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72" r:id="rId7"/>
    <p:sldId id="265" r:id="rId8"/>
    <p:sldId id="266" r:id="rId9"/>
    <p:sldId id="267" r:id="rId10"/>
    <p:sldId id="270" r:id="rId11"/>
    <p:sldId id="271" r:id="rId12"/>
    <p:sldId id="269" r:id="rId13"/>
    <p:sldId id="273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6600"/>
    <a:srgbClr val="F9A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FA53AA-4BC2-48D2-93C8-E2E91219D71C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C9B4DB-D603-484C-8EAD-A274BAFAC01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464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60B50-01CB-4F6A-B013-B3F82A01399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101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699C-60B1-4C1D-92FA-F2607A052AE7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9816-19B2-4FD8-9DB6-03D2FF1935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AB81-F48C-4B19-A3E2-7088E42A8A3E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FEC3-3E77-4E86-9260-DC0C4C250C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9271-FBBD-4304-BB28-CCF1F99E29E1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8FD1-7C6E-410C-93ED-B3E9E370C6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76BC-CE51-4AA0-936A-A32C706012E5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CAC8-7FBF-4F92-BE0C-3198A53871E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9D80-56ED-4E00-8160-60CC77789876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1BC4-873D-476C-9292-56CB66CDCB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77FB-AFC0-4E6B-AAE0-57865BBC5C24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3911-2743-457A-8F66-991DD1856C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8488-CF86-4D4F-8204-0C8929363CEA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BEB6-00F4-4C11-AD45-195F0ECC10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DE65-9CF2-4F83-AE00-173D8920587C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4D5D-F356-401D-8948-89256C7DAC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8187-2A77-49C0-BA4C-DCF6B3E5EB49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9E0C-9A0A-4858-83D4-79E1ABE821A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25DF-4341-4EF6-85F6-F425E2F748BA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401D-5710-4C62-841D-42CCE2F3E3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EC5-C372-4A42-8726-2326A18A81FE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C074-6A09-422A-AC4C-3FD1E071D2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9FF7A-3B35-459D-97D4-982A75193A1A}" type="datetimeFigureOut">
              <a:rPr lang="sk-SK"/>
              <a:pPr>
                <a:defRPr/>
              </a:pPr>
              <a:t>20. 4. 2022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3F7590-A3CE-4E62-A1B7-6EA9F78609B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a/Wappen_Kaiserin_Maria_Theresia_1765_(Mittel)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www.youtube.com/watch?v=axpcC1zkFA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f/f4/Martin_van_Meytens_00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EHXWmuRo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aria_terezia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5132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0825" y="307975"/>
            <a:ext cx="8323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5400" b="1">
                <a:latin typeface="Calibri" pitchFamily="34" charset="0"/>
              </a:rPr>
              <a:t>Mária Terézia      1740 - 1780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900113" y="602138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>
                <a:latin typeface="Calibri" pitchFamily="34" charset="0"/>
              </a:rPr>
              <a:t>    </a:t>
            </a:r>
          </a:p>
        </p:txBody>
      </p:sp>
      <p:pic>
        <p:nvPicPr>
          <p:cNvPr id="47109" name="Picture 5" descr="Image:Wappen Kaiserin Maria Theresia 1765 (Mittel)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576638"/>
            <a:ext cx="23733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87900" y="1628775"/>
            <a:ext cx="41417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latin typeface="Calibri" pitchFamily="34" charset="0"/>
              </a:rPr>
              <a:t>česká kráľovná</a:t>
            </a:r>
          </a:p>
          <a:p>
            <a:r>
              <a:rPr lang="sk-SK" sz="2800" b="1">
                <a:latin typeface="Calibri" pitchFamily="34" charset="0"/>
              </a:rPr>
              <a:t>uhorská kráľovná</a:t>
            </a:r>
          </a:p>
          <a:p>
            <a:r>
              <a:rPr lang="sk-SK" sz="2800" b="1">
                <a:latin typeface="Calibri" pitchFamily="34" charset="0"/>
              </a:rPr>
              <a:t>rakúska arcivojvodkyňa</a:t>
            </a:r>
          </a:p>
          <a:p>
            <a:r>
              <a:rPr lang="sk-SK" sz="2800" b="1">
                <a:latin typeface="Calibri" pitchFamily="34" charset="0"/>
              </a:rPr>
              <a:t>rímsko-nemecká cisárovná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0825" y="5876925"/>
            <a:ext cx="8351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chemeClr val="tx2"/>
                </a:solidFill>
                <a:latin typeface="Calibri" pitchFamily="34" charset="0"/>
              </a:rPr>
              <a:t>urbár</a:t>
            </a:r>
            <a:r>
              <a:rPr lang="sk-SK" sz="2000">
                <a:solidFill>
                  <a:schemeClr val="tx2"/>
                </a:solidFill>
                <a:latin typeface="Calibri" pitchFamily="34" charset="0"/>
              </a:rPr>
              <a:t> – </a:t>
            </a:r>
            <a:r>
              <a:rPr lang="sk-SK" sz="2000" b="1">
                <a:solidFill>
                  <a:schemeClr val="accent2"/>
                </a:solidFill>
                <a:latin typeface="Calibri" pitchFamily="34" charset="0"/>
              </a:rPr>
              <a:t>kniha</a:t>
            </a:r>
            <a:r>
              <a:rPr lang="sk-SK" sz="2000">
                <a:latin typeface="Calibri" pitchFamily="34" charset="0"/>
              </a:rPr>
              <a:t> </a:t>
            </a:r>
            <a:endParaRPr lang="sk-SK" sz="2000"/>
          </a:p>
          <a:p>
            <a:r>
              <a:rPr lang="sk-SK" sz="2000"/>
              <a:t>         </a:t>
            </a:r>
            <a:r>
              <a:rPr lang="sk-SK" sz="2000">
                <a:solidFill>
                  <a:schemeClr val="tx2"/>
                </a:solidFill>
                <a:latin typeface="Calibri" pitchFamily="34" charset="0"/>
              </a:rPr>
              <a:t>– </a:t>
            </a:r>
            <a:r>
              <a:rPr lang="sk-SK" sz="2000" b="1">
                <a:solidFill>
                  <a:srgbClr val="996600"/>
                </a:solidFill>
                <a:latin typeface="Calibri" pitchFamily="34" charset="0"/>
              </a:rPr>
              <a:t>súpis poddanského majetku, práv a povinnosti poddaných</a:t>
            </a:r>
          </a:p>
        </p:txBody>
      </p:sp>
      <p:pic>
        <p:nvPicPr>
          <p:cNvPr id="52229" name="Picture 5" descr="2_1_urbar_v_orlik_17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84538"/>
            <a:ext cx="33131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8280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k-SK" sz="3200" b="1" u="sng">
                <a:latin typeface="Calibri" pitchFamily="34" charset="0"/>
              </a:rPr>
              <a:t>Tereziánsky urbár</a:t>
            </a:r>
            <a:r>
              <a:rPr lang="sk-SK" sz="3200">
                <a:latin typeface="Calibri" pitchFamily="34" charset="0"/>
              </a:rPr>
              <a:t> </a:t>
            </a:r>
            <a:r>
              <a:rPr lang="sk-SK" sz="3200" b="1">
                <a:latin typeface="Calibri" pitchFamily="34" charset="0"/>
              </a:rPr>
              <a:t>= </a:t>
            </a:r>
            <a:r>
              <a:rPr lang="sk-SK" sz="3600" b="1">
                <a:latin typeface="Calibri" pitchFamily="34" charset="0"/>
              </a:rPr>
              <a:t>poddanské povinnosti záviseli  od veľkosti a kvality pôdy</a:t>
            </a:r>
          </a:p>
          <a:p>
            <a:r>
              <a:rPr lang="sk-SK" sz="2000" b="1">
                <a:latin typeface="Calibri" pitchFamily="34" charset="0"/>
              </a:rPr>
              <a:t>urbáre boli písané v jazyku ľudu a teda zemepán nemohol pridávať </a:t>
            </a:r>
          </a:p>
          <a:p>
            <a:r>
              <a:rPr lang="sk-SK" sz="2000" b="1">
                <a:latin typeface="Calibri" pitchFamily="34" charset="0"/>
              </a:rPr>
              <a:t>poddanému roboty</a:t>
            </a:r>
          </a:p>
          <a:p>
            <a:r>
              <a:rPr lang="sk-SK" sz="2000" b="1">
                <a:latin typeface="Calibri" pitchFamily="34" charset="0"/>
              </a:rPr>
              <a:t>urbárska regulácia upravovala poddanské pomery až do roku 1848, </a:t>
            </a:r>
          </a:p>
          <a:p>
            <a:r>
              <a:rPr lang="sk-SK" sz="2000" b="1">
                <a:latin typeface="Calibri" pitchFamily="34" charset="0"/>
              </a:rPr>
              <a:t>keď bolo poddanstvo zrušené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694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>
                <a:latin typeface="Calibri" pitchFamily="34" charset="0"/>
              </a:rPr>
              <a:t>reforma urbárska regulácia - </a:t>
            </a:r>
            <a:r>
              <a:rPr lang="sk-SK" sz="4400" b="1">
                <a:solidFill>
                  <a:schemeClr val="hlink"/>
                </a:solidFill>
                <a:latin typeface="Calibri" pitchFamily="34" charset="0"/>
              </a:rPr>
              <a:t>urbár</a:t>
            </a:r>
          </a:p>
        </p:txBody>
      </p:sp>
      <p:pic>
        <p:nvPicPr>
          <p:cNvPr id="52232" name="Picture 8" descr="image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68638"/>
            <a:ext cx="2198688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can0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78513" y="2103438"/>
            <a:ext cx="2855912" cy="4316412"/>
          </a:xfrm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19113" y="950913"/>
            <a:ext cx="8040687" cy="3416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r. 1777 RACIO EDUCATIONIS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atin typeface="+mn-lt"/>
              </a:rPr>
              <a:t>zaviedla povinnú 6-ročnú školskú dochádzku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atin typeface="+mn-lt"/>
              </a:rPr>
              <a:t>(od 6 do 12 rokov)</a:t>
            </a:r>
            <a:endParaRPr lang="cs-CZ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chemeClr val="tx2"/>
                </a:solidFill>
                <a:latin typeface="+mn-lt"/>
              </a:rPr>
              <a:t>cieľ: zvýšiť gramotnosť obyvateľstva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chemeClr val="tx2"/>
                </a:solidFill>
                <a:latin typeface="+mn-lt"/>
              </a:rPr>
              <a:t>vytvorená jednotná školská sústava </a:t>
            </a:r>
            <a:r>
              <a:rPr lang="sk-SK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od ľudových škôl po univerzitu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Všeobecný školský poriadok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chemeClr val="tx2"/>
                </a:solidFill>
                <a:latin typeface="+mn-lt"/>
              </a:rPr>
              <a:t>zriadené tri stupne elementárnych škôl – triviálne, hlavné, normálne školy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>
                <a:latin typeface="+mn-lt"/>
              </a:rPr>
              <a:t>žiaci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>
                <a:latin typeface="+mn-lt"/>
              </a:rPr>
              <a:t>sa</a:t>
            </a:r>
            <a:r>
              <a:rPr lang="cs-CZ" sz="2000" b="1" dirty="0">
                <a:latin typeface="+mn-lt"/>
              </a:rPr>
              <a:t> učili </a:t>
            </a:r>
            <a:r>
              <a:rPr lang="cs-CZ" sz="2000" b="1" dirty="0" err="1">
                <a:latin typeface="+mn-lt"/>
              </a:rPr>
              <a:t>písať</a:t>
            </a:r>
            <a:r>
              <a:rPr lang="cs-CZ" sz="2000" b="1" dirty="0">
                <a:latin typeface="+mn-lt"/>
              </a:rPr>
              <a:t>, </a:t>
            </a:r>
            <a:r>
              <a:rPr lang="cs-CZ" sz="2000" b="1" dirty="0" err="1">
                <a:latin typeface="+mn-lt"/>
              </a:rPr>
              <a:t>čítať</a:t>
            </a:r>
            <a:r>
              <a:rPr lang="cs-CZ" sz="2000" b="1" dirty="0">
                <a:latin typeface="+mn-lt"/>
              </a:rPr>
              <a:t>, </a:t>
            </a:r>
            <a:r>
              <a:rPr lang="cs-CZ" sz="2000" b="1" dirty="0" err="1">
                <a:latin typeface="+mn-lt"/>
              </a:rPr>
              <a:t>počítať</a:t>
            </a:r>
            <a:r>
              <a:rPr lang="cs-CZ" sz="2000" b="1" dirty="0">
                <a:latin typeface="+mn-lt"/>
              </a:rPr>
              <a:t>, </a:t>
            </a:r>
            <a:r>
              <a:rPr lang="cs-CZ" sz="2000" b="1" dirty="0" err="1">
                <a:latin typeface="+mn-lt"/>
              </a:rPr>
              <a:t>náboženstvo</a:t>
            </a:r>
            <a:r>
              <a:rPr lang="cs-CZ" sz="2000" b="1" dirty="0">
                <a:latin typeface="+mn-lt"/>
              </a:rPr>
              <a:t> a základy </a:t>
            </a:r>
            <a:r>
              <a:rPr lang="cs-CZ" sz="2000" b="1" dirty="0" err="1">
                <a:latin typeface="+mn-lt"/>
              </a:rPr>
              <a:t>hospodárenia</a:t>
            </a:r>
            <a:r>
              <a:rPr lang="cs-CZ" sz="2000" b="1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n-lt"/>
              </a:rPr>
              <a:t>vyučovacím </a:t>
            </a:r>
            <a:r>
              <a:rPr lang="cs-CZ" sz="2000" b="1" dirty="0" err="1">
                <a:latin typeface="+mn-lt"/>
              </a:rPr>
              <a:t>jazykom</a:t>
            </a:r>
            <a:r>
              <a:rPr lang="cs-CZ" sz="2000" b="1" dirty="0">
                <a:latin typeface="+mn-lt"/>
              </a:rPr>
              <a:t> bol </a:t>
            </a:r>
            <a:r>
              <a:rPr lang="cs-CZ" sz="2000" b="1" dirty="0" err="1">
                <a:latin typeface="+mn-lt"/>
              </a:rPr>
              <a:t>materinský</a:t>
            </a:r>
            <a:r>
              <a:rPr lang="cs-CZ" sz="2000" b="1" dirty="0">
                <a:latin typeface="+mn-lt"/>
              </a:rPr>
              <a:t> jazyk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19113" y="201613"/>
            <a:ext cx="396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>
                <a:latin typeface="Calibri" pitchFamily="34" charset="0"/>
              </a:rPr>
              <a:t>reforma školstva </a:t>
            </a:r>
          </a:p>
        </p:txBody>
      </p:sp>
      <p:pic>
        <p:nvPicPr>
          <p:cNvPr id="32776" name="Picture 8" descr="banskaakadem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260850"/>
            <a:ext cx="2628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04788" y="6254750"/>
            <a:ext cx="5576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r. 1763 v Banskej Štiavnici založená 1. vysoká škola banícka</a:t>
            </a:r>
          </a:p>
        </p:txBody>
      </p:sp>
      <p:pic>
        <p:nvPicPr>
          <p:cNvPr id="24582" name="Obrázok 1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23850"/>
            <a:ext cx="8016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scan0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3068638"/>
            <a:ext cx="2879725" cy="3529012"/>
          </a:xfrm>
        </p:spPr>
      </p:pic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500563" y="4076700"/>
            <a:ext cx="4067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sk-SK" sz="280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35013" y="201613"/>
            <a:ext cx="414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>
                <a:latin typeface="Calibri" pitchFamily="34" charset="0"/>
              </a:rPr>
              <a:t>reforma súdnictva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87338" y="831850"/>
            <a:ext cx="8748712" cy="2898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sk-SK" sz="3600" b="1">
                <a:solidFill>
                  <a:schemeClr val="tx2"/>
                </a:solidFill>
                <a:latin typeface="Calibri" pitchFamily="34" charset="0"/>
              </a:rPr>
              <a:t>zásada - všetci ľudia sú si pred súdom formálne rovní</a:t>
            </a:r>
          </a:p>
          <a:p>
            <a:r>
              <a:rPr lang="sk-SK" sz="2800" b="1">
                <a:latin typeface="Calibri" pitchFamily="34" charset="0"/>
              </a:rPr>
              <a:t>zakázali sa vynášať rozsudky nad čarodejnicami</a:t>
            </a:r>
          </a:p>
          <a:p>
            <a:r>
              <a:rPr lang="sk-SK" sz="2800" b="1">
                <a:latin typeface="Calibri" pitchFamily="34" charset="0"/>
              </a:rPr>
              <a:t>upravila sa trestná právomoc zemepána nad poddanými</a:t>
            </a:r>
          </a:p>
          <a:p>
            <a:r>
              <a:rPr lang="sk-SK" sz="2800" b="1">
                <a:latin typeface="Calibri" pitchFamily="34" charset="0"/>
              </a:rPr>
              <a:t>zakázalo sa mučenie</a:t>
            </a:r>
          </a:p>
          <a:p>
            <a:r>
              <a:rPr lang="sk-SK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zmiernili sa  telesné tresty</a:t>
            </a:r>
            <a:endParaRPr lang="sk-SK" sz="28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47675" y="346075"/>
            <a:ext cx="495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600" b="1"/>
              <a:t>reforma zdravotníctva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750" y="1217613"/>
            <a:ext cx="79279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zriadila zdravotné komisie, ktoré mali chrániť </a:t>
            </a:r>
          </a:p>
          <a:p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obyvateľstvo pred nákazlivými chorobami</a:t>
            </a:r>
          </a:p>
          <a:p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zaviedla očkovanie proti moru</a:t>
            </a:r>
            <a:endParaRPr lang="sk-SK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3" y="395605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600" b="1"/>
              <a:t>reforma správy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9750" y="4962525"/>
            <a:ext cx="5251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800" b="1"/>
              <a:t>začala s centralizáciou ríše</a:t>
            </a:r>
          </a:p>
          <a:p>
            <a:r>
              <a:rPr lang="sk-SK" sz="2800" b="1"/>
              <a:t>vytvorila nové ústredné úrady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30px-Johann_Gottfried_Auerbach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1412875"/>
            <a:ext cx="31686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6048375" cy="3354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k-SK" sz="2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+mn-lt"/>
              </a:rPr>
              <a:t>● v roku 1713 vydal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atin typeface="+mn-lt"/>
              </a:rPr>
              <a:t>    pragmatickú sankciu zákon,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atin typeface="+mn-lt"/>
              </a:rPr>
              <a:t>    </a:t>
            </a:r>
            <a:r>
              <a:rPr lang="sk-SK" sz="3200" dirty="0">
                <a:latin typeface="+mn-lt"/>
              </a:rPr>
              <a:t>ktorý zaručoval nástupníctvo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+mn-lt"/>
              </a:rPr>
              <a:t>    v habsburskom rode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+mn-lt"/>
              </a:rPr>
              <a:t>    v ženskej línií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+mn-lt"/>
              </a:rPr>
              <a:t>    a nedeliteľnosť monarchie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867400" y="206375"/>
            <a:ext cx="2343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800" b="1">
                <a:latin typeface="Calibri" pitchFamily="34" charset="0"/>
              </a:rPr>
              <a:t>Karol VI.</a:t>
            </a:r>
          </a:p>
        </p:txBody>
      </p:sp>
      <p:pic>
        <p:nvPicPr>
          <p:cNvPr id="39944" name="Picture 8" descr="180px-Pragmatica_Sa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922713"/>
            <a:ext cx="34718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Mari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125538"/>
            <a:ext cx="29162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scan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97425"/>
            <a:ext cx="27368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lokTextu 1"/>
          <p:cNvSpPr txBox="1"/>
          <p:nvPr/>
        </p:nvSpPr>
        <p:spPr>
          <a:xfrm>
            <a:off x="3276600" y="296863"/>
            <a:ext cx="5872163" cy="5694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FF0000"/>
                </a:solidFill>
                <a:latin typeface="+mn-lt"/>
                <a:sym typeface="Wingdings 2"/>
              </a:rPr>
              <a:t>  </a:t>
            </a:r>
            <a:r>
              <a:rPr lang="sk-SK" sz="2800" b="1" dirty="0">
                <a:solidFill>
                  <a:srgbClr val="FF0000"/>
                </a:solidFill>
                <a:latin typeface="+mn-lt"/>
              </a:rPr>
              <a:t>13. mája 1717 vo Viedni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  <a:sym typeface="Wingdings"/>
              </a:rPr>
              <a:t>●  </a:t>
            </a:r>
            <a:r>
              <a:rPr lang="sk-SK" sz="2800" dirty="0">
                <a:latin typeface="+mn-lt"/>
              </a:rPr>
              <a:t>vzdelaná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    (ovládala nemčinu, španielčinu,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    taliančinu, latinčinu a francúzštinu)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● prejavovala záujem o tanec, hudbu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   a divadlo, krásne spievala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   a výborne hrala na klavír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● energická, pracovitá s pevnou vôľou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● volila zlatú strednú cestu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●  vyhýbala sa konfliktom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●  vládla absolutisticky a presadzovala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latin typeface="+mn-lt"/>
              </a:rPr>
              <a:t>      tzv</a:t>
            </a:r>
            <a:r>
              <a:rPr lang="sk-SK" sz="2800" b="1" dirty="0">
                <a:latin typeface="+mn-lt"/>
              </a:rPr>
              <a:t>. osvietenský absolutizmus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+mn-lt"/>
                <a:sym typeface="Wingdings 2"/>
              </a:rPr>
              <a:t>  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29. novembra 1780 vo Viedni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100"/>
            <a:ext cx="28082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23850" y="4005263"/>
            <a:ext cx="7586663" cy="267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- vydala sa z lásky za Františka Štefana Lotrinského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- porodila 16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detí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(11</a:t>
            </a:r>
            <a:r>
              <a:rPr lang="sk-SK" sz="2400" dirty="0">
                <a:latin typeface="+mn-lt"/>
              </a:rPr>
              <a:t> dcér a 5 synov) 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6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zomrelo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za jej života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-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venovala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sa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výchove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svojich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detí</a:t>
            </a:r>
            <a:endParaRPr lang="cs-CZ" sz="24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-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najväčšiu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pozornosť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venovala</a:t>
            </a:r>
            <a:r>
              <a:rPr lang="cs-CZ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následníkovi trónu - Jozefovi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- po manželovej smrti rozdala šperky, chodila v čiernom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  a nosila len perly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latin typeface="+mn-lt"/>
              </a:rPr>
              <a:t>- zomrela na </a:t>
            </a:r>
            <a:r>
              <a:rPr lang="sk-SK" sz="2400" dirty="0" err="1">
                <a:latin typeface="+mn-lt"/>
              </a:rPr>
              <a:t>vodniateľku</a:t>
            </a:r>
            <a:r>
              <a:rPr lang="sk-SK" sz="2400" dirty="0">
                <a:latin typeface="+mn-lt"/>
              </a:rPr>
              <a:t> a rozklad pľúc</a:t>
            </a:r>
          </a:p>
        </p:txBody>
      </p:sp>
      <p:pic>
        <p:nvPicPr>
          <p:cNvPr id="41995" name="Picture 11" descr="Image:Martin van Meytens 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68300"/>
            <a:ext cx="269398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tere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196975"/>
            <a:ext cx="251936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"/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9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9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19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korunova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052513"/>
            <a:ext cx="39417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scan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12875"/>
            <a:ext cx="37655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181702386_e616b19d72_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84313"/>
            <a:ext cx="36734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47675" y="279400"/>
            <a:ext cx="7310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chemeClr val="tx2"/>
                </a:solidFill>
                <a:latin typeface="Calibri" pitchFamily="34" charset="0"/>
              </a:rPr>
              <a:t>korunovácia za uhorskú kráľovnú  - 25. júna 1741</a:t>
            </a:r>
          </a:p>
          <a:p>
            <a:r>
              <a:rPr lang="sk-SK" sz="2400" b="1">
                <a:solidFill>
                  <a:schemeClr val="tx2"/>
                </a:solidFill>
                <a:latin typeface="Calibri" pitchFamily="34" charset="0"/>
              </a:rPr>
              <a:t>v Dóme sv. Martina v Bratislave</a:t>
            </a:r>
          </a:p>
        </p:txBody>
      </p:sp>
      <p:pic>
        <p:nvPicPr>
          <p:cNvPr id="37898" name="Picture 10" descr="koruna zez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844675"/>
            <a:ext cx="51863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scan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196975"/>
            <a:ext cx="7848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fil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373688"/>
            <a:ext cx="1752600" cy="11334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scan0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4103688" cy="2343150"/>
          </a:xfrm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19113" y="53975"/>
            <a:ext cx="6645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5400" b="1">
                <a:solidFill>
                  <a:srgbClr val="FF0000"/>
                </a:solidFill>
                <a:latin typeface="Calibri" pitchFamily="34" charset="0"/>
              </a:rPr>
              <a:t>Reformy Márie Terézie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85788" y="4292600"/>
            <a:ext cx="7499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latin typeface="Calibri" pitchFamily="34" charset="0"/>
              </a:rPr>
              <a:t>vybudovala silnú armádu - hlavne delostrelectvo,</a:t>
            </a:r>
          </a:p>
          <a:p>
            <a:r>
              <a:rPr lang="sk-SK" sz="2800">
                <a:latin typeface="Calibri" pitchFamily="34" charset="0"/>
              </a:rPr>
              <a:t>velitelia sa museli oboznamovať s modernými </a:t>
            </a:r>
          </a:p>
          <a:p>
            <a:r>
              <a:rPr lang="sk-SK" sz="2800">
                <a:latin typeface="Calibri" pitchFamily="34" charset="0"/>
              </a:rPr>
              <a:t>vojenskými teóriami</a:t>
            </a:r>
          </a:p>
          <a:p>
            <a:r>
              <a:rPr lang="sk-SK" sz="2800">
                <a:latin typeface="Calibri" pitchFamily="34" charset="0"/>
              </a:rPr>
              <a:t>založila vojenskú akadémiu</a:t>
            </a:r>
          </a:p>
          <a:p>
            <a:r>
              <a:rPr lang="sk-SK" sz="2800">
                <a:latin typeface="Calibri" pitchFamily="34" charset="0"/>
              </a:rPr>
              <a:t>zaviedla pravidelný žold a stravovanie vojakov 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92138" y="10668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>
                <a:latin typeface="Calibri" pitchFamily="34" charset="0"/>
              </a:rPr>
              <a:t>reforma armády</a:t>
            </a:r>
          </a:p>
        </p:txBody>
      </p:sp>
      <p:pic>
        <p:nvPicPr>
          <p:cNvPr id="29704" name="Picture 8" descr="rakvoja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268413"/>
            <a:ext cx="32067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1" grpId="1"/>
      <p:bldP spid="29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scan0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349500"/>
            <a:ext cx="5183188" cy="2720975"/>
          </a:xfrm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23938" y="490538"/>
            <a:ext cx="501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>
                <a:latin typeface="Calibri" pitchFamily="34" charset="0"/>
              </a:rPr>
              <a:t>reforma hospodárstva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95288" y="1700213"/>
            <a:ext cx="4005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latin typeface="Calibri" pitchFamily="34" charset="0"/>
              </a:rPr>
              <a:t>zakladala manufaktúry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5288" y="5878513"/>
            <a:ext cx="745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latin typeface="Calibri" pitchFamily="34" charset="0"/>
              </a:rPr>
              <a:t>zaviedla jednotné miery, váhy, clá a menu - toliar</a:t>
            </a:r>
          </a:p>
        </p:txBody>
      </p:sp>
      <p:pic>
        <p:nvPicPr>
          <p:cNvPr id="30728" name="Picture 8" descr="GLOSSARY0013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620713"/>
            <a:ext cx="21605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2420938"/>
            <a:ext cx="11350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220px-Mariatheresiental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581525"/>
            <a:ext cx="1284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toli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005263"/>
            <a:ext cx="1333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19113" y="417513"/>
            <a:ext cx="668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>
                <a:latin typeface="Calibri" pitchFamily="34" charset="0"/>
              </a:rPr>
              <a:t>reforma v poľnohospodárstve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47675" y="1220788"/>
            <a:ext cx="88011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 b="1">
                <a:latin typeface="Calibri" pitchFamily="34" charset="0"/>
              </a:rPr>
              <a:t>pestovanie nových plodín ( </a:t>
            </a:r>
            <a:r>
              <a:rPr lang="sk-SK" sz="2800" b="1">
                <a:latin typeface="Calibri" pitchFamily="34" charset="0"/>
              </a:rPr>
              <a:t>zemiaky, kukurica, tabak </a:t>
            </a:r>
            <a:r>
              <a:rPr lang="sk-SK" sz="3200" b="1">
                <a:latin typeface="Calibri" pitchFamily="34" charset="0"/>
              </a:rPr>
              <a:t>) </a:t>
            </a:r>
          </a:p>
          <a:p>
            <a:r>
              <a:rPr lang="sk-SK" sz="3200" b="1">
                <a:latin typeface="Calibri" pitchFamily="34" charset="0"/>
              </a:rPr>
              <a:t>a krmovín ( </a:t>
            </a:r>
            <a:r>
              <a:rPr lang="sk-SK" sz="2800" b="1">
                <a:latin typeface="Calibri" pitchFamily="34" charset="0"/>
              </a:rPr>
              <a:t>ďatelina</a:t>
            </a:r>
            <a:r>
              <a:rPr lang="sk-SK" sz="3200" b="1">
                <a:latin typeface="Calibri" pitchFamily="34" charset="0"/>
              </a:rPr>
              <a:t> )</a:t>
            </a:r>
          </a:p>
          <a:p>
            <a:r>
              <a:rPr lang="sk-SK" sz="3200" b="1">
                <a:latin typeface="Calibri" pitchFamily="34" charset="0"/>
              </a:rPr>
              <a:t>chov nových plemien koní, dobytka a oviec</a:t>
            </a:r>
          </a:p>
          <a:p>
            <a:r>
              <a:rPr lang="sk-SK" sz="2800" b="1">
                <a:latin typeface="Calibri" pitchFamily="34" charset="0"/>
              </a:rPr>
              <a:t>boli vydané nariadenia na ochranu lesov</a:t>
            </a:r>
          </a:p>
          <a:p>
            <a:r>
              <a:rPr lang="sk-SK" sz="2000">
                <a:latin typeface="Calibri" pitchFamily="34" charset="0"/>
              </a:rPr>
              <a:t>(koľko stromov sa vyrúbe, toľko sa musí vysadiť</a:t>
            </a:r>
          </a:p>
          <a:p>
            <a:r>
              <a:rPr lang="sk-SK" sz="2000">
                <a:latin typeface="Calibri" pitchFamily="34" charset="0"/>
              </a:rPr>
              <a:t>  cez les môžu ísť všetci )</a:t>
            </a:r>
          </a:p>
        </p:txBody>
      </p:sp>
      <p:pic>
        <p:nvPicPr>
          <p:cNvPr id="31752" name="Picture 8" descr="rolnic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6480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theme/theme1.xml><?xml version="1.0" encoding="utf-8"?>
<a:theme xmlns:a="http://schemas.openxmlformats.org/drawingml/2006/main" name="M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</Template>
  <TotalTime>16</TotalTime>
  <Words>487</Words>
  <Application>Microsoft Office PowerPoint</Application>
  <PresentationFormat>Prezentácia na obrazovke 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Monotype Corsiva</vt:lpstr>
      <vt:lpstr>Wingdings</vt:lpstr>
      <vt:lpstr>Wingdings 2</vt:lpstr>
      <vt:lpstr>MT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okay</dc:creator>
  <cp:lastModifiedBy>MS Vinbarg</cp:lastModifiedBy>
  <cp:revision>5</cp:revision>
  <dcterms:created xsi:type="dcterms:W3CDTF">2013-01-06T14:30:14Z</dcterms:created>
  <dcterms:modified xsi:type="dcterms:W3CDTF">2022-04-20T21:00:59Z</dcterms:modified>
</cp:coreProperties>
</file>