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46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34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97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21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568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89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636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413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8071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762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822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21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963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39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97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508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514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60CB-3C65-4401-AA10-3CAD4DEF1C35}" type="datetimeFigureOut">
              <a:rPr lang="sk-SK" smtClean="0"/>
              <a:t>11. 10. 2021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B78576-ACEE-4762-A8D7-2B092ABAC72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521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nútri, sedenie, stôl, dvojica&#10;&#10;Automaticky generovaný popis">
            <a:extLst>
              <a:ext uri="{FF2B5EF4-FFF2-40B4-BE49-F238E27FC236}">
                <a16:creationId xmlns:a16="http://schemas.microsoft.com/office/drawing/2014/main" xmlns="" id="{72680D7B-94D9-4153-9007-39EC8F1C0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59ED31-290B-4E3B-9B6F-06D69D1ED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sk-SK" dirty="0">
                <a:highlight>
                  <a:srgbClr val="FFFF00"/>
                </a:highlight>
              </a:rPr>
              <a:t>Ústupčivý panovník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BD9CF8D-F988-402E-BAF4-9C7AA671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0322" y="5772197"/>
            <a:ext cx="3893440" cy="1096899"/>
          </a:xfrm>
        </p:spPr>
        <p:txBody>
          <a:bodyPr>
            <a:normAutofit/>
          </a:bodyPr>
          <a:lstStyle/>
          <a:p>
            <a:r>
              <a:rPr lang="sk-SK" dirty="0"/>
              <a:t>Mgr.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255121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444BBA9-686D-4325-B316-CE09235D9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10" y="400028"/>
            <a:ext cx="6760696" cy="3880773"/>
          </a:xfrm>
        </p:spPr>
        <p:txBody>
          <a:bodyPr>
            <a:normAutofit fontScale="92500"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 13. storočí Uhorsko prežívalo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vnútornú krízu.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Vystriedalo sa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niekoľko slabých panovníkov.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Kráľovská moc sa oslabovala.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Ondrej II. </a:t>
            </a:r>
            <a:r>
              <a:rPr lang="sk-SK" sz="2400" dirty="0">
                <a:solidFill>
                  <a:schemeClr val="tx1"/>
                </a:solidFill>
              </a:rPr>
              <a:t>vládol 30 rokov no neustále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zápasil s nedostatkom financií.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Početnými vojenskými výpravami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zadlžil krajinu</a:t>
            </a:r>
            <a:r>
              <a:rPr lang="sk-SK" sz="2400" dirty="0">
                <a:solidFill>
                  <a:schemeClr val="tx1"/>
                </a:solidFill>
              </a:rPr>
              <a:t>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Nedostatok financií riešil prenájmom kráľovských majetkov šľachte a cudzincom.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719473E-56F8-49B7-A2E5-DCD97D6E72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06" y="143196"/>
            <a:ext cx="5204094" cy="6710043"/>
          </a:xfrm>
          <a:prstGeom prst="rect">
            <a:avLst/>
          </a:prstGeom>
        </p:spPr>
      </p:pic>
      <p:pic>
        <p:nvPicPr>
          <p:cNvPr id="7" name="Obrázok 6" descr="Obrázok, na ktorom je vnútri, sedenie, stôl, dvojica&#10;&#10;Automaticky generovaný popis">
            <a:extLst>
              <a:ext uri="{FF2B5EF4-FFF2-40B4-BE49-F238E27FC236}">
                <a16:creationId xmlns:a16="http://schemas.microsoft.com/office/drawing/2014/main" xmlns="" id="{73C5EF0F-BBDA-4A93-A201-BEC8801F6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5" y="3835021"/>
            <a:ext cx="3257518" cy="30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72C4BB-C84D-4C91-A53D-3AEB7FE8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C1382178-56F8-4767-B1E4-EA640FC90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4" y="439616"/>
            <a:ext cx="11580138" cy="6097662"/>
          </a:xfrm>
        </p:spPr>
      </p:pic>
    </p:spTree>
    <p:extLst>
      <p:ext uri="{BB962C8B-B14F-4D97-AF65-F5344CB8AC3E}">
        <p14:creationId xmlns:p14="http://schemas.microsoft.com/office/powerpoint/2010/main" val="227144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sedenie&#10;&#10;Automaticky generovaný popis">
            <a:extLst>
              <a:ext uri="{FF2B5EF4-FFF2-40B4-BE49-F238E27FC236}">
                <a16:creationId xmlns:a16="http://schemas.microsoft.com/office/drawing/2014/main" xmlns="" id="{B076D920-9236-4C30-86EC-014DCA9E3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r="4736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F978F5D-4B8D-4809-9365-EFB9F0D10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8" y="1160061"/>
            <a:ext cx="5063319" cy="60413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Nezodpovedný spôsob vládnutia vyvolal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nespokojnosť šľachty</a:t>
            </a:r>
            <a:r>
              <a:rPr lang="sk-SK" sz="2000" dirty="0">
                <a:solidFill>
                  <a:schemeClr val="tx1"/>
                </a:solidFill>
              </a:rPr>
              <a:t>, ktorá sa obávala, že príde o svoje výsady.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Šľachta prinútila Ondreja II. vydať v roku 1222 zlatú bulu.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Listina zaručovala šľachte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dedičnosť majetkov.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Ondrej sa zaviazal, že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nebude rozdávať majetky cudzincom.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Súhlasil aj stým, že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šľachta môže vystúpiť proti nemu so zbraňou v ruke</a:t>
            </a:r>
            <a:r>
              <a:rPr lang="sk-SK" sz="2000" dirty="0">
                <a:solidFill>
                  <a:schemeClr val="tx1"/>
                </a:solidFill>
              </a:rPr>
              <a:t>, ak nebude dodržiavať prijaté záväzky.</a:t>
            </a:r>
          </a:p>
          <a:p>
            <a:pPr>
              <a:lnSpc>
                <a:spcPct val="90000"/>
              </a:lnSpc>
            </a:pPr>
            <a:r>
              <a:rPr lang="sk-SK" sz="2000" dirty="0">
                <a:solidFill>
                  <a:schemeClr val="tx1"/>
                </a:solidFill>
              </a:rPr>
              <a:t>Zlatá bula sa stala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základom práv uhorskej šľachty.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3423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8C1EBD-18EF-4FD3-9A98-D334FA35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79B5DCFA-D474-4F54-85DA-3AE4BDA59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38" y="468048"/>
            <a:ext cx="11439230" cy="6137467"/>
          </a:xfrm>
        </p:spPr>
      </p:pic>
    </p:spTree>
    <p:extLst>
      <p:ext uri="{BB962C8B-B14F-4D97-AF65-F5344CB8AC3E}">
        <p14:creationId xmlns:p14="http://schemas.microsoft.com/office/powerpoint/2010/main" val="210638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8C8CBC9-12D6-4DDD-8615-FFC47082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76" y="613396"/>
            <a:ext cx="6091954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1235 sa stal kráľom Ondrejov syn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Belo IV.</a:t>
            </a:r>
          </a:p>
          <a:p>
            <a:r>
              <a:rPr lang="sk-SK" sz="2000" dirty="0">
                <a:solidFill>
                  <a:schemeClr val="tx1"/>
                </a:solidFill>
              </a:rPr>
              <a:t>Nariadil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kontrolu otcových darovaní a pomoc hľadal v novozaložených mestách.</a:t>
            </a:r>
          </a:p>
          <a:p>
            <a:r>
              <a:rPr lang="sk-SK" sz="2000" dirty="0">
                <a:solidFill>
                  <a:schemeClr val="tx1"/>
                </a:solidFill>
              </a:rPr>
              <a:t>Podporoval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rozvoj kráľovských miest.</a:t>
            </a:r>
          </a:p>
          <a:p>
            <a:r>
              <a:rPr lang="sk-SK" sz="2000" dirty="0">
                <a:solidFill>
                  <a:schemeClr val="tx1"/>
                </a:solidFill>
              </a:rPr>
              <a:t>Tie sa mali stať oporou voči silnejúcej šľachte. </a:t>
            </a:r>
          </a:p>
          <a:p>
            <a:r>
              <a:rPr lang="sk-SK" sz="2000" dirty="0">
                <a:solidFill>
                  <a:schemeClr val="tx1"/>
                </a:solidFill>
              </a:rPr>
              <a:t>1238 udelil mestské privilégiá Trnave a Krupine.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B9C4333E-753C-4DB6-B182-FA3D2351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7" name="Obrázok 6" descr="Obrázok, na ktorom je staré, stôl, obrovské, držiaci&#10;&#10;Automaticky generovaný popis">
            <a:extLst>
              <a:ext uri="{FF2B5EF4-FFF2-40B4-BE49-F238E27FC236}">
                <a16:creationId xmlns:a16="http://schemas.microsoft.com/office/drawing/2014/main" xmlns="" id="{D3CCA9AA-E03A-425D-8E79-FC6AFC58D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3" y="3197632"/>
            <a:ext cx="3503888" cy="36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0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5EFE4E4E-3318-4D97-82C2-3B4A87AC2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09" y="1849012"/>
            <a:ext cx="9941259" cy="31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3245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172</Words>
  <Application>Microsoft Office PowerPoint</Application>
  <PresentationFormat>Širokouhlá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Ústupčivý panovník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Ústupčivý panovník</dc:title>
  <dc:creator>takac.tomas1863@gmail.com</dc:creator>
  <cp:lastModifiedBy>MS Vinbarg</cp:lastModifiedBy>
  <cp:revision>4</cp:revision>
  <dcterms:created xsi:type="dcterms:W3CDTF">2020-09-27T14:06:43Z</dcterms:created>
  <dcterms:modified xsi:type="dcterms:W3CDTF">2021-10-11T18:50:04Z</dcterms:modified>
</cp:coreProperties>
</file>