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8" r:id="rId4"/>
    <p:sldId id="261" r:id="rId5"/>
    <p:sldId id="270" r:id="rId6"/>
    <p:sldId id="260" r:id="rId7"/>
    <p:sldId id="267" r:id="rId8"/>
    <p:sldId id="259" r:id="rId9"/>
    <p:sldId id="269" r:id="rId10"/>
    <p:sldId id="264" r:id="rId11"/>
    <p:sldId id="266" r:id="rId12"/>
    <p:sldId id="272" r:id="rId13"/>
    <p:sldId id="276" r:id="rId14"/>
    <p:sldId id="271" r:id="rId15"/>
    <p:sldId id="274" r:id="rId16"/>
    <p:sldId id="273" r:id="rId17"/>
    <p:sldId id="275" r:id="rId18"/>
    <p:sldId id="277" r:id="rId19"/>
    <p:sldId id="265" r:id="rId20"/>
    <p:sldId id="257" r:id="rId2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55DE03-744C-46B5-A17D-8D77C7A36B90}" v="41" dt="2024-02-04T07:09:38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3" d="100"/>
          <a:sy n="63" d="100"/>
        </p:scale>
        <p:origin x="-6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62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33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06.03.24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svg"/><Relationship Id="rId12" Type="http://schemas.openxmlformats.org/officeDocument/2006/relationships/image" Target="../media/image6.png"/><Relationship Id="rId13" Type="http://schemas.openxmlformats.org/officeDocument/2006/relationships/image" Target="../media/image12.svg"/><Relationship Id="rId14" Type="http://schemas.openxmlformats.org/officeDocument/2006/relationships/image" Target="../media/image7.png"/><Relationship Id="rId15" Type="http://schemas.openxmlformats.org/officeDocument/2006/relationships/image" Target="../media/image14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2.png"/><Relationship Id="rId5" Type="http://schemas.openxmlformats.org/officeDocument/2006/relationships/image" Target="../media/image4.svg"/><Relationship Id="rId6" Type="http://schemas.openxmlformats.org/officeDocument/2006/relationships/image" Target="../media/image3.png"/><Relationship Id="rId7" Type="http://schemas.openxmlformats.org/officeDocument/2006/relationships/image" Target="../media/image6.svg"/><Relationship Id="rId8" Type="http://schemas.openxmlformats.org/officeDocument/2006/relationships/image" Target="../media/image4.png"/><Relationship Id="rId9" Type="http://schemas.openxmlformats.org/officeDocument/2006/relationships/image" Target="../media/image8.svg"/><Relationship Id="rId10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svg"/><Relationship Id="rId12" Type="http://schemas.openxmlformats.org/officeDocument/2006/relationships/image" Target="../media/image27.png"/><Relationship Id="rId13" Type="http://schemas.openxmlformats.org/officeDocument/2006/relationships/image" Target="../media/image49.svg"/><Relationship Id="rId14" Type="http://schemas.openxmlformats.org/officeDocument/2006/relationships/image" Target="../media/image5.png"/><Relationship Id="rId15" Type="http://schemas.openxmlformats.org/officeDocument/2006/relationships/image" Target="../media/image10.svg"/><Relationship Id="rId16" Type="http://schemas.openxmlformats.org/officeDocument/2006/relationships/image" Target="../media/image28.png"/><Relationship Id="rId17" Type="http://schemas.openxmlformats.org/officeDocument/2006/relationships/image" Target="../media/image5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image" Target="../media/image43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15.png"/><Relationship Id="rId7" Type="http://schemas.openxmlformats.org/officeDocument/2006/relationships/image" Target="../media/image28.svg"/><Relationship Id="rId8" Type="http://schemas.openxmlformats.org/officeDocument/2006/relationships/image" Target="../media/image25.png"/><Relationship Id="rId9" Type="http://schemas.openxmlformats.org/officeDocument/2006/relationships/image" Target="../media/image45.svg"/><Relationship Id="rId10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9.png"/><Relationship Id="rId5" Type="http://schemas.openxmlformats.org/officeDocument/2006/relationships/image" Target="../media/image18.sv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8.png"/><Relationship Id="rId5" Type="http://schemas.openxmlformats.org/officeDocument/2006/relationships/image" Target="../media/image16.svg"/><Relationship Id="rId6" Type="http://schemas.openxmlformats.org/officeDocument/2006/relationships/image" Target="../media/image9.png"/><Relationship Id="rId7" Type="http://schemas.openxmlformats.org/officeDocument/2006/relationships/image" Target="../media/image18.sv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svg"/><Relationship Id="rId12" Type="http://schemas.openxmlformats.org/officeDocument/2006/relationships/image" Target="../media/image21.png"/><Relationship Id="rId13" Type="http://schemas.openxmlformats.org/officeDocument/2006/relationships/image" Target="../media/image38.svg"/><Relationship Id="rId14" Type="http://schemas.openxmlformats.org/officeDocument/2006/relationships/image" Target="../media/image5.png"/><Relationship Id="rId15" Type="http://schemas.openxmlformats.org/officeDocument/2006/relationships/image" Target="../media/image10.svg"/><Relationship Id="rId16" Type="http://schemas.openxmlformats.org/officeDocument/2006/relationships/image" Target="../media/image27.png"/><Relationship Id="rId17" Type="http://schemas.openxmlformats.org/officeDocument/2006/relationships/image" Target="../media/image49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4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18.png"/><Relationship Id="rId7" Type="http://schemas.openxmlformats.org/officeDocument/2006/relationships/image" Target="../media/image32.svg"/><Relationship Id="rId8" Type="http://schemas.openxmlformats.org/officeDocument/2006/relationships/image" Target="../media/image36.png"/><Relationship Id="rId9" Type="http://schemas.openxmlformats.org/officeDocument/2006/relationships/image" Target="../media/image60.svg"/><Relationship Id="rId10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8.png"/><Relationship Id="rId5" Type="http://schemas.openxmlformats.org/officeDocument/2006/relationships/image" Target="../media/image16.svg"/><Relationship Id="rId6" Type="http://schemas.openxmlformats.org/officeDocument/2006/relationships/image" Target="../media/image9.png"/><Relationship Id="rId7" Type="http://schemas.openxmlformats.org/officeDocument/2006/relationships/image" Target="../media/image18.svg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20.png"/><Relationship Id="rId5" Type="http://schemas.openxmlformats.org/officeDocument/2006/relationships/image" Target="../media/image36.svg"/><Relationship Id="rId6" Type="http://schemas.openxmlformats.org/officeDocument/2006/relationships/image" Target="../media/image18.png"/><Relationship Id="rId7" Type="http://schemas.openxmlformats.org/officeDocument/2006/relationships/image" Target="../media/image32.svg"/><Relationship Id="rId8" Type="http://schemas.openxmlformats.org/officeDocument/2006/relationships/hyperlink" Target="https://nbp.pl/" TargetMode="External"/><Relationship Id="rId9" Type="http://schemas.openxmlformats.org/officeDocument/2006/relationships/hyperlink" Target="https://businessinsider.com.pl/finanse/funkcja-pieniadza-i-rola-srodka-wymiany-handlowej/bep1xjt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9.png"/><Relationship Id="rId5" Type="http://schemas.openxmlformats.org/officeDocument/2006/relationships/image" Target="../media/image18.sv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13.png"/><Relationship Id="rId7" Type="http://schemas.openxmlformats.org/officeDocument/2006/relationships/image" Target="../media/image24.svg"/><Relationship Id="rId8" Type="http://schemas.openxmlformats.org/officeDocument/2006/relationships/image" Target="../media/image14.png"/><Relationship Id="rId9" Type="http://schemas.openxmlformats.org/officeDocument/2006/relationships/image" Target="../media/image26.svg"/><Relationship Id="rId10" Type="http://schemas.openxmlformats.org/officeDocument/2006/relationships/image" Target="../media/image15.png"/><Relationship Id="rId11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4" Type="http://schemas.openxmlformats.org/officeDocument/2006/relationships/image" Target="../media/image3.png"/><Relationship Id="rId5" Type="http://schemas.openxmlformats.org/officeDocument/2006/relationships/image" Target="../media/image6.svg"/><Relationship Id="rId6" Type="http://schemas.openxmlformats.org/officeDocument/2006/relationships/image" Target="../media/image13.png"/><Relationship Id="rId7" Type="http://schemas.openxmlformats.org/officeDocument/2006/relationships/image" Target="../media/image24.svg"/><Relationship Id="rId8" Type="http://schemas.openxmlformats.org/officeDocument/2006/relationships/image" Target="../media/image14.png"/><Relationship Id="rId9" Type="http://schemas.openxmlformats.org/officeDocument/2006/relationships/image" Target="../media/image26.svg"/><Relationship Id="rId10" Type="http://schemas.openxmlformats.org/officeDocument/2006/relationships/image" Target="../media/image15.png"/><Relationship Id="rId11" Type="http://schemas.openxmlformats.org/officeDocument/2006/relationships/image" Target="../media/image28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svg"/><Relationship Id="rId12" Type="http://schemas.openxmlformats.org/officeDocument/2006/relationships/image" Target="../media/image5.png"/><Relationship Id="rId13" Type="http://schemas.openxmlformats.org/officeDocument/2006/relationships/image" Target="../media/image10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image" Target="../media/image32.svg"/><Relationship Id="rId4" Type="http://schemas.openxmlformats.org/officeDocument/2006/relationships/image" Target="../media/image19.png"/><Relationship Id="rId5" Type="http://schemas.openxmlformats.org/officeDocument/2006/relationships/image" Target="../media/image34.svg"/><Relationship Id="rId6" Type="http://schemas.openxmlformats.org/officeDocument/2006/relationships/image" Target="../media/image20.png"/><Relationship Id="rId7" Type="http://schemas.openxmlformats.org/officeDocument/2006/relationships/image" Target="../media/image36.svg"/><Relationship Id="rId8" Type="http://schemas.openxmlformats.org/officeDocument/2006/relationships/image" Target="../media/image15.png"/><Relationship Id="rId9" Type="http://schemas.openxmlformats.org/officeDocument/2006/relationships/image" Target="../media/image28.svg"/><Relationship Id="rId10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4" Type="http://schemas.openxmlformats.org/officeDocument/2006/relationships/image" Target="../media/image22.png"/><Relationship Id="rId5" Type="http://schemas.openxmlformats.org/officeDocument/2006/relationships/image" Target="../media/image40.svg"/><Relationship Id="rId6" Type="http://schemas.openxmlformats.org/officeDocument/2006/relationships/image" Target="../media/image20.png"/><Relationship Id="rId7" Type="http://schemas.openxmlformats.org/officeDocument/2006/relationships/image" Target="../media/image36.sv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435467">
            <a:off x="10386510" y="-5587963"/>
            <a:ext cx="11892515" cy="12248845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5" y="0"/>
                </a:lnTo>
                <a:lnTo>
                  <a:pt x="11892515" y="12248845"/>
                </a:lnTo>
                <a:lnTo>
                  <a:pt x="0" y="122488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5400000">
            <a:off x="11750747" y="6040068"/>
            <a:ext cx="9812845" cy="10106863"/>
          </a:xfrm>
          <a:custGeom>
            <a:avLst/>
            <a:gdLst/>
            <a:ahLst/>
            <a:cxnLst/>
            <a:rect l="l" t="t" r="r" b="b"/>
            <a:pathLst>
              <a:path w="9812845" h="10106863">
                <a:moveTo>
                  <a:pt x="0" y="0"/>
                </a:moveTo>
                <a:lnTo>
                  <a:pt x="9812846" y="0"/>
                </a:lnTo>
                <a:lnTo>
                  <a:pt x="9812846" y="10106864"/>
                </a:lnTo>
                <a:lnTo>
                  <a:pt x="0" y="101068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9451084">
            <a:off x="-2767429" y="-3798592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2"/>
                </a:lnTo>
                <a:lnTo>
                  <a:pt x="0" y="78678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1741320">
            <a:off x="5450245" y="520137"/>
            <a:ext cx="2135013" cy="2119486"/>
          </a:xfrm>
          <a:custGeom>
            <a:avLst/>
            <a:gdLst/>
            <a:ahLst/>
            <a:cxnLst/>
            <a:rect l="l" t="t" r="r" b="b"/>
            <a:pathLst>
              <a:path w="2135013" h="2119486">
                <a:moveTo>
                  <a:pt x="0" y="0"/>
                </a:moveTo>
                <a:lnTo>
                  <a:pt x="2135014" y="0"/>
                </a:lnTo>
                <a:lnTo>
                  <a:pt x="2135014" y="2119486"/>
                </a:lnTo>
                <a:lnTo>
                  <a:pt x="0" y="211948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flipH="1">
            <a:off x="14220989" y="2681980"/>
            <a:ext cx="3339085" cy="4733238"/>
          </a:xfrm>
          <a:custGeom>
            <a:avLst/>
            <a:gdLst/>
            <a:ahLst/>
            <a:cxnLst/>
            <a:rect l="l" t="t" r="r" b="b"/>
            <a:pathLst>
              <a:path w="3339085" h="4733238">
                <a:moveTo>
                  <a:pt x="3339085" y="0"/>
                </a:moveTo>
                <a:lnTo>
                  <a:pt x="0" y="0"/>
                </a:lnTo>
                <a:lnTo>
                  <a:pt x="0" y="4733239"/>
                </a:lnTo>
                <a:lnTo>
                  <a:pt x="3339085" y="4733239"/>
                </a:lnTo>
                <a:lnTo>
                  <a:pt x="333908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>
            <a:off x="12116623" y="3976739"/>
            <a:ext cx="3432304" cy="5243798"/>
          </a:xfrm>
          <a:custGeom>
            <a:avLst/>
            <a:gdLst/>
            <a:ahLst/>
            <a:cxnLst/>
            <a:rect l="l" t="t" r="r" b="b"/>
            <a:pathLst>
              <a:path w="3432304" h="5243798">
                <a:moveTo>
                  <a:pt x="0" y="0"/>
                </a:moveTo>
                <a:lnTo>
                  <a:pt x="3432305" y="0"/>
                </a:lnTo>
                <a:lnTo>
                  <a:pt x="3432305" y="5243798"/>
                </a:lnTo>
                <a:lnTo>
                  <a:pt x="0" y="52437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706092" y="5609130"/>
            <a:ext cx="10596952" cy="3173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pl-PL" sz="9600" b="1" dirty="0">
                <a:latin typeface="Garamond" panose="02020404030301010803" pitchFamily="18" charset="0"/>
              </a:rPr>
              <a:t>Wartość polskiego pieniądza</a:t>
            </a:r>
            <a:endParaRPr lang="en-US" sz="9600" b="1" dirty="0">
              <a:latin typeface="Garamond" panose="02020404030301010803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 rot="384759" flipH="1">
            <a:off x="1074832" y="1884240"/>
            <a:ext cx="2850527" cy="2280421"/>
          </a:xfrm>
          <a:custGeom>
            <a:avLst/>
            <a:gdLst/>
            <a:ahLst/>
            <a:cxnLst/>
            <a:rect l="l" t="t" r="r" b="b"/>
            <a:pathLst>
              <a:path w="2850527" h="2280421">
                <a:moveTo>
                  <a:pt x="2850527" y="0"/>
                </a:moveTo>
                <a:lnTo>
                  <a:pt x="0" y="0"/>
                </a:lnTo>
                <a:lnTo>
                  <a:pt x="0" y="2280421"/>
                </a:lnTo>
                <a:lnTo>
                  <a:pt x="2850527" y="2280421"/>
                </a:lnTo>
                <a:lnTo>
                  <a:pt x="2850527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031991" y="6188667"/>
            <a:ext cx="5871210" cy="2575993"/>
          </a:xfrm>
          <a:custGeom>
            <a:avLst/>
            <a:gdLst/>
            <a:ahLst/>
            <a:cxnLst/>
            <a:rect l="l" t="t" r="r" b="b"/>
            <a:pathLst>
              <a:path w="5871210" h="2575993">
                <a:moveTo>
                  <a:pt x="0" y="0"/>
                </a:moveTo>
                <a:lnTo>
                  <a:pt x="5871210" y="0"/>
                </a:lnTo>
                <a:lnTo>
                  <a:pt x="5871210" y="2575994"/>
                </a:lnTo>
                <a:lnTo>
                  <a:pt x="0" y="2575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5400000">
            <a:off x="9745888" y="6913203"/>
            <a:ext cx="5871210" cy="2575993"/>
          </a:xfrm>
          <a:custGeom>
            <a:avLst/>
            <a:gdLst/>
            <a:ahLst/>
            <a:cxnLst/>
            <a:rect l="l" t="t" r="r" b="b"/>
            <a:pathLst>
              <a:path w="5871210" h="2575993">
                <a:moveTo>
                  <a:pt x="0" y="0"/>
                </a:moveTo>
                <a:lnTo>
                  <a:pt x="5871210" y="0"/>
                </a:lnTo>
                <a:lnTo>
                  <a:pt x="5871210" y="2575993"/>
                </a:lnTo>
                <a:lnTo>
                  <a:pt x="0" y="2575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5400000">
            <a:off x="6498752" y="7713144"/>
            <a:ext cx="5871210" cy="2575993"/>
          </a:xfrm>
          <a:custGeom>
            <a:avLst/>
            <a:gdLst/>
            <a:ahLst/>
            <a:cxnLst/>
            <a:rect l="l" t="t" r="r" b="b"/>
            <a:pathLst>
              <a:path w="5871210" h="2575993">
                <a:moveTo>
                  <a:pt x="0" y="0"/>
                </a:moveTo>
                <a:lnTo>
                  <a:pt x="5871210" y="0"/>
                </a:lnTo>
                <a:lnTo>
                  <a:pt x="5871210" y="2575993"/>
                </a:lnTo>
                <a:lnTo>
                  <a:pt x="0" y="2575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5400000">
            <a:off x="3077854" y="8707553"/>
            <a:ext cx="5871210" cy="2575993"/>
          </a:xfrm>
          <a:custGeom>
            <a:avLst/>
            <a:gdLst/>
            <a:ahLst/>
            <a:cxnLst/>
            <a:rect l="l" t="t" r="r" b="b"/>
            <a:pathLst>
              <a:path w="5871210" h="2575993">
                <a:moveTo>
                  <a:pt x="0" y="0"/>
                </a:moveTo>
                <a:lnTo>
                  <a:pt x="5871209" y="0"/>
                </a:lnTo>
                <a:lnTo>
                  <a:pt x="5871209" y="2575994"/>
                </a:lnTo>
                <a:lnTo>
                  <a:pt x="0" y="25759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 rot="5400000">
            <a:off x="-618908" y="9725300"/>
            <a:ext cx="5871210" cy="2575993"/>
          </a:xfrm>
          <a:custGeom>
            <a:avLst/>
            <a:gdLst/>
            <a:ahLst/>
            <a:cxnLst/>
            <a:rect l="l" t="t" r="r" b="b"/>
            <a:pathLst>
              <a:path w="5871210" h="2575993">
                <a:moveTo>
                  <a:pt x="0" y="0"/>
                </a:moveTo>
                <a:lnTo>
                  <a:pt x="5871210" y="0"/>
                </a:lnTo>
                <a:lnTo>
                  <a:pt x="5871210" y="2575993"/>
                </a:lnTo>
                <a:lnTo>
                  <a:pt x="0" y="25759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Freeform 7"/>
          <p:cNvSpPr/>
          <p:nvPr/>
        </p:nvSpPr>
        <p:spPr>
          <a:xfrm rot="-320993">
            <a:off x="8122005" y="-4616883"/>
            <a:ext cx="11672899" cy="8489381"/>
          </a:xfrm>
          <a:custGeom>
            <a:avLst/>
            <a:gdLst/>
            <a:ahLst/>
            <a:cxnLst/>
            <a:rect l="l" t="t" r="r" b="b"/>
            <a:pathLst>
              <a:path w="11672899" h="8489381">
                <a:moveTo>
                  <a:pt x="0" y="0"/>
                </a:moveTo>
                <a:lnTo>
                  <a:pt x="11672899" y="0"/>
                </a:lnTo>
                <a:lnTo>
                  <a:pt x="11672899" y="8489381"/>
                </a:lnTo>
                <a:lnTo>
                  <a:pt x="0" y="848938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Freeform 9"/>
          <p:cNvSpPr/>
          <p:nvPr/>
        </p:nvSpPr>
        <p:spPr>
          <a:xfrm rot="417069">
            <a:off x="11127254" y="6389138"/>
            <a:ext cx="3108478" cy="2311577"/>
          </a:xfrm>
          <a:custGeom>
            <a:avLst/>
            <a:gdLst/>
            <a:ahLst/>
            <a:cxnLst/>
            <a:rect l="l" t="t" r="r" b="b"/>
            <a:pathLst>
              <a:path w="3108478" h="2311577">
                <a:moveTo>
                  <a:pt x="0" y="0"/>
                </a:moveTo>
                <a:lnTo>
                  <a:pt x="3108478" y="0"/>
                </a:lnTo>
                <a:lnTo>
                  <a:pt x="3108478" y="2311578"/>
                </a:lnTo>
                <a:lnTo>
                  <a:pt x="0" y="23115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10"/>
          <p:cNvSpPr/>
          <p:nvPr/>
        </p:nvSpPr>
        <p:spPr>
          <a:xfrm rot="-982218">
            <a:off x="12030368" y="5712419"/>
            <a:ext cx="1494872" cy="1976393"/>
          </a:xfrm>
          <a:custGeom>
            <a:avLst/>
            <a:gdLst/>
            <a:ahLst/>
            <a:cxnLst/>
            <a:rect l="l" t="t" r="r" b="b"/>
            <a:pathLst>
              <a:path w="1494872" h="1976393">
                <a:moveTo>
                  <a:pt x="0" y="0"/>
                </a:moveTo>
                <a:lnTo>
                  <a:pt x="1494872" y="0"/>
                </a:lnTo>
                <a:lnTo>
                  <a:pt x="1494872" y="1976393"/>
                </a:lnTo>
                <a:lnTo>
                  <a:pt x="0" y="1976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latin typeface="Garamond" panose="02020404030301010803" pitchFamily="18" charset="0"/>
            </a:endParaRPr>
          </a:p>
        </p:txBody>
      </p:sp>
      <p:sp>
        <p:nvSpPr>
          <p:cNvPr id="11" name="Freeform 11"/>
          <p:cNvSpPr/>
          <p:nvPr/>
        </p:nvSpPr>
        <p:spPr>
          <a:xfrm rot="217314">
            <a:off x="880259" y="8920790"/>
            <a:ext cx="2692028" cy="1111074"/>
          </a:xfrm>
          <a:custGeom>
            <a:avLst/>
            <a:gdLst/>
            <a:ahLst/>
            <a:cxnLst/>
            <a:rect l="l" t="t" r="r" b="b"/>
            <a:pathLst>
              <a:path w="2692028" h="1111074">
                <a:moveTo>
                  <a:pt x="0" y="0"/>
                </a:moveTo>
                <a:lnTo>
                  <a:pt x="2692028" y="0"/>
                </a:lnTo>
                <a:lnTo>
                  <a:pt x="2692028" y="1111073"/>
                </a:lnTo>
                <a:lnTo>
                  <a:pt x="0" y="111107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4916589" y="8201200"/>
            <a:ext cx="2193740" cy="1754992"/>
          </a:xfrm>
          <a:custGeom>
            <a:avLst/>
            <a:gdLst/>
            <a:ahLst/>
            <a:cxnLst/>
            <a:rect l="l" t="t" r="r" b="b"/>
            <a:pathLst>
              <a:path w="2193740" h="1754992">
                <a:moveTo>
                  <a:pt x="0" y="0"/>
                </a:moveTo>
                <a:lnTo>
                  <a:pt x="2193739" y="0"/>
                </a:lnTo>
                <a:lnTo>
                  <a:pt x="2193739" y="1754991"/>
                </a:lnTo>
                <a:lnTo>
                  <a:pt x="0" y="175499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 flipH="1">
            <a:off x="8425405" y="6840995"/>
            <a:ext cx="1919125" cy="2720409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1919125" y="0"/>
                </a:moveTo>
                <a:lnTo>
                  <a:pt x="0" y="0"/>
                </a:lnTo>
                <a:lnTo>
                  <a:pt x="0" y="2720409"/>
                </a:lnTo>
                <a:lnTo>
                  <a:pt x="1919125" y="2720409"/>
                </a:lnTo>
                <a:lnTo>
                  <a:pt x="1919125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4836265" y="5143500"/>
            <a:ext cx="2625893" cy="2979737"/>
          </a:xfrm>
          <a:custGeom>
            <a:avLst/>
            <a:gdLst/>
            <a:ahLst/>
            <a:cxnLst/>
            <a:rect l="l" t="t" r="r" b="b"/>
            <a:pathLst>
              <a:path w="2625893" h="2979737">
                <a:moveTo>
                  <a:pt x="0" y="0"/>
                </a:moveTo>
                <a:lnTo>
                  <a:pt x="2625893" y="0"/>
                </a:lnTo>
                <a:lnTo>
                  <a:pt x="2625893" y="2979737"/>
                </a:lnTo>
                <a:lnTo>
                  <a:pt x="0" y="297973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>
              <a:latin typeface="Garamond" panose="02020404030301010803" pitchFamily="18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38200" y="6735963"/>
            <a:ext cx="2971856" cy="84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4"/>
              </a:lnSpc>
            </a:pPr>
            <a:r>
              <a:rPr lang="pl-PL" sz="3549" dirty="0">
                <a:latin typeface="Garamond" panose="02020404030301010803" pitchFamily="18" charset="0"/>
              </a:rPr>
              <a:t>Spadek realnych płac</a:t>
            </a:r>
            <a:endParaRPr lang="en-US" sz="3549" dirty="0">
              <a:latin typeface="Garamond" panose="02020404030301010803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215802" y="5560870"/>
            <a:ext cx="3143809" cy="84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4"/>
              </a:lnSpc>
            </a:pPr>
            <a:r>
              <a:rPr lang="pl-PL" sz="3549" dirty="0">
                <a:latin typeface="Garamond" panose="02020404030301010803" pitchFamily="18" charset="0"/>
              </a:rPr>
              <a:t>Niechęć do oszczędzania</a:t>
            </a:r>
            <a:endParaRPr lang="en-US" sz="3549" dirty="0">
              <a:latin typeface="Garamond" panose="02020404030301010803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6361" y="4528408"/>
            <a:ext cx="2815991" cy="84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4"/>
              </a:lnSpc>
            </a:pPr>
            <a:r>
              <a:rPr lang="pl-PL" sz="3549" dirty="0">
                <a:latin typeface="Garamond" panose="02020404030301010803" pitchFamily="18" charset="0"/>
              </a:rPr>
              <a:t>Ucieczka </a:t>
            </a:r>
            <a:br>
              <a:rPr lang="pl-PL" sz="3549" dirty="0">
                <a:latin typeface="Garamond" panose="02020404030301010803" pitchFamily="18" charset="0"/>
              </a:rPr>
            </a:br>
            <a:r>
              <a:rPr lang="pl-PL" sz="3549" dirty="0">
                <a:latin typeface="Garamond" panose="02020404030301010803" pitchFamily="18" charset="0"/>
              </a:rPr>
              <a:t>od pieniądza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049000" y="3543300"/>
            <a:ext cx="2911892" cy="1256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4"/>
              </a:lnSpc>
            </a:pPr>
            <a:r>
              <a:rPr lang="pl-PL" sz="3549" dirty="0">
                <a:latin typeface="Garamond" panose="02020404030301010803" pitchFamily="18" charset="0"/>
              </a:rPr>
              <a:t>Osłabienie aktywności gospodarczej</a:t>
            </a:r>
            <a:endParaRPr lang="en-US" sz="3549" dirty="0">
              <a:latin typeface="Garamond" panose="02020404030301010803" pitchFamily="18" charset="0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4401800" y="3002163"/>
            <a:ext cx="2893923" cy="845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94"/>
              </a:lnSpc>
            </a:pPr>
            <a:r>
              <a:rPr lang="pl-PL" sz="3549" dirty="0">
                <a:latin typeface="Garamond" panose="02020404030301010803" pitchFamily="18" charset="0"/>
              </a:rPr>
              <a:t>Spowolnienie gospodarcze</a:t>
            </a:r>
            <a:endParaRPr lang="en-US" sz="3549" dirty="0">
              <a:latin typeface="Garamond" panose="02020404030301010803" pitchFamily="18" charset="0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10273" y="495300"/>
            <a:ext cx="9911750" cy="3179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90"/>
              </a:lnSpc>
            </a:pPr>
            <a:r>
              <a:rPr lang="pl-PL" sz="8000" b="1" dirty="0">
                <a:latin typeface="Garamond" panose="02020404030301010803" pitchFamily="18" charset="0"/>
              </a:rPr>
              <a:t>Jakie są skutki </a:t>
            </a:r>
            <a:br>
              <a:rPr lang="pl-PL" sz="8000" b="1" dirty="0">
                <a:latin typeface="Garamond" panose="02020404030301010803" pitchFamily="18" charset="0"/>
              </a:rPr>
            </a:br>
            <a:r>
              <a:rPr lang="pl-PL" sz="8000" b="1" dirty="0">
                <a:latin typeface="Garamond" panose="02020404030301010803" pitchFamily="18" charset="0"/>
              </a:rPr>
              <a:t>spadku siły nabywczej pieniądza?</a:t>
            </a:r>
            <a:endParaRPr lang="en-US" sz="80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FB96727-A906-0AA1-0979-0C586F13E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A4A199A4-A24E-EC77-86E5-8BD0BAB2D234}"/>
              </a:ext>
            </a:extLst>
          </p:cNvPr>
          <p:cNvSpPr/>
          <p:nvPr/>
        </p:nvSpPr>
        <p:spPr>
          <a:xfrm rot="-5400000" flipH="1" flipV="1">
            <a:off x="9967093" y="177321"/>
            <a:ext cx="9555720" cy="9897638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E5D3D6C6-F726-CE05-F59B-74105D210169}"/>
              </a:ext>
            </a:extLst>
          </p:cNvPr>
          <p:cNvSpPr/>
          <p:nvPr/>
        </p:nvSpPr>
        <p:spPr>
          <a:xfrm rot="-6761358">
            <a:off x="-5567705" y="5858136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9C1CF468-3E6E-0CBD-F9B2-F6376F5B48A0}"/>
              </a:ext>
            </a:extLst>
          </p:cNvPr>
          <p:cNvSpPr txBox="1"/>
          <p:nvPr/>
        </p:nvSpPr>
        <p:spPr>
          <a:xfrm>
            <a:off x="228600" y="348280"/>
            <a:ext cx="9897638" cy="2294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6000" b="1" dirty="0">
                <a:latin typeface="Garamond" panose="02020404030301010803" pitchFamily="18" charset="0"/>
              </a:rPr>
              <a:t>Siła nabywcza pieniądza </a:t>
            </a:r>
            <a:br>
              <a:rPr lang="pl-PL" sz="6000" b="1" dirty="0">
                <a:latin typeface="Garamond" panose="02020404030301010803" pitchFamily="18" charset="0"/>
              </a:rPr>
            </a:br>
            <a:r>
              <a:rPr lang="pl-PL" sz="6000" b="1" dirty="0">
                <a:latin typeface="Garamond" panose="02020404030301010803" pitchFamily="18" charset="0"/>
              </a:rPr>
              <a:t>w Europie</a:t>
            </a:r>
            <a:endParaRPr lang="en-US" sz="6000" b="1" dirty="0">
              <a:latin typeface="Garamond" panose="02020404030301010803" pitchFamily="18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3BD3C096-8CB8-A42D-6374-69FC498E8DCF}"/>
              </a:ext>
            </a:extLst>
          </p:cNvPr>
          <p:cNvSpPr txBox="1"/>
          <p:nvPr/>
        </p:nvSpPr>
        <p:spPr>
          <a:xfrm>
            <a:off x="11049000" y="1104900"/>
            <a:ext cx="6781800" cy="8032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latin typeface="Garamond" panose="02020404030301010803" pitchFamily="18" charset="0"/>
              </a:rPr>
              <a:t>Badaniem siły nabywczej pieniądza </a:t>
            </a:r>
            <a:br>
              <a:rPr lang="pl-PL" sz="5400" dirty="0">
                <a:latin typeface="Garamond" panose="02020404030301010803" pitchFamily="18" charset="0"/>
              </a:rPr>
            </a:br>
            <a:r>
              <a:rPr lang="pl-PL" sz="5400" dirty="0">
                <a:latin typeface="Garamond" panose="02020404030301010803" pitchFamily="18" charset="0"/>
              </a:rPr>
              <a:t>w Europie jest badanie firmy GFK.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latin typeface="Garamond" panose="02020404030301010803" pitchFamily="18" charset="0"/>
              </a:rPr>
              <a:t> Wg najnowszych raportów za 2021 rok: </a:t>
            </a:r>
            <a:r>
              <a:rPr lang="pl-PL" sz="4800" b="1" dirty="0">
                <a:latin typeface="Garamond" panose="02020404030301010803" pitchFamily="18" charset="0"/>
              </a:rPr>
              <a:t>średnia siła nabywcza przypadająca na mieszkańca wynosiła 15 055 euro</a:t>
            </a:r>
            <a:r>
              <a:rPr lang="pl-PL" sz="5400" dirty="0">
                <a:latin typeface="Garamond" panose="02020404030301010803" pitchFamily="18" charset="0"/>
              </a:rPr>
              <a:t>.</a:t>
            </a:r>
            <a:endParaRPr lang="en-US" sz="5400" dirty="0"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DA43E8F-EF6D-1477-9661-F9BB07F2B3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0012" y="3343884"/>
            <a:ext cx="8054741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4863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81232FD-EC42-C070-6803-01B529363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C1AF106B-EE17-C418-3B31-1097251D3988}"/>
              </a:ext>
            </a:extLst>
          </p:cNvPr>
          <p:cNvSpPr/>
          <p:nvPr/>
        </p:nvSpPr>
        <p:spPr>
          <a:xfrm rot="-2614800">
            <a:off x="-1802063" y="-3532232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97C435C2-83A8-B434-9D4A-919C8F90EF80}"/>
              </a:ext>
            </a:extLst>
          </p:cNvPr>
          <p:cNvSpPr/>
          <p:nvPr/>
        </p:nvSpPr>
        <p:spPr>
          <a:xfrm>
            <a:off x="4427347" y="800100"/>
            <a:ext cx="9822053" cy="2480068"/>
          </a:xfrm>
          <a:custGeom>
            <a:avLst/>
            <a:gdLst/>
            <a:ahLst/>
            <a:cxnLst/>
            <a:rect l="l" t="t" r="r" b="b"/>
            <a:pathLst>
              <a:path w="9822053" h="2480068">
                <a:moveTo>
                  <a:pt x="0" y="0"/>
                </a:moveTo>
                <a:lnTo>
                  <a:pt x="9822052" y="0"/>
                </a:lnTo>
                <a:lnTo>
                  <a:pt x="9822052" y="2480068"/>
                </a:lnTo>
                <a:lnTo>
                  <a:pt x="0" y="2480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DA611A05-DBFE-9860-C708-502AF4019D58}"/>
              </a:ext>
            </a:extLst>
          </p:cNvPr>
          <p:cNvSpPr txBox="1"/>
          <p:nvPr/>
        </p:nvSpPr>
        <p:spPr>
          <a:xfrm>
            <a:off x="5369690" y="1122139"/>
            <a:ext cx="7889974" cy="188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pl-PL" sz="7200" b="1" dirty="0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Siła nabywcza</a:t>
            </a:r>
          </a:p>
          <a:p>
            <a:pPr algn="ctr">
              <a:lnSpc>
                <a:spcPts val="6999"/>
              </a:lnSpc>
            </a:pPr>
            <a:r>
              <a:rPr lang="pl-PL" sz="7200" b="1" dirty="0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 Polsce</a:t>
            </a:r>
            <a:endParaRPr lang="en-US" sz="7200" b="1" dirty="0">
              <a:solidFill>
                <a:srgbClr val="FFF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BDE9968D-D346-DBB2-2B9A-FF92E4E3744D}"/>
              </a:ext>
            </a:extLst>
          </p:cNvPr>
          <p:cNvSpPr txBox="1"/>
          <p:nvPr/>
        </p:nvSpPr>
        <p:spPr>
          <a:xfrm>
            <a:off x="927798" y="3900831"/>
            <a:ext cx="7987602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pl-PL" sz="5400" u="sng" dirty="0">
                <a:latin typeface="Garamond" panose="02020404030301010803" pitchFamily="18" charset="0"/>
              </a:rPr>
              <a:t>W Polsce siła nabywcza pieniądza na przestrzeni lat systematycznie rosła.</a:t>
            </a:r>
          </a:p>
          <a:p>
            <a:pPr marL="685800" indent="-685800">
              <a:buFont typeface="Wingdings" panose="05000000000000000000" pitchFamily="2" charset="2"/>
              <a:buChar char="§"/>
            </a:pPr>
            <a:r>
              <a:rPr lang="pl-PL" sz="5400" dirty="0">
                <a:latin typeface="Garamond" panose="02020404030301010803" pitchFamily="18" charset="0"/>
              </a:rPr>
              <a:t>Było to związane </a:t>
            </a:r>
            <a:br>
              <a:rPr lang="pl-PL" sz="5400" dirty="0">
                <a:latin typeface="Garamond" panose="02020404030301010803" pitchFamily="18" charset="0"/>
              </a:rPr>
            </a:br>
            <a:r>
              <a:rPr lang="pl-PL" sz="5400" dirty="0">
                <a:latin typeface="Garamond" panose="02020404030301010803" pitchFamily="18" charset="0"/>
              </a:rPr>
              <a:t>z dynamicznym rozwojem gospodarczym naszego kraju.</a:t>
            </a:r>
          </a:p>
        </p:txBody>
      </p:sp>
      <p:pic>
        <p:nvPicPr>
          <p:cNvPr id="1026" name="Picture 2" descr="Money - Free miscellaneous icons">
            <a:extLst>
              <a:ext uri="{FF2B5EF4-FFF2-40B4-BE49-F238E27FC236}">
                <a16:creationId xmlns:a16="http://schemas.microsoft.com/office/drawing/2014/main" xmlns="" id="{E0774B71-BE08-6E62-715E-B3CFF2F53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1264" y="4288061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08971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AEDB5C1-4242-5974-D9A3-1DDFABBF2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550ABBD-1DF5-4684-F968-4E19EB24A7B9}"/>
              </a:ext>
            </a:extLst>
          </p:cNvPr>
          <p:cNvSpPr/>
          <p:nvPr/>
        </p:nvSpPr>
        <p:spPr>
          <a:xfrm rot="-5400000" flipH="1" flipV="1">
            <a:off x="9967093" y="177321"/>
            <a:ext cx="9555720" cy="9897638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7A89C752-3024-107B-6D27-E6174C929F84}"/>
              </a:ext>
            </a:extLst>
          </p:cNvPr>
          <p:cNvSpPr/>
          <p:nvPr/>
        </p:nvSpPr>
        <p:spPr>
          <a:xfrm rot="-6761358">
            <a:off x="-5283473" y="5858136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F798BF51-0901-3344-46DC-5DFBE34E091E}"/>
              </a:ext>
            </a:extLst>
          </p:cNvPr>
          <p:cNvSpPr txBox="1"/>
          <p:nvPr/>
        </p:nvSpPr>
        <p:spPr>
          <a:xfrm>
            <a:off x="152400" y="186391"/>
            <a:ext cx="9897638" cy="22582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6000" b="1" dirty="0">
                <a:solidFill>
                  <a:srgbClr val="51413A"/>
                </a:solidFill>
                <a:latin typeface="Garamond" panose="02020404030301010803" pitchFamily="18" charset="0"/>
              </a:rPr>
              <a:t>Wartości siły nabywczej </a:t>
            </a:r>
            <a:br>
              <a:rPr lang="pl-PL" sz="6000" b="1" dirty="0">
                <a:solidFill>
                  <a:srgbClr val="51413A"/>
                </a:solidFill>
                <a:latin typeface="Garamond" panose="02020404030301010803" pitchFamily="18" charset="0"/>
              </a:rPr>
            </a:br>
            <a:r>
              <a:rPr lang="pl-PL" sz="6000" b="1" dirty="0">
                <a:solidFill>
                  <a:srgbClr val="51413A"/>
                </a:solidFill>
                <a:latin typeface="Garamond" panose="02020404030301010803" pitchFamily="18" charset="0"/>
              </a:rPr>
              <a:t>w 2021 roku</a:t>
            </a:r>
            <a:endParaRPr lang="en-US" sz="6000" b="1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77E82840-4EC8-3169-95EF-ADF5B7CCC35A}"/>
              </a:ext>
            </a:extLst>
          </p:cNvPr>
          <p:cNvSpPr txBox="1"/>
          <p:nvPr/>
        </p:nvSpPr>
        <p:spPr>
          <a:xfrm>
            <a:off x="10515600" y="948333"/>
            <a:ext cx="7415896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solidFill>
                  <a:srgbClr val="51413A"/>
                </a:solidFill>
                <a:latin typeface="Garamond" panose="02020404030301010803" pitchFamily="18" charset="0"/>
              </a:rPr>
              <a:t>Siła nabywcza Polaków wyniosła w 2021 r. 8294 euro, tym samym Polska uplasowała się na 28. miejscu w rankingu przygotowanym przez instytut badawczy GFK.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solidFill>
                  <a:srgbClr val="51413A"/>
                </a:solidFill>
                <a:latin typeface="Garamond" panose="02020404030301010803" pitchFamily="18" charset="0"/>
              </a:rPr>
              <a:t>W ten sposób wyprzedziliśmy Węgry, Ukrainę i Rumunię.</a:t>
            </a:r>
            <a:endParaRPr lang="en-US" sz="5400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pic>
        <p:nvPicPr>
          <p:cNvPr id="2050" name="Picture 2" descr="Money - Free business and finance icons">
            <a:extLst>
              <a:ext uri="{FF2B5EF4-FFF2-40B4-BE49-F238E27FC236}">
                <a16:creationId xmlns:a16="http://schemas.microsoft.com/office/drawing/2014/main" xmlns="" id="{8C5A898B-61B9-4EF4-8F10-9984BBC50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201" y="2664916"/>
            <a:ext cx="6898184" cy="689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061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24F0AD3-DF14-0D98-CFC7-CEB0854733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EAD22C38-06DB-26E0-E742-3D665189DC20}"/>
              </a:ext>
            </a:extLst>
          </p:cNvPr>
          <p:cNvSpPr/>
          <p:nvPr/>
        </p:nvSpPr>
        <p:spPr>
          <a:xfrm rot="-2614800">
            <a:off x="-1802063" y="-3532232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AB56215C-31A9-7882-8C2D-158DFCE442AA}"/>
              </a:ext>
            </a:extLst>
          </p:cNvPr>
          <p:cNvSpPr/>
          <p:nvPr/>
        </p:nvSpPr>
        <p:spPr>
          <a:xfrm rot="5088295">
            <a:off x="13191413" y="3145927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05298E9-B98A-93B7-2D00-3107D85B8837}"/>
              </a:ext>
            </a:extLst>
          </p:cNvPr>
          <p:cNvSpPr/>
          <p:nvPr/>
        </p:nvSpPr>
        <p:spPr>
          <a:xfrm>
            <a:off x="4427347" y="800100"/>
            <a:ext cx="9822053" cy="2480068"/>
          </a:xfrm>
          <a:custGeom>
            <a:avLst/>
            <a:gdLst/>
            <a:ahLst/>
            <a:cxnLst/>
            <a:rect l="l" t="t" r="r" b="b"/>
            <a:pathLst>
              <a:path w="9822053" h="2480068">
                <a:moveTo>
                  <a:pt x="0" y="0"/>
                </a:moveTo>
                <a:lnTo>
                  <a:pt x="9822052" y="0"/>
                </a:lnTo>
                <a:lnTo>
                  <a:pt x="9822052" y="2480068"/>
                </a:lnTo>
                <a:lnTo>
                  <a:pt x="0" y="2480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F73E0F50-18D3-7157-BED9-CACE7DF66213}"/>
              </a:ext>
            </a:extLst>
          </p:cNvPr>
          <p:cNvSpPr txBox="1"/>
          <p:nvPr/>
        </p:nvSpPr>
        <p:spPr>
          <a:xfrm>
            <a:off x="5369690" y="1122139"/>
            <a:ext cx="7889974" cy="1887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pl-PL" sz="7200" b="1" dirty="0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Siła nabywcza</a:t>
            </a:r>
          </a:p>
          <a:p>
            <a:pPr algn="ctr">
              <a:lnSpc>
                <a:spcPts val="6999"/>
              </a:lnSpc>
            </a:pPr>
            <a:r>
              <a:rPr lang="pl-PL" sz="7200" b="1" dirty="0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w Polsce</a:t>
            </a:r>
            <a:endParaRPr lang="en-US" sz="8800" b="1" dirty="0">
              <a:solidFill>
                <a:srgbClr val="FFF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D76157D7-90E3-3929-3FFF-7A2DAA85448C}"/>
              </a:ext>
            </a:extLst>
          </p:cNvPr>
          <p:cNvSpPr txBox="1"/>
          <p:nvPr/>
        </p:nvSpPr>
        <p:spPr>
          <a:xfrm>
            <a:off x="851598" y="3900831"/>
            <a:ext cx="7225601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§"/>
            </a:pPr>
            <a:r>
              <a:rPr lang="pl-PL" sz="5400" b="1" dirty="0">
                <a:latin typeface="Garamond" panose="02020404030301010803" pitchFamily="18" charset="0"/>
              </a:rPr>
              <a:t>W 2022 roku siła nabywcza naszych pieniędzy, zaczęła gwałtownie spadać </a:t>
            </a:r>
            <a:br>
              <a:rPr lang="pl-PL" sz="5400" b="1" dirty="0">
                <a:latin typeface="Garamond" panose="02020404030301010803" pitchFamily="18" charset="0"/>
              </a:rPr>
            </a:br>
            <a:r>
              <a:rPr lang="pl-PL" sz="5400" b="1" dirty="0">
                <a:latin typeface="Garamond" panose="02020404030301010803" pitchFamily="18" charset="0"/>
              </a:rPr>
              <a:t>z powodu rosnących cen energii, dóbr, </a:t>
            </a:r>
            <a:br>
              <a:rPr lang="pl-PL" sz="5400" b="1" dirty="0">
                <a:latin typeface="Garamond" panose="02020404030301010803" pitchFamily="18" charset="0"/>
              </a:rPr>
            </a:br>
            <a:r>
              <a:rPr lang="pl-PL" sz="5400" b="1" dirty="0">
                <a:latin typeface="Garamond" panose="02020404030301010803" pitchFamily="18" charset="0"/>
              </a:rPr>
              <a:t>i usług.</a:t>
            </a:r>
            <a:endParaRPr lang="pl-PL" sz="5400" dirty="0">
              <a:latin typeface="Garamond" panose="02020404030301010803" pitchFamily="18" charset="0"/>
            </a:endParaRPr>
          </a:p>
        </p:txBody>
      </p:sp>
      <p:pic>
        <p:nvPicPr>
          <p:cNvPr id="3074" name="Picture 2" descr="Money - Free business icons">
            <a:extLst>
              <a:ext uri="{FF2B5EF4-FFF2-40B4-BE49-F238E27FC236}">
                <a16:creationId xmlns:a16="http://schemas.microsoft.com/office/drawing/2014/main" xmlns="" id="{C6F937E0-E22F-0345-3CBC-AE88D3B88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194" y="3947171"/>
            <a:ext cx="5259806" cy="52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6705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B38E094-B2E7-AD28-A735-C0F09C0245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5552DCA4-E0CC-2169-B0C4-5514EE4279F6}"/>
              </a:ext>
            </a:extLst>
          </p:cNvPr>
          <p:cNvSpPr/>
          <p:nvPr/>
        </p:nvSpPr>
        <p:spPr>
          <a:xfrm rot="-327976" flipH="1">
            <a:off x="-2083558" y="-4417519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10818229" y="0"/>
                </a:moveTo>
                <a:lnTo>
                  <a:pt x="0" y="0"/>
                </a:lnTo>
                <a:lnTo>
                  <a:pt x="0" y="7867802"/>
                </a:lnTo>
                <a:lnTo>
                  <a:pt x="10818229" y="7867802"/>
                </a:lnTo>
                <a:lnTo>
                  <a:pt x="10818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A5FF36DC-C427-FD2B-1C1F-F60D42160A5C}"/>
              </a:ext>
            </a:extLst>
          </p:cNvPr>
          <p:cNvSpPr txBox="1"/>
          <p:nvPr/>
        </p:nvSpPr>
        <p:spPr>
          <a:xfrm>
            <a:off x="2209800" y="1189622"/>
            <a:ext cx="14401799" cy="11344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7200" b="1" dirty="0">
                <a:latin typeface="Garamond" panose="02020404030301010803" pitchFamily="18" charset="0"/>
              </a:rPr>
              <a:t>Parytet siły nabywczej pieniądza</a:t>
            </a:r>
            <a:endParaRPr lang="en-US" sz="7200" b="1" dirty="0">
              <a:latin typeface="Garamond" panose="02020404030301010803" pitchFamily="18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2812A83C-60A6-EC51-55FE-925E06C5BE4B}"/>
              </a:ext>
            </a:extLst>
          </p:cNvPr>
          <p:cNvSpPr txBox="1"/>
          <p:nvPr/>
        </p:nvSpPr>
        <p:spPr>
          <a:xfrm>
            <a:off x="914400" y="3338514"/>
            <a:ext cx="692150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800" dirty="0">
                <a:latin typeface="Garamond" panose="02020404030301010803" pitchFamily="18" charset="0"/>
                <a:cs typeface="Times New Roman" panose="02020603050405020304" pitchFamily="18" charset="0"/>
              </a:rPr>
              <a:t>Ekonomiści stosują także inny wskaźnik – parytet siły nabywczej pieniądza (PPP – </a:t>
            </a:r>
            <a:r>
              <a:rPr lang="pl-PL" sz="4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purchasing</a:t>
            </a:r>
            <a:r>
              <a:rPr lang="pl-PL" sz="4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power</a:t>
            </a:r>
            <a:r>
              <a:rPr lang="pl-PL" sz="48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pl-PL" sz="48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parity</a:t>
            </a:r>
            <a:r>
              <a:rPr lang="pl-PL" sz="4800" dirty="0">
                <a:latin typeface="Garamond" panose="02020404030301010803" pitchFamily="18" charset="0"/>
                <a:cs typeface="Times New Roman" panose="02020603050405020304" pitchFamily="18" charset="0"/>
              </a:rPr>
              <a:t>).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4800" dirty="0">
                <a:latin typeface="Garamond" panose="02020404030301010803" pitchFamily="18" charset="0"/>
                <a:cs typeface="Times New Roman" panose="02020603050405020304" pitchFamily="18" charset="0"/>
              </a:rPr>
              <a:t>Służy on do ustalenia różnic w cenach między krajami. </a:t>
            </a:r>
            <a:endParaRPr lang="pl-PL" sz="44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Money - Free business and finance icons">
            <a:extLst>
              <a:ext uri="{FF2B5EF4-FFF2-40B4-BE49-F238E27FC236}">
                <a16:creationId xmlns:a16="http://schemas.microsoft.com/office/drawing/2014/main" xmlns="" id="{BE52ECF6-9F76-E4B3-B8DF-327E41B0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679" y="2717800"/>
            <a:ext cx="6635057" cy="663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9529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D29D2A0-4226-E583-76C2-4242CE7AF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0339F0D7-3174-B3EF-B079-862F521C3DCD}"/>
              </a:ext>
            </a:extLst>
          </p:cNvPr>
          <p:cNvSpPr/>
          <p:nvPr/>
        </p:nvSpPr>
        <p:spPr>
          <a:xfrm rot="-5400000" flipH="1" flipV="1">
            <a:off x="9314959" y="177321"/>
            <a:ext cx="9555720" cy="9897638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7705ABB1-326A-B684-F961-3B94BF4E2814}"/>
              </a:ext>
            </a:extLst>
          </p:cNvPr>
          <p:cNvSpPr/>
          <p:nvPr/>
        </p:nvSpPr>
        <p:spPr>
          <a:xfrm rot="-6761358">
            <a:off x="-5283473" y="5858136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4969DD98-8006-18EB-835E-42AC4D0C01FB}"/>
              </a:ext>
            </a:extLst>
          </p:cNvPr>
          <p:cNvSpPr txBox="1"/>
          <p:nvPr/>
        </p:nvSpPr>
        <p:spPr>
          <a:xfrm>
            <a:off x="152400" y="186391"/>
            <a:ext cx="9897638" cy="3425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6000" b="1" dirty="0">
                <a:solidFill>
                  <a:srgbClr val="51413A"/>
                </a:solidFill>
                <a:latin typeface="Garamond" panose="02020404030301010803" pitchFamily="18" charset="0"/>
              </a:rPr>
              <a:t>Co to jest parytet siły nabywcza pieniądza </a:t>
            </a:r>
            <a:br>
              <a:rPr lang="pl-PL" sz="6000" b="1" dirty="0">
                <a:solidFill>
                  <a:srgbClr val="51413A"/>
                </a:solidFill>
                <a:latin typeface="Garamond" panose="02020404030301010803" pitchFamily="18" charset="0"/>
              </a:rPr>
            </a:br>
            <a:r>
              <a:rPr lang="pl-PL" sz="6000" b="1" dirty="0">
                <a:solidFill>
                  <a:srgbClr val="51413A"/>
                </a:solidFill>
                <a:latin typeface="Garamond" panose="02020404030301010803" pitchFamily="18" charset="0"/>
              </a:rPr>
              <a:t>w Europie?</a:t>
            </a:r>
            <a:endParaRPr lang="en-US" sz="6000" b="1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EFD88654-B2E1-6F88-AD40-BB6C3D759619}"/>
              </a:ext>
            </a:extLst>
          </p:cNvPr>
          <p:cNvSpPr txBox="1"/>
          <p:nvPr/>
        </p:nvSpPr>
        <p:spPr>
          <a:xfrm>
            <a:off x="9677400" y="876300"/>
            <a:ext cx="8534400" cy="83099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solidFill>
                  <a:srgbClr val="51413A"/>
                </a:solidFill>
                <a:latin typeface="Garamond" panose="02020404030301010803" pitchFamily="18" charset="0"/>
              </a:rPr>
              <a:t>Parytet siły nabywczej (PSN lub PPP) wskazuje poziom różnicy cen między państwami.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solidFill>
                  <a:srgbClr val="51413A"/>
                </a:solidFill>
                <a:latin typeface="Garamond" panose="02020404030301010803" pitchFamily="18" charset="0"/>
              </a:rPr>
              <a:t>W ten sposób możemy się dowiedzieć, ile zapłacimy za określone produkty i usługi w poszczególnych krajach.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solidFill>
                  <a:srgbClr val="51413A"/>
                </a:solidFill>
                <a:latin typeface="Garamond" panose="02020404030301010803" pitchFamily="18" charset="0"/>
              </a:rPr>
              <a:t>PPP jest wyrażany w jednostkach walutowych.</a:t>
            </a:r>
            <a:endParaRPr lang="en-US" sz="5400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pic>
        <p:nvPicPr>
          <p:cNvPr id="5122" name="Picture 2" descr="Money - Free miscellaneous icons">
            <a:extLst>
              <a:ext uri="{FF2B5EF4-FFF2-40B4-BE49-F238E27FC236}">
                <a16:creationId xmlns:a16="http://schemas.microsoft.com/office/drawing/2014/main" xmlns="" id="{B2FA4352-5091-5EF4-A9EF-A3FF79E21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768" y="433071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66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58B98C8-446C-3ECA-4244-24780C809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45EDF2C9-C94D-F766-CA7D-3A9F1BD8377D}"/>
              </a:ext>
            </a:extLst>
          </p:cNvPr>
          <p:cNvSpPr/>
          <p:nvPr/>
        </p:nvSpPr>
        <p:spPr>
          <a:xfrm rot="-5400000" flipH="1" flipV="1">
            <a:off x="9967093" y="177321"/>
            <a:ext cx="9555720" cy="9897638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B9086688-3654-5F8E-8D00-BDEB329171CE}"/>
              </a:ext>
            </a:extLst>
          </p:cNvPr>
          <p:cNvSpPr txBox="1"/>
          <p:nvPr/>
        </p:nvSpPr>
        <p:spPr>
          <a:xfrm>
            <a:off x="152400" y="186391"/>
            <a:ext cx="9897638" cy="34252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6000" b="1" dirty="0">
                <a:latin typeface="Garamond" panose="02020404030301010803" pitchFamily="18" charset="0"/>
              </a:rPr>
              <a:t>Obliczenie siły nabywczej pieniądza </a:t>
            </a:r>
            <a:br>
              <a:rPr lang="pl-PL" sz="6000" b="1" dirty="0">
                <a:latin typeface="Garamond" panose="02020404030301010803" pitchFamily="18" charset="0"/>
              </a:rPr>
            </a:br>
            <a:endParaRPr lang="en-US" sz="6000" b="1" dirty="0">
              <a:latin typeface="Garamond" panose="02020404030301010803" pitchFamily="18" charset="0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716907D9-A109-B7DF-9207-A050C207C41A}"/>
              </a:ext>
            </a:extLst>
          </p:cNvPr>
          <p:cNvSpPr txBox="1"/>
          <p:nvPr/>
        </p:nvSpPr>
        <p:spPr>
          <a:xfrm>
            <a:off x="10287000" y="647700"/>
            <a:ext cx="8001000" cy="9140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5400" dirty="0">
                <a:solidFill>
                  <a:srgbClr val="51413A"/>
                </a:solidFill>
                <a:latin typeface="Garamond" panose="02020404030301010803" pitchFamily="18" charset="0"/>
              </a:rPr>
              <a:t>W najprostszym ujęciu miernikiem siły nabywczej pieniądza jest ilość dóbr i usług, które można kupić za daną jednostkę pieniężną. Wzór na siłę nabywczą pieniądza jest zatem następujący: </a:t>
            </a:r>
            <a:r>
              <a:rPr lang="pl-PL" sz="5400" b="1" dirty="0">
                <a:solidFill>
                  <a:srgbClr val="51413A"/>
                </a:solidFill>
                <a:latin typeface="Garamond" panose="02020404030301010803" pitchFamily="18" charset="0"/>
              </a:rPr>
              <a:t>1/P</a:t>
            </a:r>
            <a:r>
              <a:rPr lang="pl-PL" sz="5400" dirty="0">
                <a:solidFill>
                  <a:srgbClr val="51413A"/>
                </a:solidFill>
                <a:latin typeface="Garamond" panose="02020404030301010803" pitchFamily="18" charset="0"/>
              </a:rPr>
              <a:t>, gdzie 1 oznacza jednostkę pieniężną, a P – cenę dóbr i usług.</a:t>
            </a:r>
            <a:endParaRPr lang="en-US" sz="5400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pic>
        <p:nvPicPr>
          <p:cNvPr id="7170" name="Picture 2" descr="Cash - Free business icons">
            <a:extLst>
              <a:ext uri="{FF2B5EF4-FFF2-40B4-BE49-F238E27FC236}">
                <a16:creationId xmlns:a16="http://schemas.microsoft.com/office/drawing/2014/main" xmlns="" id="{BCCA6B27-3981-8A1B-14E6-D144B743E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38500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9449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5D1E64B-0724-B6AB-A700-6AA1F9FF2A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3AD47ABD-CC83-983C-C84A-CDE1892925D6}"/>
              </a:ext>
            </a:extLst>
          </p:cNvPr>
          <p:cNvSpPr/>
          <p:nvPr/>
        </p:nvSpPr>
        <p:spPr>
          <a:xfrm rot="-5400000" flipH="1" flipV="1">
            <a:off x="9619759" y="177321"/>
            <a:ext cx="9555720" cy="9897638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0D152BEF-7446-A917-3016-EF48553E4FFB}"/>
              </a:ext>
            </a:extLst>
          </p:cNvPr>
          <p:cNvSpPr/>
          <p:nvPr/>
        </p:nvSpPr>
        <p:spPr>
          <a:xfrm rot="-6761358">
            <a:off x="-5283473" y="5858136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xmlns="" id="{D3671793-EB49-A657-904B-98F5538804E0}"/>
              </a:ext>
            </a:extLst>
          </p:cNvPr>
          <p:cNvSpPr txBox="1"/>
          <p:nvPr/>
        </p:nvSpPr>
        <p:spPr>
          <a:xfrm>
            <a:off x="9906000" y="836890"/>
            <a:ext cx="7949296" cy="8802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4400" dirty="0">
                <a:latin typeface="Garamond" panose="02020404030301010803" pitchFamily="18" charset="0"/>
              </a:rPr>
              <a:t>W połowie 2023 roku obserwujemy zjawisko nazywane </a:t>
            </a:r>
            <a:r>
              <a:rPr lang="pl-PL" sz="4400" b="1" dirty="0">
                <a:latin typeface="Garamond" panose="02020404030301010803" pitchFamily="18" charset="0"/>
              </a:rPr>
              <a:t>dezinflacją</a:t>
            </a:r>
            <a:r>
              <a:rPr lang="pl-PL" sz="4400" dirty="0">
                <a:latin typeface="Garamond" panose="02020404030301010803" pitchFamily="18" charset="0"/>
              </a:rPr>
              <a:t>, czyli malejącą inflacją. </a:t>
            </a:r>
          </a:p>
          <a:p>
            <a:pPr marL="685800" indent="-685800">
              <a:buFont typeface="Wingdings" panose="05000000000000000000" pitchFamily="2" charset="2"/>
              <a:buChar char="ü"/>
            </a:pPr>
            <a:r>
              <a:rPr lang="pl-PL" sz="4400" dirty="0">
                <a:latin typeface="Garamond" panose="02020404030301010803" pitchFamily="18" charset="0"/>
              </a:rPr>
              <a:t>W czerwcu 2023 inflacja wynosiła 11,5%. Mediana prognoz czerwcowych wskazywała na odczyt </a:t>
            </a:r>
            <a:br>
              <a:rPr lang="pl-PL" sz="4400" dirty="0">
                <a:latin typeface="Garamond" panose="02020404030301010803" pitchFamily="18" charset="0"/>
              </a:rPr>
            </a:br>
            <a:r>
              <a:rPr lang="pl-PL" sz="4400" dirty="0">
                <a:latin typeface="Garamond" panose="02020404030301010803" pitchFamily="18" charset="0"/>
              </a:rPr>
              <a:t>na poziomie 11,7%, po tym jak </a:t>
            </a:r>
            <a:br>
              <a:rPr lang="pl-PL" sz="4400" dirty="0">
                <a:latin typeface="Garamond" panose="02020404030301010803" pitchFamily="18" charset="0"/>
              </a:rPr>
            </a:br>
            <a:r>
              <a:rPr lang="pl-PL" sz="4400" dirty="0">
                <a:latin typeface="Garamond" panose="02020404030301010803" pitchFamily="18" charset="0"/>
              </a:rPr>
              <a:t>w maju inflacja CPI obniżyła się do 13,2% w porównaniu </a:t>
            </a:r>
            <a:br>
              <a:rPr lang="pl-PL" sz="4400" dirty="0">
                <a:latin typeface="Garamond" panose="02020404030301010803" pitchFamily="18" charset="0"/>
              </a:rPr>
            </a:br>
            <a:r>
              <a:rPr lang="pl-PL" sz="4400" dirty="0">
                <a:latin typeface="Garamond" panose="02020404030301010803" pitchFamily="18" charset="0"/>
              </a:rPr>
              <a:t>do 14,7% odnotowanych </a:t>
            </a:r>
            <a:br>
              <a:rPr lang="pl-PL" sz="4400" dirty="0">
                <a:latin typeface="Garamond" panose="02020404030301010803" pitchFamily="18" charset="0"/>
              </a:rPr>
            </a:br>
            <a:r>
              <a:rPr lang="pl-PL" sz="4400" dirty="0">
                <a:latin typeface="Garamond" panose="02020404030301010803" pitchFamily="18" charset="0"/>
              </a:rPr>
              <a:t>w kwietniu.</a:t>
            </a:r>
            <a:endParaRPr lang="en-US" sz="4400" dirty="0">
              <a:latin typeface="Garamond" panose="02020404030301010803" pitchFamily="18" charset="0"/>
            </a:endParaRPr>
          </a:p>
        </p:txBody>
      </p:sp>
      <p:pic>
        <p:nvPicPr>
          <p:cNvPr id="6146" name="Picture 2" descr="Money - Free hands and gestures icons">
            <a:extLst>
              <a:ext uri="{FF2B5EF4-FFF2-40B4-BE49-F238E27FC236}">
                <a16:creationId xmlns:a16="http://schemas.microsoft.com/office/drawing/2014/main" xmlns="" id="{A50EF985-D986-C542-2757-3C09A86C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171700"/>
            <a:ext cx="56388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65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15740947" y="6379995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9049102">
            <a:off x="-5247778" y="-3348443"/>
            <a:ext cx="11082341" cy="8059884"/>
          </a:xfrm>
          <a:custGeom>
            <a:avLst/>
            <a:gdLst/>
            <a:ahLst/>
            <a:cxnLst/>
            <a:rect l="l" t="t" r="r" b="b"/>
            <a:pathLst>
              <a:path w="11082341" h="8059884">
                <a:moveTo>
                  <a:pt x="0" y="0"/>
                </a:moveTo>
                <a:lnTo>
                  <a:pt x="11082341" y="0"/>
                </a:lnTo>
                <a:lnTo>
                  <a:pt x="11082341" y="8059885"/>
                </a:lnTo>
                <a:lnTo>
                  <a:pt x="0" y="8059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64219">
            <a:off x="2363664" y="707639"/>
            <a:ext cx="13560673" cy="6983747"/>
          </a:xfrm>
          <a:custGeom>
            <a:avLst/>
            <a:gdLst/>
            <a:ahLst/>
            <a:cxnLst/>
            <a:rect l="l" t="t" r="r" b="b"/>
            <a:pathLst>
              <a:path w="13560673" h="6983747">
                <a:moveTo>
                  <a:pt x="0" y="0"/>
                </a:moveTo>
                <a:lnTo>
                  <a:pt x="13560672" y="0"/>
                </a:lnTo>
                <a:lnTo>
                  <a:pt x="13560672" y="6983746"/>
                </a:lnTo>
                <a:lnTo>
                  <a:pt x="0" y="69837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 rot="-717718">
            <a:off x="1464792" y="2369921"/>
            <a:ext cx="2190780" cy="2039417"/>
          </a:xfrm>
          <a:custGeom>
            <a:avLst/>
            <a:gdLst/>
            <a:ahLst/>
            <a:cxnLst/>
            <a:rect l="l" t="t" r="r" b="b"/>
            <a:pathLst>
              <a:path w="2190780" h="2039417">
                <a:moveTo>
                  <a:pt x="0" y="0"/>
                </a:moveTo>
                <a:lnTo>
                  <a:pt x="2190780" y="0"/>
                </a:lnTo>
                <a:lnTo>
                  <a:pt x="2190780" y="2039417"/>
                </a:lnTo>
                <a:lnTo>
                  <a:pt x="0" y="20394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6" name="Freeform 6"/>
          <p:cNvSpPr/>
          <p:nvPr/>
        </p:nvSpPr>
        <p:spPr>
          <a:xfrm>
            <a:off x="776643" y="6901717"/>
            <a:ext cx="1599454" cy="3665416"/>
          </a:xfrm>
          <a:custGeom>
            <a:avLst/>
            <a:gdLst/>
            <a:ahLst/>
            <a:cxnLst/>
            <a:rect l="l" t="t" r="r" b="b"/>
            <a:pathLst>
              <a:path w="1599454" h="3665416">
                <a:moveTo>
                  <a:pt x="0" y="0"/>
                </a:moveTo>
                <a:lnTo>
                  <a:pt x="1599454" y="0"/>
                </a:lnTo>
                <a:lnTo>
                  <a:pt x="1599454" y="3665416"/>
                </a:lnTo>
                <a:lnTo>
                  <a:pt x="0" y="36654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3843134" y="2615142"/>
            <a:ext cx="11317875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pl-PL" sz="7200" b="1" dirty="0">
                <a:latin typeface="Garamond" panose="02020404030301010803" pitchFamily="18" charset="0"/>
              </a:rPr>
              <a:t>Prezentację przygotował:</a:t>
            </a:r>
          </a:p>
          <a:p>
            <a:pPr algn="ctr"/>
            <a:r>
              <a:rPr lang="pl-PL" sz="7200" b="1" dirty="0">
                <a:latin typeface="Garamond" panose="02020404030301010803" pitchFamily="18" charset="0"/>
              </a:rPr>
              <a:t>Maciej Kowalczyk, kl. 1b2</a:t>
            </a:r>
          </a:p>
        </p:txBody>
      </p:sp>
      <p:sp>
        <p:nvSpPr>
          <p:cNvPr id="10" name="Freeform 10"/>
          <p:cNvSpPr/>
          <p:nvPr/>
        </p:nvSpPr>
        <p:spPr>
          <a:xfrm rot="873690">
            <a:off x="14428030" y="853375"/>
            <a:ext cx="1645125" cy="2175045"/>
          </a:xfrm>
          <a:custGeom>
            <a:avLst/>
            <a:gdLst/>
            <a:ahLst/>
            <a:cxnLst/>
            <a:rect l="l" t="t" r="r" b="b"/>
            <a:pathLst>
              <a:path w="1645125" h="2175045">
                <a:moveTo>
                  <a:pt x="0" y="0"/>
                </a:moveTo>
                <a:lnTo>
                  <a:pt x="1645125" y="0"/>
                </a:lnTo>
                <a:lnTo>
                  <a:pt x="1645125" y="2175045"/>
                </a:lnTo>
                <a:lnTo>
                  <a:pt x="0" y="217504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11"/>
          <p:cNvSpPr/>
          <p:nvPr/>
        </p:nvSpPr>
        <p:spPr>
          <a:xfrm rot="232110">
            <a:off x="15250592" y="2638115"/>
            <a:ext cx="1919125" cy="2720409"/>
          </a:xfrm>
          <a:custGeom>
            <a:avLst/>
            <a:gdLst/>
            <a:ahLst/>
            <a:cxnLst/>
            <a:rect l="l" t="t" r="r" b="b"/>
            <a:pathLst>
              <a:path w="1919125" h="2720409">
                <a:moveTo>
                  <a:pt x="0" y="0"/>
                </a:moveTo>
                <a:lnTo>
                  <a:pt x="1919126" y="0"/>
                </a:lnTo>
                <a:lnTo>
                  <a:pt x="1919126" y="2720409"/>
                </a:lnTo>
                <a:lnTo>
                  <a:pt x="0" y="272040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14806678" y="8312938"/>
            <a:ext cx="2363405" cy="1890724"/>
          </a:xfrm>
          <a:custGeom>
            <a:avLst/>
            <a:gdLst/>
            <a:ahLst/>
            <a:cxnLst/>
            <a:rect l="l" t="t" r="r" b="b"/>
            <a:pathLst>
              <a:path w="2363405" h="1890724">
                <a:moveTo>
                  <a:pt x="0" y="0"/>
                </a:moveTo>
                <a:lnTo>
                  <a:pt x="2363404" y="0"/>
                </a:lnTo>
                <a:lnTo>
                  <a:pt x="2363404" y="1890724"/>
                </a:lnTo>
                <a:lnTo>
                  <a:pt x="0" y="189072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614800">
            <a:off x="-1802063" y="-3532232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5088295">
            <a:off x="13191413" y="3145927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4" y="0"/>
                </a:lnTo>
                <a:lnTo>
                  <a:pt x="10193174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/>
          <p:cNvSpPr/>
          <p:nvPr/>
        </p:nvSpPr>
        <p:spPr>
          <a:xfrm>
            <a:off x="4427347" y="800100"/>
            <a:ext cx="9822053" cy="2480068"/>
          </a:xfrm>
          <a:custGeom>
            <a:avLst/>
            <a:gdLst/>
            <a:ahLst/>
            <a:cxnLst/>
            <a:rect l="l" t="t" r="r" b="b"/>
            <a:pathLst>
              <a:path w="9822053" h="2480068">
                <a:moveTo>
                  <a:pt x="0" y="0"/>
                </a:moveTo>
                <a:lnTo>
                  <a:pt x="9822052" y="0"/>
                </a:lnTo>
                <a:lnTo>
                  <a:pt x="9822052" y="2480068"/>
                </a:lnTo>
                <a:lnTo>
                  <a:pt x="0" y="24800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/>
          <p:cNvSpPr txBox="1"/>
          <p:nvPr/>
        </p:nvSpPr>
        <p:spPr>
          <a:xfrm>
            <a:off x="5369690" y="1534657"/>
            <a:ext cx="7889974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pl-PL" sz="6999" b="1" dirty="0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Pojęcie pieniądza</a:t>
            </a:r>
            <a:endParaRPr lang="en-US" sz="6999" b="1" dirty="0">
              <a:solidFill>
                <a:srgbClr val="FFF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xmlns="" id="{35DD8B4A-6118-CA94-363F-B06F2FBB3112}"/>
              </a:ext>
            </a:extLst>
          </p:cNvPr>
          <p:cNvSpPr txBox="1"/>
          <p:nvPr/>
        </p:nvSpPr>
        <p:spPr>
          <a:xfrm>
            <a:off x="851599" y="3900831"/>
            <a:ext cx="6705600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atin typeface="Garamond" panose="02020404030301010803" pitchFamily="18" charset="0"/>
              </a:rPr>
              <a:t>Pieniądz</a:t>
            </a:r>
            <a:r>
              <a:rPr lang="pl-PL" sz="5400" dirty="0">
                <a:latin typeface="Garamond" panose="02020404030301010803" pitchFamily="18" charset="0"/>
              </a:rPr>
              <a:t> </a:t>
            </a:r>
            <a:br>
              <a:rPr lang="pl-PL" sz="5400" dirty="0">
                <a:latin typeface="Garamond" panose="02020404030301010803" pitchFamily="18" charset="0"/>
              </a:rPr>
            </a:br>
            <a:r>
              <a:rPr lang="pl-PL" sz="5400" dirty="0">
                <a:latin typeface="Garamond" panose="02020404030301010803" pitchFamily="18" charset="0"/>
              </a:rPr>
              <a:t>to powszechny środek płatniczy przyjmowany w zamian </a:t>
            </a:r>
            <a:br>
              <a:rPr lang="pl-PL" sz="5400" dirty="0">
                <a:latin typeface="Garamond" panose="02020404030301010803" pitchFamily="18" charset="0"/>
              </a:rPr>
            </a:br>
            <a:r>
              <a:rPr lang="pl-PL" sz="5400" dirty="0">
                <a:latin typeface="Garamond" panose="02020404030301010803" pitchFamily="18" charset="0"/>
              </a:rPr>
              <a:t>za towary i usługi oraz służący do regulacji zobowiązań.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673B9C7E-638A-4867-961F-07AB782597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800" y="4072935"/>
            <a:ext cx="8084225" cy="48437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43775">
            <a:off x="10122242" y="-3979308"/>
            <a:ext cx="10193173" cy="7413217"/>
          </a:xfrm>
          <a:custGeom>
            <a:avLst/>
            <a:gdLst/>
            <a:ahLst/>
            <a:cxnLst/>
            <a:rect l="l" t="t" r="r" b="b"/>
            <a:pathLst>
              <a:path w="10193173" h="7413217">
                <a:moveTo>
                  <a:pt x="0" y="0"/>
                </a:moveTo>
                <a:lnTo>
                  <a:pt x="10193173" y="0"/>
                </a:lnTo>
                <a:lnTo>
                  <a:pt x="10193173" y="7413217"/>
                </a:lnTo>
                <a:lnTo>
                  <a:pt x="0" y="7413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3058961" flipH="1">
            <a:off x="-4720739" y="5593174"/>
            <a:ext cx="10639095" cy="7737524"/>
          </a:xfrm>
          <a:custGeom>
            <a:avLst/>
            <a:gdLst/>
            <a:ahLst/>
            <a:cxnLst/>
            <a:rect l="l" t="t" r="r" b="b"/>
            <a:pathLst>
              <a:path w="10639095" h="7737524">
                <a:moveTo>
                  <a:pt x="10639094" y="0"/>
                </a:moveTo>
                <a:lnTo>
                  <a:pt x="0" y="0"/>
                </a:lnTo>
                <a:lnTo>
                  <a:pt x="0" y="7737523"/>
                </a:lnTo>
                <a:lnTo>
                  <a:pt x="10639094" y="7737523"/>
                </a:lnTo>
                <a:lnTo>
                  <a:pt x="1063909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64219">
            <a:off x="1141549" y="1266231"/>
            <a:ext cx="16004902" cy="8907126"/>
          </a:xfrm>
          <a:custGeom>
            <a:avLst/>
            <a:gdLst/>
            <a:ahLst/>
            <a:cxnLst/>
            <a:rect l="l" t="t" r="r" b="b"/>
            <a:pathLst>
              <a:path w="15162482" h="7808678">
                <a:moveTo>
                  <a:pt x="0" y="0"/>
                </a:moveTo>
                <a:lnTo>
                  <a:pt x="15162482" y="0"/>
                </a:lnTo>
                <a:lnTo>
                  <a:pt x="15162482" y="7808678"/>
                </a:lnTo>
                <a:lnTo>
                  <a:pt x="0" y="78086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TextBox 8"/>
          <p:cNvSpPr txBox="1"/>
          <p:nvPr/>
        </p:nvSpPr>
        <p:spPr>
          <a:xfrm>
            <a:off x="2667000" y="3719476"/>
            <a:ext cx="13258800" cy="5538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3999" b="1" dirty="0">
                <a:latin typeface="Garamond" panose="02020404030301010803" pitchFamily="18" charset="0"/>
              </a:rPr>
              <a:t>Materiały lekcyjne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l-PL" sz="3999" b="1" dirty="0">
                <a:solidFill>
                  <a:srgbClr val="51413A"/>
                </a:solidFill>
                <a:latin typeface="Garamond" panose="02020404030301010803" pitchFamily="18" charset="0"/>
                <a:hlinkClick r:id="rId8"/>
              </a:rPr>
              <a:t>https://nbp.pl/</a:t>
            </a:r>
            <a:endParaRPr lang="pl-PL" sz="3999" b="1" dirty="0">
              <a:solidFill>
                <a:srgbClr val="51413A"/>
              </a:solidFill>
              <a:latin typeface="Garamond" panose="02020404030301010803" pitchFamily="18" charset="0"/>
            </a:endParaRP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US" sz="3999" b="1" dirty="0">
                <a:solidFill>
                  <a:srgbClr val="51413A"/>
                </a:solidFill>
                <a:latin typeface="Garamond" panose="02020404030301010803" pitchFamily="18" charset="0"/>
                <a:hlinkClick r:id="rId9"/>
              </a:rPr>
              <a:t>https://businessinsider.com.pl/finanse/funkcja-pieniadza-i-rola-srodka-wymiany-handlowej/bep1xjt</a:t>
            </a:r>
            <a:r>
              <a:rPr lang="pl-PL" sz="3999" b="1" dirty="0">
                <a:solidFill>
                  <a:srgbClr val="51413A"/>
                </a:solidFill>
                <a:latin typeface="Garamond" panose="02020404030301010803" pitchFamily="18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en-US" sz="3999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362200" y="2147714"/>
            <a:ext cx="13944599" cy="11669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8000" b="1" dirty="0">
                <a:latin typeface="Garamond" panose="02020404030301010803" pitchFamily="18" charset="0"/>
              </a:rPr>
              <a:t>Materiały źródłowe:</a:t>
            </a:r>
            <a:endParaRPr lang="en-US" sz="80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908BB6C-CCA2-AA11-60E7-8D00CC988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DFD80981-116A-5EC9-AA68-24880BA8DC7E}"/>
              </a:ext>
            </a:extLst>
          </p:cNvPr>
          <p:cNvSpPr/>
          <p:nvPr/>
        </p:nvSpPr>
        <p:spPr>
          <a:xfrm rot="-2614800">
            <a:off x="-1802063" y="-3532232"/>
            <a:ext cx="6098288" cy="6281008"/>
          </a:xfrm>
          <a:custGeom>
            <a:avLst/>
            <a:gdLst/>
            <a:ahLst/>
            <a:cxnLst/>
            <a:rect l="l" t="t" r="r" b="b"/>
            <a:pathLst>
              <a:path w="6098288" h="6281008">
                <a:moveTo>
                  <a:pt x="0" y="0"/>
                </a:moveTo>
                <a:lnTo>
                  <a:pt x="6098288" y="0"/>
                </a:lnTo>
                <a:lnTo>
                  <a:pt x="6098288" y="6281008"/>
                </a:lnTo>
                <a:lnTo>
                  <a:pt x="0" y="628100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6808CD92-4777-3A97-A287-8796AF1BFEFD}"/>
              </a:ext>
            </a:extLst>
          </p:cNvPr>
          <p:cNvSpPr/>
          <p:nvPr/>
        </p:nvSpPr>
        <p:spPr>
          <a:xfrm>
            <a:off x="4204399" y="1056143"/>
            <a:ext cx="9822053" cy="2480068"/>
          </a:xfrm>
          <a:custGeom>
            <a:avLst/>
            <a:gdLst/>
            <a:ahLst/>
            <a:cxnLst/>
            <a:rect l="l" t="t" r="r" b="b"/>
            <a:pathLst>
              <a:path w="9822053" h="2480068">
                <a:moveTo>
                  <a:pt x="0" y="0"/>
                </a:moveTo>
                <a:lnTo>
                  <a:pt x="9822052" y="0"/>
                </a:lnTo>
                <a:lnTo>
                  <a:pt x="9822052" y="2480068"/>
                </a:lnTo>
                <a:lnTo>
                  <a:pt x="0" y="24800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00324769-3123-9B79-5247-FA090639511A}"/>
              </a:ext>
            </a:extLst>
          </p:cNvPr>
          <p:cNvSpPr txBox="1"/>
          <p:nvPr/>
        </p:nvSpPr>
        <p:spPr>
          <a:xfrm>
            <a:off x="5146742" y="1790700"/>
            <a:ext cx="7889974" cy="9425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</a:pPr>
            <a:r>
              <a:rPr lang="pl-PL" sz="6999" b="1" dirty="0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Funkcje pieniądza</a:t>
            </a:r>
            <a:endParaRPr lang="en-US" sz="6999" b="1" dirty="0">
              <a:solidFill>
                <a:srgbClr val="FFF9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CFBE16A1-6638-D40D-B0C4-7581E94B73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64345"/>
            <a:ext cx="18288000" cy="3369955"/>
          </a:xfrm>
          <a:prstGeom prst="rect">
            <a:avLst/>
          </a:prstGeom>
        </p:spPr>
      </p:pic>
      <p:sp>
        <p:nvSpPr>
          <p:cNvPr id="7" name="Owal 6">
            <a:extLst>
              <a:ext uri="{FF2B5EF4-FFF2-40B4-BE49-F238E27FC236}">
                <a16:creationId xmlns:a16="http://schemas.microsoft.com/office/drawing/2014/main" xmlns="" id="{AF36F13C-9B03-45CA-91C2-56A5FF157ABD}"/>
              </a:ext>
            </a:extLst>
          </p:cNvPr>
          <p:cNvSpPr/>
          <p:nvPr/>
        </p:nvSpPr>
        <p:spPr>
          <a:xfrm>
            <a:off x="838200" y="7505700"/>
            <a:ext cx="2667000" cy="2514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Garamond" panose="02020404030301010803" pitchFamily="18" charset="0"/>
              </a:rPr>
              <a:t>Środek wymiany </a:t>
            </a:r>
            <a:br>
              <a:rPr lang="pl-PL" sz="2400" dirty="0">
                <a:latin typeface="Garamond" panose="02020404030301010803" pitchFamily="18" charset="0"/>
              </a:rPr>
            </a:br>
            <a:r>
              <a:rPr lang="pl-PL" sz="2400" dirty="0">
                <a:latin typeface="Garamond" panose="02020404030301010803" pitchFamily="18" charset="0"/>
              </a:rPr>
              <a:t>do kupowania </a:t>
            </a: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xmlns="" id="{17E65D99-B42B-600B-25E2-1F27B9C02209}"/>
              </a:ext>
            </a:extLst>
          </p:cNvPr>
          <p:cNvSpPr/>
          <p:nvPr/>
        </p:nvSpPr>
        <p:spPr>
          <a:xfrm>
            <a:off x="7620000" y="7429500"/>
            <a:ext cx="2667000" cy="2514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Garamond" panose="02020404030301010803" pitchFamily="18" charset="0"/>
              </a:rPr>
              <a:t>Miernik wartości </a:t>
            </a:r>
            <a:br>
              <a:rPr lang="pl-PL" sz="2400" dirty="0">
                <a:latin typeface="Garamond" panose="02020404030301010803" pitchFamily="18" charset="0"/>
              </a:rPr>
            </a:br>
            <a:r>
              <a:rPr lang="pl-PL" sz="2400" dirty="0">
                <a:latin typeface="Garamond" panose="02020404030301010803" pitchFamily="18" charset="0"/>
              </a:rPr>
              <a:t>do ustalania ceny</a:t>
            </a:r>
          </a:p>
        </p:txBody>
      </p:sp>
      <p:sp>
        <p:nvSpPr>
          <p:cNvPr id="9" name="Owal 8">
            <a:extLst>
              <a:ext uri="{FF2B5EF4-FFF2-40B4-BE49-F238E27FC236}">
                <a16:creationId xmlns:a16="http://schemas.microsoft.com/office/drawing/2014/main" xmlns="" id="{ACE1EC10-3FCD-FB0D-A10A-E6D96D7F6F3A}"/>
              </a:ext>
            </a:extLst>
          </p:cNvPr>
          <p:cNvSpPr/>
          <p:nvPr/>
        </p:nvSpPr>
        <p:spPr>
          <a:xfrm>
            <a:off x="14773835" y="7505700"/>
            <a:ext cx="2667000" cy="2514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latin typeface="Garamond" panose="02020404030301010803" pitchFamily="18" charset="0"/>
              </a:rPr>
              <a:t>Środek tezauryzacji do oszczędzania</a:t>
            </a:r>
          </a:p>
        </p:txBody>
      </p:sp>
    </p:spTree>
    <p:extLst>
      <p:ext uri="{BB962C8B-B14F-4D97-AF65-F5344CB8AC3E}">
        <p14:creationId xmlns:p14="http://schemas.microsoft.com/office/powerpoint/2010/main" val="10762382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 flipH="1" flipV="1">
            <a:off x="9438784" y="217421"/>
            <a:ext cx="9555720" cy="9897638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6761358">
            <a:off x="-5283473" y="5858136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>
            <a:off x="9144000" y="1443076"/>
            <a:ext cx="1347197" cy="1395402"/>
          </a:xfrm>
          <a:custGeom>
            <a:avLst/>
            <a:gdLst/>
            <a:ahLst/>
            <a:cxnLst/>
            <a:rect l="l" t="t" r="r" b="b"/>
            <a:pathLst>
              <a:path w="1347197" h="1395402">
                <a:moveTo>
                  <a:pt x="0" y="0"/>
                </a:moveTo>
                <a:lnTo>
                  <a:pt x="1347197" y="0"/>
                </a:lnTo>
                <a:lnTo>
                  <a:pt x="1347197" y="1395402"/>
                </a:lnTo>
                <a:lnTo>
                  <a:pt x="0" y="1395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9144000" y="4433898"/>
            <a:ext cx="1347197" cy="1395402"/>
          </a:xfrm>
          <a:custGeom>
            <a:avLst/>
            <a:gdLst/>
            <a:ahLst/>
            <a:cxnLst/>
            <a:rect l="l" t="t" r="r" b="b"/>
            <a:pathLst>
              <a:path w="1347197" h="1395402">
                <a:moveTo>
                  <a:pt x="0" y="0"/>
                </a:moveTo>
                <a:lnTo>
                  <a:pt x="1347197" y="0"/>
                </a:lnTo>
                <a:lnTo>
                  <a:pt x="1347197" y="1395402"/>
                </a:lnTo>
                <a:lnTo>
                  <a:pt x="0" y="1395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144000" y="7042385"/>
            <a:ext cx="1347197" cy="1395402"/>
          </a:xfrm>
          <a:custGeom>
            <a:avLst/>
            <a:gdLst/>
            <a:ahLst/>
            <a:cxnLst/>
            <a:rect l="l" t="t" r="r" b="b"/>
            <a:pathLst>
              <a:path w="1347197" h="1395402">
                <a:moveTo>
                  <a:pt x="0" y="0"/>
                </a:moveTo>
                <a:lnTo>
                  <a:pt x="1347197" y="0"/>
                </a:lnTo>
                <a:lnTo>
                  <a:pt x="1347197" y="1395401"/>
                </a:lnTo>
                <a:lnTo>
                  <a:pt x="0" y="1395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2275371" y="5425868"/>
            <a:ext cx="5115656" cy="4018115"/>
          </a:xfrm>
          <a:custGeom>
            <a:avLst/>
            <a:gdLst/>
            <a:ahLst/>
            <a:cxnLst/>
            <a:rect l="l" t="t" r="r" b="b"/>
            <a:pathLst>
              <a:path w="5115656" h="4018115">
                <a:moveTo>
                  <a:pt x="5115656" y="0"/>
                </a:moveTo>
                <a:lnTo>
                  <a:pt x="0" y="0"/>
                </a:lnTo>
                <a:lnTo>
                  <a:pt x="0" y="4018115"/>
                </a:lnTo>
                <a:lnTo>
                  <a:pt x="5115656" y="4018115"/>
                </a:lnTo>
                <a:lnTo>
                  <a:pt x="51156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>
            <a:off x="3157831" y="4180003"/>
            <a:ext cx="3350735" cy="2491728"/>
          </a:xfrm>
          <a:custGeom>
            <a:avLst/>
            <a:gdLst/>
            <a:ahLst/>
            <a:cxnLst/>
            <a:rect l="l" t="t" r="r" b="b"/>
            <a:pathLst>
              <a:path w="3350735" h="2491728">
                <a:moveTo>
                  <a:pt x="0" y="0"/>
                </a:moveTo>
                <a:lnTo>
                  <a:pt x="3350735" y="0"/>
                </a:lnTo>
                <a:lnTo>
                  <a:pt x="3350735" y="2491729"/>
                </a:lnTo>
                <a:lnTo>
                  <a:pt x="0" y="2491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/>
          <p:cNvSpPr txBox="1"/>
          <p:nvPr/>
        </p:nvSpPr>
        <p:spPr>
          <a:xfrm>
            <a:off x="1371600" y="647700"/>
            <a:ext cx="7413233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l-PL" sz="8800" b="1" dirty="0">
                <a:latin typeface="Garamond" panose="02020404030301010803" pitchFamily="18" charset="0"/>
              </a:rPr>
              <a:t>Funkcje pieniądza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321356" y="1891218"/>
            <a:ext cx="992485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21356" y="4762500"/>
            <a:ext cx="992485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 dirty="0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21356" y="7490526"/>
            <a:ext cx="992485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825491" y="914219"/>
            <a:ext cx="6973738" cy="2897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pl-PL" sz="3550" b="1" dirty="0">
                <a:latin typeface="Garamond" panose="02020404030301010803" pitchFamily="18" charset="0"/>
              </a:rPr>
              <a:t>Pieniądz</a:t>
            </a:r>
            <a:r>
              <a:rPr lang="pl-PL" sz="3550" dirty="0">
                <a:latin typeface="Garamond" panose="02020404030301010803" pitchFamily="18" charset="0"/>
              </a:rPr>
              <a:t>, jest powszechnym środkiem wymiany i regulowania zobowiązań.</a:t>
            </a:r>
          </a:p>
          <a:p>
            <a:pPr>
              <a:lnSpc>
                <a:spcPts val="3195"/>
              </a:lnSpc>
            </a:pPr>
            <a:r>
              <a:rPr lang="pl-PL" sz="3550" dirty="0">
                <a:latin typeface="Garamond" panose="02020404030301010803" pitchFamily="18" charset="0"/>
              </a:rPr>
              <a:t>Jest jednostką obrachunkową, służącą do wyrażania i porównywania wartości oraz rejestrowania wzajemnych należności i zobowiązań (wszystko łatwiej porównać).</a:t>
            </a:r>
            <a:endParaRPr lang="en-US" sz="3550" dirty="0">
              <a:latin typeface="Garamond" panose="02020404030301010803" pitchFamily="18" charset="0"/>
            </a:endParaRPr>
          </a:p>
        </p:txBody>
      </p:sp>
      <p:sp>
        <p:nvSpPr>
          <p:cNvPr id="21" name="TextBox 16">
            <a:extLst>
              <a:ext uri="{FF2B5EF4-FFF2-40B4-BE49-F238E27FC236}">
                <a16:creationId xmlns:a16="http://schemas.microsoft.com/office/drawing/2014/main" xmlns="" id="{5CB85DC5-AA12-4727-9E34-2EEEE5504C89}"/>
              </a:ext>
            </a:extLst>
          </p:cNvPr>
          <p:cNvSpPr txBox="1"/>
          <p:nvPr/>
        </p:nvSpPr>
        <p:spPr>
          <a:xfrm>
            <a:off x="10896600" y="7048500"/>
            <a:ext cx="6973738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3600" dirty="0">
                <a:latin typeface="Garamond" panose="02020404030301010803" pitchFamily="18" charset="0"/>
              </a:rPr>
              <a:t>Pieniądz służy jako </a:t>
            </a:r>
            <a:r>
              <a:rPr lang="pl-PL" sz="3600" b="1" dirty="0">
                <a:latin typeface="Garamond" panose="02020404030301010803" pitchFamily="18" charset="0"/>
              </a:rPr>
              <a:t>środek tezauryzacji</a:t>
            </a:r>
            <a:r>
              <a:rPr lang="pl-PL" sz="3600" dirty="0">
                <a:latin typeface="Garamond" panose="02020404030301010803" pitchFamily="18" charset="0"/>
              </a:rPr>
              <a:t>, czyli przechowywania wartości. </a:t>
            </a:r>
            <a:endParaRPr lang="en-US" sz="3600" dirty="0">
              <a:latin typeface="Garamond" panose="02020404030301010803" pitchFamily="18" charset="0"/>
            </a:endParaRP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6F79FFD4-28B3-47B6-F6CB-C7F6DF80C532}"/>
              </a:ext>
            </a:extLst>
          </p:cNvPr>
          <p:cNvSpPr txBox="1"/>
          <p:nvPr/>
        </p:nvSpPr>
        <p:spPr>
          <a:xfrm>
            <a:off x="10744200" y="4227374"/>
            <a:ext cx="697373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600" dirty="0">
                <a:latin typeface="Garamond" panose="02020404030301010803" pitchFamily="18" charset="0"/>
              </a:rPr>
              <a:t>Jest też </a:t>
            </a:r>
            <a:r>
              <a:rPr lang="pl-PL" sz="3600" b="1" dirty="0">
                <a:latin typeface="Garamond" panose="02020404030301010803" pitchFamily="18" charset="0"/>
              </a:rPr>
              <a:t>miernikiem wartości</a:t>
            </a:r>
            <a:r>
              <a:rPr lang="pl-PL" sz="3600" dirty="0">
                <a:latin typeface="Garamond" panose="02020404030301010803" pitchFamily="18" charset="0"/>
              </a:rPr>
              <a:t>, umożliwiającym określenie cen towarów i usług.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AF6C730-3A7C-9E25-7D24-81943BD3E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732740C4-A2EF-B34A-6157-B2D5047FD42C}"/>
              </a:ext>
            </a:extLst>
          </p:cNvPr>
          <p:cNvSpPr/>
          <p:nvPr/>
        </p:nvSpPr>
        <p:spPr>
          <a:xfrm rot="-327976" flipH="1">
            <a:off x="-2083558" y="-4172028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10818229" y="0"/>
                </a:moveTo>
                <a:lnTo>
                  <a:pt x="0" y="0"/>
                </a:lnTo>
                <a:lnTo>
                  <a:pt x="0" y="7867802"/>
                </a:lnTo>
                <a:lnTo>
                  <a:pt x="10818229" y="7867802"/>
                </a:lnTo>
                <a:lnTo>
                  <a:pt x="10818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4B665B47-D76D-3656-E637-21AA2AD25DF5}"/>
              </a:ext>
            </a:extLst>
          </p:cNvPr>
          <p:cNvSpPr txBox="1"/>
          <p:nvPr/>
        </p:nvSpPr>
        <p:spPr>
          <a:xfrm>
            <a:off x="2438400" y="1436842"/>
            <a:ext cx="14401799" cy="119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8800" b="1" dirty="0">
                <a:solidFill>
                  <a:srgbClr val="51413A"/>
                </a:solidFill>
                <a:latin typeface="Garamond" panose="02020404030301010803" pitchFamily="18" charset="0"/>
              </a:rPr>
              <a:t>Z kart historii…</a:t>
            </a:r>
            <a:endParaRPr lang="en-US" sz="8800" b="1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DEEA880-171F-3DD4-768B-4AFC43F6B2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78"/>
          <a:stretch/>
        </p:blipFill>
        <p:spPr>
          <a:xfrm>
            <a:off x="989650" y="3722842"/>
            <a:ext cx="16190332" cy="5078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1691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27976" flipH="1">
            <a:off x="-2083558" y="-4172028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10818229" y="0"/>
                </a:moveTo>
                <a:lnTo>
                  <a:pt x="0" y="0"/>
                </a:lnTo>
                <a:lnTo>
                  <a:pt x="0" y="7867802"/>
                </a:lnTo>
                <a:lnTo>
                  <a:pt x="10818229" y="7867802"/>
                </a:lnTo>
                <a:lnTo>
                  <a:pt x="10818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/>
          <p:cNvSpPr txBox="1"/>
          <p:nvPr/>
        </p:nvSpPr>
        <p:spPr>
          <a:xfrm>
            <a:off x="2438400" y="1436842"/>
            <a:ext cx="14401799" cy="11920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8800" b="1" dirty="0">
                <a:solidFill>
                  <a:srgbClr val="51413A"/>
                </a:solidFill>
                <a:latin typeface="Garamond" panose="02020404030301010803" pitchFamily="18" charset="0"/>
              </a:rPr>
              <a:t>Pieniądze w liczbach</a:t>
            </a:r>
            <a:endParaRPr lang="en-US" sz="8800" b="1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54E1D674-AF5A-A027-84F4-90E3DCC1A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17" y="3417460"/>
            <a:ext cx="17333398" cy="5675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6B935D2-12A5-5CAB-A539-35A515BFB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1F4F0026-A5C6-A9FB-6C42-4F3605940196}"/>
              </a:ext>
            </a:extLst>
          </p:cNvPr>
          <p:cNvSpPr/>
          <p:nvPr/>
        </p:nvSpPr>
        <p:spPr>
          <a:xfrm rot="-5400000" flipH="1" flipV="1">
            <a:off x="9967093" y="177321"/>
            <a:ext cx="9555720" cy="9897638"/>
          </a:xfrm>
          <a:custGeom>
            <a:avLst/>
            <a:gdLst/>
            <a:ahLst/>
            <a:cxnLst/>
            <a:rect l="l" t="t" r="r" b="b"/>
            <a:pathLst>
              <a:path w="9555720" h="9897638">
                <a:moveTo>
                  <a:pt x="9555720" y="9897639"/>
                </a:moveTo>
                <a:lnTo>
                  <a:pt x="0" y="9897639"/>
                </a:lnTo>
                <a:lnTo>
                  <a:pt x="0" y="0"/>
                </a:lnTo>
                <a:lnTo>
                  <a:pt x="9555720" y="0"/>
                </a:lnTo>
                <a:lnTo>
                  <a:pt x="9555720" y="98976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58574040-3E0E-1824-F177-809EAFB7149B}"/>
              </a:ext>
            </a:extLst>
          </p:cNvPr>
          <p:cNvSpPr/>
          <p:nvPr/>
        </p:nvSpPr>
        <p:spPr>
          <a:xfrm rot="-6761358">
            <a:off x="-5283473" y="5858136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0" y="0"/>
                </a:moveTo>
                <a:lnTo>
                  <a:pt x="10566946" y="0"/>
                </a:lnTo>
                <a:lnTo>
                  <a:pt x="10566946" y="7685052"/>
                </a:lnTo>
                <a:lnTo>
                  <a:pt x="0" y="76850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7DF43405-4C45-69B2-BFDC-5BD31FAD6B63}"/>
              </a:ext>
            </a:extLst>
          </p:cNvPr>
          <p:cNvSpPr/>
          <p:nvPr/>
        </p:nvSpPr>
        <p:spPr>
          <a:xfrm>
            <a:off x="9672309" y="1402976"/>
            <a:ext cx="1347197" cy="1395402"/>
          </a:xfrm>
          <a:custGeom>
            <a:avLst/>
            <a:gdLst/>
            <a:ahLst/>
            <a:cxnLst/>
            <a:rect l="l" t="t" r="r" b="b"/>
            <a:pathLst>
              <a:path w="1347197" h="1395402">
                <a:moveTo>
                  <a:pt x="0" y="0"/>
                </a:moveTo>
                <a:lnTo>
                  <a:pt x="1347197" y="0"/>
                </a:lnTo>
                <a:lnTo>
                  <a:pt x="1347197" y="1395402"/>
                </a:lnTo>
                <a:lnTo>
                  <a:pt x="0" y="1395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7EE5F229-8758-CD88-826A-E0802EF0920E}"/>
              </a:ext>
            </a:extLst>
          </p:cNvPr>
          <p:cNvSpPr/>
          <p:nvPr/>
        </p:nvSpPr>
        <p:spPr>
          <a:xfrm>
            <a:off x="9672309" y="4510098"/>
            <a:ext cx="1347197" cy="1395402"/>
          </a:xfrm>
          <a:custGeom>
            <a:avLst/>
            <a:gdLst/>
            <a:ahLst/>
            <a:cxnLst/>
            <a:rect l="l" t="t" r="r" b="b"/>
            <a:pathLst>
              <a:path w="1347197" h="1395402">
                <a:moveTo>
                  <a:pt x="0" y="0"/>
                </a:moveTo>
                <a:lnTo>
                  <a:pt x="1347197" y="0"/>
                </a:lnTo>
                <a:lnTo>
                  <a:pt x="1347197" y="1395402"/>
                </a:lnTo>
                <a:lnTo>
                  <a:pt x="0" y="13954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xmlns="" id="{38228BC2-877B-C1B8-9A74-0D3BD8A9A8E0}"/>
              </a:ext>
            </a:extLst>
          </p:cNvPr>
          <p:cNvSpPr/>
          <p:nvPr/>
        </p:nvSpPr>
        <p:spPr>
          <a:xfrm>
            <a:off x="9672309" y="7002285"/>
            <a:ext cx="1347197" cy="1395402"/>
          </a:xfrm>
          <a:custGeom>
            <a:avLst/>
            <a:gdLst/>
            <a:ahLst/>
            <a:cxnLst/>
            <a:rect l="l" t="t" r="r" b="b"/>
            <a:pathLst>
              <a:path w="1347197" h="1395402">
                <a:moveTo>
                  <a:pt x="0" y="0"/>
                </a:moveTo>
                <a:lnTo>
                  <a:pt x="1347197" y="0"/>
                </a:lnTo>
                <a:lnTo>
                  <a:pt x="1347197" y="1395401"/>
                </a:lnTo>
                <a:lnTo>
                  <a:pt x="0" y="1395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59207D03-975F-F5CF-518E-56866231A35F}"/>
              </a:ext>
            </a:extLst>
          </p:cNvPr>
          <p:cNvSpPr/>
          <p:nvPr/>
        </p:nvSpPr>
        <p:spPr>
          <a:xfrm flipH="1">
            <a:off x="2275371" y="5425868"/>
            <a:ext cx="5115656" cy="4018115"/>
          </a:xfrm>
          <a:custGeom>
            <a:avLst/>
            <a:gdLst/>
            <a:ahLst/>
            <a:cxnLst/>
            <a:rect l="l" t="t" r="r" b="b"/>
            <a:pathLst>
              <a:path w="5115656" h="4018115">
                <a:moveTo>
                  <a:pt x="5115656" y="0"/>
                </a:moveTo>
                <a:lnTo>
                  <a:pt x="0" y="0"/>
                </a:lnTo>
                <a:lnTo>
                  <a:pt x="0" y="4018115"/>
                </a:lnTo>
                <a:lnTo>
                  <a:pt x="5115656" y="4018115"/>
                </a:lnTo>
                <a:lnTo>
                  <a:pt x="5115656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xmlns="" id="{886C28C1-A13E-CABD-DD2C-BF73508D4979}"/>
              </a:ext>
            </a:extLst>
          </p:cNvPr>
          <p:cNvSpPr/>
          <p:nvPr/>
        </p:nvSpPr>
        <p:spPr>
          <a:xfrm>
            <a:off x="3157831" y="4180003"/>
            <a:ext cx="3350735" cy="2491728"/>
          </a:xfrm>
          <a:custGeom>
            <a:avLst/>
            <a:gdLst/>
            <a:ahLst/>
            <a:cxnLst/>
            <a:rect l="l" t="t" r="r" b="b"/>
            <a:pathLst>
              <a:path w="3350735" h="2491728">
                <a:moveTo>
                  <a:pt x="0" y="0"/>
                </a:moveTo>
                <a:lnTo>
                  <a:pt x="3350735" y="0"/>
                </a:lnTo>
                <a:lnTo>
                  <a:pt x="3350735" y="2491729"/>
                </a:lnTo>
                <a:lnTo>
                  <a:pt x="0" y="2491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xmlns="" id="{467B3EEF-4419-715D-43F4-8A2C76ED5F79}"/>
              </a:ext>
            </a:extLst>
          </p:cNvPr>
          <p:cNvSpPr txBox="1"/>
          <p:nvPr/>
        </p:nvSpPr>
        <p:spPr>
          <a:xfrm>
            <a:off x="1295400" y="647700"/>
            <a:ext cx="7413233" cy="22159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pl-PL" sz="7200" b="1" dirty="0">
                <a:solidFill>
                  <a:srgbClr val="51413A"/>
                </a:solidFill>
                <a:latin typeface="Garamond" panose="02020404030301010803" pitchFamily="18" charset="0"/>
              </a:rPr>
              <a:t>Wartość pieniądza współcześnie</a:t>
            </a:r>
            <a:endParaRPr lang="en-US" sz="7200" b="1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xmlns="" id="{33F900D8-A8C3-681B-8C78-6ECC7266BCED}"/>
              </a:ext>
            </a:extLst>
          </p:cNvPr>
          <p:cNvSpPr txBox="1"/>
          <p:nvPr/>
        </p:nvSpPr>
        <p:spPr>
          <a:xfrm>
            <a:off x="9849665" y="1851118"/>
            <a:ext cx="992485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1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xmlns="" id="{F42D9A68-F308-8753-92F6-F14C81F613CB}"/>
              </a:ext>
            </a:extLst>
          </p:cNvPr>
          <p:cNvSpPr txBox="1"/>
          <p:nvPr/>
        </p:nvSpPr>
        <p:spPr>
          <a:xfrm>
            <a:off x="9849665" y="4958240"/>
            <a:ext cx="992485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2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xmlns="" id="{79714485-2DE7-BEF1-59CB-72EC509AE066}"/>
              </a:ext>
            </a:extLst>
          </p:cNvPr>
          <p:cNvSpPr txBox="1"/>
          <p:nvPr/>
        </p:nvSpPr>
        <p:spPr>
          <a:xfrm>
            <a:off x="9849665" y="7450426"/>
            <a:ext cx="992485" cy="52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00"/>
              </a:lnSpc>
            </a:pPr>
            <a:r>
              <a:rPr lang="en-US" sz="3900" b="1">
                <a:solidFill>
                  <a:srgbClr val="FFF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xmlns="" id="{D54465AF-930D-E715-4BE1-49C4BD412444}"/>
              </a:ext>
            </a:extLst>
          </p:cNvPr>
          <p:cNvSpPr txBox="1"/>
          <p:nvPr/>
        </p:nvSpPr>
        <p:spPr>
          <a:xfrm>
            <a:off x="11506200" y="874119"/>
            <a:ext cx="6689015" cy="28977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pl-PL" sz="3200" dirty="0">
                <a:latin typeface="Garamond" panose="02020404030301010803" pitchFamily="18" charset="0"/>
              </a:rPr>
              <a:t>Obecnie funkcję pieniądza głównie pełnią środki zgromadzone na rachunkach bankowych i lokatach, </a:t>
            </a:r>
            <a:br>
              <a:rPr lang="pl-PL" sz="3200" dirty="0">
                <a:latin typeface="Garamond" panose="02020404030301010803" pitchFamily="18" charset="0"/>
              </a:rPr>
            </a:br>
            <a:r>
              <a:rPr lang="pl-PL" sz="3200" dirty="0">
                <a:latin typeface="Garamond" panose="02020404030301010803" pitchFamily="18" charset="0"/>
              </a:rPr>
              <a:t>a także gotówka w obiegu. </a:t>
            </a:r>
            <a:br>
              <a:rPr lang="pl-PL" sz="3200" dirty="0">
                <a:latin typeface="Garamond" panose="02020404030301010803" pitchFamily="18" charset="0"/>
              </a:rPr>
            </a:br>
            <a:r>
              <a:rPr lang="pl-PL" sz="3200" dirty="0">
                <a:latin typeface="Garamond" panose="02020404030301010803" pitchFamily="18" charset="0"/>
              </a:rPr>
              <a:t>Gotówka składa się z banknotów </a:t>
            </a:r>
            <a:br>
              <a:rPr lang="pl-PL" sz="3200" dirty="0">
                <a:latin typeface="Garamond" panose="02020404030301010803" pitchFamily="18" charset="0"/>
              </a:rPr>
            </a:br>
            <a:r>
              <a:rPr lang="pl-PL" sz="3200" dirty="0">
                <a:latin typeface="Garamond" panose="02020404030301010803" pitchFamily="18" charset="0"/>
              </a:rPr>
              <a:t>i monet, czyli tzw. znaków pieniężnych, wydawanych przez bank centralny.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xmlns="" id="{7AC53FEA-9795-15A5-7D37-6D0C000FAF02}"/>
              </a:ext>
            </a:extLst>
          </p:cNvPr>
          <p:cNvSpPr txBox="1"/>
          <p:nvPr/>
        </p:nvSpPr>
        <p:spPr>
          <a:xfrm>
            <a:off x="11522785" y="4315025"/>
            <a:ext cx="5774615" cy="1666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pl-PL" sz="3200" dirty="0">
                <a:latin typeface="Garamond" panose="02020404030301010803" pitchFamily="18" charset="0"/>
              </a:rPr>
              <a:t>W Polsce, zgodnie z Konstytucją RP, jedyną instytucją uprawnioną do emisji znaków pieniężnych jest Narodowy Bank Polski. 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xmlns="" id="{E1AFDB2F-84BF-246B-7574-AC5443D1A633}"/>
              </a:ext>
            </a:extLst>
          </p:cNvPr>
          <p:cNvSpPr txBox="1"/>
          <p:nvPr/>
        </p:nvSpPr>
        <p:spPr>
          <a:xfrm>
            <a:off x="11506200" y="6736689"/>
            <a:ext cx="6689015" cy="2064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95"/>
              </a:lnSpc>
            </a:pPr>
            <a:r>
              <a:rPr lang="pl-PL" sz="3200" dirty="0">
                <a:latin typeface="Garamond" panose="02020404030301010803" pitchFamily="18" charset="0"/>
              </a:rPr>
              <a:t>Banknoty i monety wyemitowane przez NBP posiadają status prawnego środka płatniczego w Polsce, co oznacza, że są akceptowane i powszechnie używane do dokonywania płatności na terenie kraju.</a:t>
            </a:r>
            <a:endParaRPr lang="en-US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7365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8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4219">
            <a:off x="851888" y="873062"/>
            <a:ext cx="16584225" cy="8540876"/>
          </a:xfrm>
          <a:custGeom>
            <a:avLst/>
            <a:gdLst/>
            <a:ahLst/>
            <a:cxnLst/>
            <a:rect l="l" t="t" r="r" b="b"/>
            <a:pathLst>
              <a:path w="16584225" h="8540876">
                <a:moveTo>
                  <a:pt x="0" y="0"/>
                </a:moveTo>
                <a:lnTo>
                  <a:pt x="16584224" y="0"/>
                </a:lnTo>
                <a:lnTo>
                  <a:pt x="16584224" y="8540876"/>
                </a:lnTo>
                <a:lnTo>
                  <a:pt x="0" y="85408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/>
          <p:cNvSpPr/>
          <p:nvPr/>
        </p:nvSpPr>
        <p:spPr>
          <a:xfrm rot="-3435467">
            <a:off x="10522583" y="-8105305"/>
            <a:ext cx="11892515" cy="12248845"/>
          </a:xfrm>
          <a:custGeom>
            <a:avLst/>
            <a:gdLst/>
            <a:ahLst/>
            <a:cxnLst/>
            <a:rect l="l" t="t" r="r" b="b"/>
            <a:pathLst>
              <a:path w="11892515" h="12248845">
                <a:moveTo>
                  <a:pt x="0" y="0"/>
                </a:moveTo>
                <a:lnTo>
                  <a:pt x="11892514" y="0"/>
                </a:lnTo>
                <a:lnTo>
                  <a:pt x="11892514" y="12248844"/>
                </a:lnTo>
                <a:lnTo>
                  <a:pt x="0" y="12248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/>
          <p:cNvSpPr/>
          <p:nvPr/>
        </p:nvSpPr>
        <p:spPr>
          <a:xfrm rot="-867561">
            <a:off x="9954935" y="6761400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0" y="0"/>
                </a:moveTo>
                <a:lnTo>
                  <a:pt x="10818228" y="0"/>
                </a:lnTo>
                <a:lnTo>
                  <a:pt x="10818228" y="7867803"/>
                </a:lnTo>
                <a:lnTo>
                  <a:pt x="0" y="7867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5" name="TextBox 5"/>
          <p:cNvSpPr txBox="1"/>
          <p:nvPr/>
        </p:nvSpPr>
        <p:spPr>
          <a:xfrm>
            <a:off x="2013110" y="3357920"/>
            <a:ext cx="8502490" cy="49859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600" dirty="0">
                <a:latin typeface="Garamond" panose="02020404030301010803" pitchFamily="18" charset="0"/>
              </a:rPr>
              <a:t>O </a:t>
            </a:r>
            <a:r>
              <a:rPr lang="pl-PL" sz="3200" dirty="0">
                <a:latin typeface="Garamond" panose="02020404030301010803" pitchFamily="18" charset="0"/>
              </a:rPr>
              <a:t>wartości banknotu czy monety nie świadczy jej nominał, lecz </a:t>
            </a:r>
            <a:r>
              <a:rPr lang="pl-PL" sz="3200" b="1" dirty="0">
                <a:latin typeface="Garamond" panose="02020404030301010803" pitchFamily="18" charset="0"/>
              </a:rPr>
              <a:t>siła nabywcza</a:t>
            </a:r>
            <a:r>
              <a:rPr lang="pl-PL" sz="3200" dirty="0">
                <a:latin typeface="Garamond" panose="02020404030301010803" pitchFamily="18" charset="0"/>
              </a:rPr>
              <a:t>, czyli ilość dóbr </a:t>
            </a:r>
            <a:br>
              <a:rPr lang="pl-PL" sz="3200" dirty="0">
                <a:latin typeface="Garamond" panose="02020404030301010803" pitchFamily="18" charset="0"/>
              </a:rPr>
            </a:br>
            <a:r>
              <a:rPr lang="pl-PL" sz="3200" dirty="0">
                <a:latin typeface="Garamond" panose="02020404030301010803" pitchFamily="18" charset="0"/>
              </a:rPr>
              <a:t>i usług, które można za nią kupić. </a:t>
            </a:r>
          </a:p>
          <a:p>
            <a:endParaRPr lang="pl-PL" sz="3200" dirty="0">
              <a:latin typeface="Garamond" panose="02020404030301010803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pl-PL" sz="3200" dirty="0">
                <a:latin typeface="Garamond" panose="02020404030301010803" pitchFamily="18" charset="0"/>
              </a:rPr>
              <a:t>Z kolei siła nabywcza pieniądza zależy </a:t>
            </a:r>
            <a:br>
              <a:rPr lang="pl-PL" sz="3200" dirty="0">
                <a:latin typeface="Garamond" panose="02020404030301010803" pitchFamily="18" charset="0"/>
              </a:rPr>
            </a:br>
            <a:r>
              <a:rPr lang="pl-PL" sz="3200" dirty="0">
                <a:latin typeface="Garamond" panose="02020404030301010803" pitchFamily="18" charset="0"/>
              </a:rPr>
              <a:t>od przeciętnego poziomu cen w gospodarce. </a:t>
            </a:r>
            <a:br>
              <a:rPr lang="pl-PL" sz="3200" dirty="0">
                <a:latin typeface="Garamond" panose="02020404030301010803" pitchFamily="18" charset="0"/>
              </a:rPr>
            </a:br>
            <a:r>
              <a:rPr lang="pl-PL" sz="3200" dirty="0">
                <a:latin typeface="Garamond" panose="02020404030301010803" pitchFamily="18" charset="0"/>
              </a:rPr>
              <a:t>Gdy przeciętny poziom cen rośnie – zjawisko </a:t>
            </a:r>
            <a:br>
              <a:rPr lang="pl-PL" sz="3200" dirty="0">
                <a:latin typeface="Garamond" panose="02020404030301010803" pitchFamily="18" charset="0"/>
              </a:rPr>
            </a:br>
            <a:r>
              <a:rPr lang="pl-PL" sz="3200" dirty="0">
                <a:latin typeface="Garamond" panose="02020404030301010803" pitchFamily="18" charset="0"/>
              </a:rPr>
              <a:t>to ekonomiści nazywają </a:t>
            </a:r>
            <a:r>
              <a:rPr lang="pl-PL" sz="3200" b="1" dirty="0">
                <a:latin typeface="Garamond" panose="02020404030301010803" pitchFamily="18" charset="0"/>
              </a:rPr>
              <a:t>inflacją</a:t>
            </a:r>
            <a:r>
              <a:rPr lang="pl-PL" sz="3200" dirty="0">
                <a:latin typeface="Garamond" panose="02020404030301010803" pitchFamily="18" charset="0"/>
              </a:rPr>
              <a:t> – siła nabywcza pieniądza spada, bo za tę samą ilość pieniędzy można kupić mniej towarów i usług</a:t>
            </a:r>
            <a:endParaRPr lang="en-US" sz="3200" dirty="0">
              <a:latin typeface="Garamond" panose="02020404030301010803" pitchFamily="18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13110" y="1658547"/>
            <a:ext cx="9264489" cy="1144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099"/>
              </a:lnSpc>
            </a:pPr>
            <a:r>
              <a:rPr lang="pl-PL" sz="6999" b="1" dirty="0">
                <a:latin typeface="Garamond" panose="02020404030301010803" pitchFamily="18" charset="0"/>
              </a:rPr>
              <a:t>Siła nabywcza pieniądza</a:t>
            </a:r>
            <a:endParaRPr lang="en-US" sz="6999" b="1" dirty="0">
              <a:latin typeface="Garamond" panose="02020404030301010803" pitchFamily="18" charset="0"/>
            </a:endParaRPr>
          </a:p>
        </p:txBody>
      </p:sp>
      <p:sp>
        <p:nvSpPr>
          <p:cNvPr id="7" name="Freeform 7"/>
          <p:cNvSpPr/>
          <p:nvPr/>
        </p:nvSpPr>
        <p:spPr>
          <a:xfrm rot="354518">
            <a:off x="13187437" y="2399414"/>
            <a:ext cx="3406244" cy="2533007"/>
          </a:xfrm>
          <a:custGeom>
            <a:avLst/>
            <a:gdLst/>
            <a:ahLst/>
            <a:cxnLst/>
            <a:rect l="l" t="t" r="r" b="b"/>
            <a:pathLst>
              <a:path w="3406244" h="2533007">
                <a:moveTo>
                  <a:pt x="0" y="0"/>
                </a:moveTo>
                <a:lnTo>
                  <a:pt x="3406244" y="0"/>
                </a:lnTo>
                <a:lnTo>
                  <a:pt x="3406244" y="2533007"/>
                </a:lnTo>
                <a:lnTo>
                  <a:pt x="0" y="253300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8" name="Freeform 8"/>
          <p:cNvSpPr/>
          <p:nvPr/>
        </p:nvSpPr>
        <p:spPr>
          <a:xfrm rot="-549151">
            <a:off x="14448871" y="1576683"/>
            <a:ext cx="1494872" cy="1976393"/>
          </a:xfrm>
          <a:custGeom>
            <a:avLst/>
            <a:gdLst/>
            <a:ahLst/>
            <a:cxnLst/>
            <a:rect l="l" t="t" r="r" b="b"/>
            <a:pathLst>
              <a:path w="1494872" h="1976393">
                <a:moveTo>
                  <a:pt x="0" y="0"/>
                </a:moveTo>
                <a:lnTo>
                  <a:pt x="1494872" y="0"/>
                </a:lnTo>
                <a:lnTo>
                  <a:pt x="1494872" y="1976394"/>
                </a:lnTo>
                <a:lnTo>
                  <a:pt x="0" y="19763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xmlns="" id="{B4BBF5BD-9188-85D7-E5F5-68229B0C3C15}"/>
              </a:ext>
            </a:extLst>
          </p:cNvPr>
          <p:cNvSpPr/>
          <p:nvPr/>
        </p:nvSpPr>
        <p:spPr>
          <a:xfrm flipH="1">
            <a:off x="12700291" y="4943717"/>
            <a:ext cx="2190268" cy="3552583"/>
          </a:xfrm>
          <a:custGeom>
            <a:avLst/>
            <a:gdLst/>
            <a:ahLst/>
            <a:cxnLst/>
            <a:rect l="l" t="t" r="r" b="b"/>
            <a:pathLst>
              <a:path w="2659194" h="3769477">
                <a:moveTo>
                  <a:pt x="2659195" y="0"/>
                </a:moveTo>
                <a:lnTo>
                  <a:pt x="0" y="0"/>
                </a:lnTo>
                <a:lnTo>
                  <a:pt x="0" y="3769477"/>
                </a:lnTo>
                <a:lnTo>
                  <a:pt x="2659195" y="3769477"/>
                </a:lnTo>
                <a:lnTo>
                  <a:pt x="265919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3B583A4-6A24-A855-1A4D-D3CB58925F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xmlns="" id="{DE45D141-B0A7-5D94-4908-49C806859423}"/>
              </a:ext>
            </a:extLst>
          </p:cNvPr>
          <p:cNvSpPr/>
          <p:nvPr/>
        </p:nvSpPr>
        <p:spPr>
          <a:xfrm rot="-327976" flipH="1">
            <a:off x="-2083558" y="-4172028"/>
            <a:ext cx="10818229" cy="7867803"/>
          </a:xfrm>
          <a:custGeom>
            <a:avLst/>
            <a:gdLst/>
            <a:ahLst/>
            <a:cxnLst/>
            <a:rect l="l" t="t" r="r" b="b"/>
            <a:pathLst>
              <a:path w="10818229" h="7867803">
                <a:moveTo>
                  <a:pt x="10818229" y="0"/>
                </a:moveTo>
                <a:lnTo>
                  <a:pt x="0" y="0"/>
                </a:lnTo>
                <a:lnTo>
                  <a:pt x="0" y="7867802"/>
                </a:lnTo>
                <a:lnTo>
                  <a:pt x="10818229" y="7867802"/>
                </a:lnTo>
                <a:lnTo>
                  <a:pt x="108182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xmlns="" id="{A489B4FC-9698-9F9E-851E-8F1DE7829F7C}"/>
              </a:ext>
            </a:extLst>
          </p:cNvPr>
          <p:cNvSpPr/>
          <p:nvPr/>
        </p:nvSpPr>
        <p:spPr>
          <a:xfrm flipH="1">
            <a:off x="10003151" y="3075282"/>
            <a:ext cx="7256149" cy="7515785"/>
          </a:xfrm>
          <a:custGeom>
            <a:avLst/>
            <a:gdLst/>
            <a:ahLst/>
            <a:cxnLst/>
            <a:rect l="l" t="t" r="r" b="b"/>
            <a:pathLst>
              <a:path w="7256149" h="7515785">
                <a:moveTo>
                  <a:pt x="7256149" y="0"/>
                </a:moveTo>
                <a:lnTo>
                  <a:pt x="0" y="0"/>
                </a:lnTo>
                <a:lnTo>
                  <a:pt x="0" y="7515785"/>
                </a:lnTo>
                <a:lnTo>
                  <a:pt x="7256149" y="7515785"/>
                </a:lnTo>
                <a:lnTo>
                  <a:pt x="725614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xmlns="" id="{A1D4C6CF-56D9-68E8-F830-E2ED4DAAE160}"/>
              </a:ext>
            </a:extLst>
          </p:cNvPr>
          <p:cNvSpPr/>
          <p:nvPr/>
        </p:nvSpPr>
        <p:spPr>
          <a:xfrm rot="-1154461" flipH="1">
            <a:off x="10796019" y="7193649"/>
            <a:ext cx="10566946" cy="7685052"/>
          </a:xfrm>
          <a:custGeom>
            <a:avLst/>
            <a:gdLst/>
            <a:ahLst/>
            <a:cxnLst/>
            <a:rect l="l" t="t" r="r" b="b"/>
            <a:pathLst>
              <a:path w="10566946" h="7685052">
                <a:moveTo>
                  <a:pt x="10566946" y="0"/>
                </a:moveTo>
                <a:lnTo>
                  <a:pt x="0" y="0"/>
                </a:lnTo>
                <a:lnTo>
                  <a:pt x="0" y="7685052"/>
                </a:lnTo>
                <a:lnTo>
                  <a:pt x="10566946" y="7685052"/>
                </a:lnTo>
                <a:lnTo>
                  <a:pt x="1056694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xmlns="" id="{6ECA6043-930E-8E44-1A64-65823A5ECA8D}"/>
              </a:ext>
            </a:extLst>
          </p:cNvPr>
          <p:cNvSpPr txBox="1"/>
          <p:nvPr/>
        </p:nvSpPr>
        <p:spPr>
          <a:xfrm>
            <a:off x="2438400" y="800100"/>
            <a:ext cx="14401799" cy="23014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pl-PL" sz="6600" b="1" dirty="0">
                <a:solidFill>
                  <a:srgbClr val="51413A"/>
                </a:solidFill>
                <a:latin typeface="Garamond" panose="02020404030301010803" pitchFamily="18" charset="0"/>
              </a:rPr>
              <a:t>Co wpływa na siłę nabywczą </a:t>
            </a:r>
            <a:br>
              <a:rPr lang="pl-PL" sz="6600" b="1" dirty="0">
                <a:solidFill>
                  <a:srgbClr val="51413A"/>
                </a:solidFill>
                <a:latin typeface="Garamond" panose="02020404030301010803" pitchFamily="18" charset="0"/>
              </a:rPr>
            </a:br>
            <a:r>
              <a:rPr lang="pl-PL" sz="6600" b="1" dirty="0">
                <a:solidFill>
                  <a:srgbClr val="51413A"/>
                </a:solidFill>
                <a:latin typeface="Garamond" panose="02020404030301010803" pitchFamily="18" charset="0"/>
              </a:rPr>
              <a:t>w Polsce?</a:t>
            </a:r>
            <a:endParaRPr lang="en-US" sz="6600" b="1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xmlns="" id="{BF6CA929-C1F7-B07F-F80E-79AAF23E2E3D}"/>
              </a:ext>
            </a:extLst>
          </p:cNvPr>
          <p:cNvSpPr txBox="1"/>
          <p:nvPr/>
        </p:nvSpPr>
        <p:spPr>
          <a:xfrm>
            <a:off x="10668000" y="3651050"/>
            <a:ext cx="6172200" cy="4997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4199" dirty="0">
                <a:solidFill>
                  <a:srgbClr val="51413A"/>
                </a:solidFill>
                <a:latin typeface="Garamond" panose="02020404030301010803" pitchFamily="18" charset="0"/>
              </a:rPr>
              <a:t>INFLACJA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4199" dirty="0">
                <a:solidFill>
                  <a:srgbClr val="51413A"/>
                </a:solidFill>
                <a:latin typeface="Garamond" panose="02020404030301010803" pitchFamily="18" charset="0"/>
              </a:rPr>
              <a:t>RÓŻNICE KURSOWE</a:t>
            </a:r>
          </a:p>
          <a:p>
            <a:pPr marL="571500" indent="-5715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4199" dirty="0">
                <a:solidFill>
                  <a:srgbClr val="51413A"/>
                </a:solidFill>
                <a:latin typeface="Garamond" panose="02020404030301010803" pitchFamily="18" charset="0"/>
              </a:rPr>
              <a:t>EMISJA PIENIĄDZA </a:t>
            </a:r>
            <a:br>
              <a:rPr lang="pl-PL" sz="4199" dirty="0">
                <a:solidFill>
                  <a:srgbClr val="51413A"/>
                </a:solidFill>
                <a:latin typeface="Garamond" panose="02020404030301010803" pitchFamily="18" charset="0"/>
              </a:rPr>
            </a:br>
            <a:r>
              <a:rPr lang="pl-PL" sz="4199" dirty="0">
                <a:solidFill>
                  <a:srgbClr val="51413A"/>
                </a:solidFill>
                <a:latin typeface="Garamond" panose="02020404030301010803" pitchFamily="18" charset="0"/>
              </a:rPr>
              <a:t>W KRAJU</a:t>
            </a:r>
            <a:endParaRPr lang="en-US" sz="4199" dirty="0">
              <a:solidFill>
                <a:srgbClr val="51413A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E83090F1-31E1-4318-E9B0-2A144817CF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600" y="4193156"/>
            <a:ext cx="80010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92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478</Words>
  <Application>Microsoft Macintosh PowerPoint</Application>
  <PresentationFormat>Niestandardowy</PresentationFormat>
  <Paragraphs>68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3" baseType="lpstr">
      <vt:lpstr>Calibri</vt:lpstr>
      <vt:lpstr>Garamond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Modern Financial Management Presentation</dc:title>
  <dc:creator>Jan Oever</dc:creator>
  <cp:lastModifiedBy>Beata</cp:lastModifiedBy>
  <cp:revision>2</cp:revision>
  <dcterms:created xsi:type="dcterms:W3CDTF">2006-08-16T00:00:00Z</dcterms:created>
  <dcterms:modified xsi:type="dcterms:W3CDTF">2024-03-06T19:46:40Z</dcterms:modified>
  <dc:identifier>DAF7vwJHAqI</dc:identifier>
</cp:coreProperties>
</file>