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7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8EA378-02DC-4307-993C-9DA8B7106D42}" type="datetimeFigureOut">
              <a:rPr lang="sk-SK" smtClean="0"/>
              <a:t>25. 10. 2012</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458A13-A971-4DC3-81E7-A252DF8210D7}" type="slidenum">
              <a:rPr lang="sk-SK" smtClean="0"/>
              <a:t>‹#›</a:t>
            </a:fld>
            <a:endParaRPr lang="sk-S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2E458A13-A971-4DC3-81E7-A252DF8210D7}" type="slidenum">
              <a:rPr lang="sk-SK" smtClean="0"/>
              <a:t>1</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1">
        <a:schemeClr val="bg2"/>
      </p:bgRef>
    </p:bg>
    <p:spTree>
      <p:nvGrpSpPr>
        <p:cNvPr id="1" name=""/>
        <p:cNvGrpSpPr/>
        <p:nvPr/>
      </p:nvGrpSpPr>
      <p:grpSpPr>
        <a:xfrm>
          <a:off x="0" y="0"/>
          <a:ext cx="0" cy="0"/>
          <a:chOff x="0" y="0"/>
          <a:chExt cx="0" cy="0"/>
        </a:xfrm>
      </p:grpSpPr>
      <p:sp>
        <p:nvSpPr>
          <p:cNvPr id="15" name="Obdĺžni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ĺžni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ĺžni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ĺžni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ĺžni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28" name="Zástupný symbol dátumu 27"/>
          <p:cNvSpPr>
            <a:spLocks noGrp="1"/>
          </p:cNvSpPr>
          <p:nvPr>
            <p:ph type="dt" sz="half" idx="10"/>
          </p:nvPr>
        </p:nvSpPr>
        <p:spPr/>
        <p:txBody>
          <a:bodyPr/>
          <a:lstStyle/>
          <a:p>
            <a:fld id="{6A812B65-9A1B-42FF-8DDA-365A2B0950AF}" type="datetimeFigureOut">
              <a:rPr lang="sk-SK" smtClean="0"/>
              <a:pPr/>
              <a:t>25. 10. 2012</a:t>
            </a:fld>
            <a:endParaRPr lang="sk-SK"/>
          </a:p>
        </p:txBody>
      </p:sp>
      <p:sp>
        <p:nvSpPr>
          <p:cNvPr id="17" name="Zástupný symbol päty 16"/>
          <p:cNvSpPr>
            <a:spLocks noGrp="1"/>
          </p:cNvSpPr>
          <p:nvPr>
            <p:ph type="ftr" sz="quarter" idx="11"/>
          </p:nvPr>
        </p:nvSpPr>
        <p:spPr/>
        <p:txBody>
          <a:bodyPr/>
          <a:lstStyle/>
          <a:p>
            <a:endParaRPr lang="sk-SK"/>
          </a:p>
        </p:txBody>
      </p:sp>
      <p:sp>
        <p:nvSpPr>
          <p:cNvPr id="7" name="Rovná spojnic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ĺžni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čísla snímky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463108-0728-4F2C-A3A7-356034624A9C}" type="slidenum">
              <a:rPr lang="sk-SK" smtClean="0"/>
              <a:pPr/>
              <a:t>‹#›</a:t>
            </a:fld>
            <a:endParaRPr lang="sk-SK"/>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sk-SK" smtClean="0"/>
              <a:t>Kliknite sem a upravte štýl predlohy nadpisov.</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A812B65-9A1B-42FF-8DDA-365A2B0950AF}" type="datetimeFigureOut">
              <a:rPr lang="sk-SK" smtClean="0"/>
              <a:pPr/>
              <a:t>25. 10. 2012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bg>
      <p:bgRef idx="1001">
        <a:schemeClr val="bg2"/>
      </p:bgRef>
    </p:bg>
    <p:spTree>
      <p:nvGrpSpPr>
        <p:cNvPr id="1" name=""/>
        <p:cNvGrpSpPr/>
        <p:nvPr/>
      </p:nvGrpSpPr>
      <p:grpSpPr>
        <a:xfrm>
          <a:off x="0" y="0"/>
          <a:ext cx="0" cy="0"/>
          <a:chOff x="0" y="0"/>
          <a:chExt cx="0" cy="0"/>
        </a:xfrm>
      </p:grpSpPr>
      <p:sp>
        <p:nvSpPr>
          <p:cNvPr id="7" name="Obdĺžni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ĺžni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ĺžni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ĺžni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ĺžni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ĺžni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ovná spojnic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čísla snímky 5"/>
          <p:cNvSpPr>
            <a:spLocks noGrp="1"/>
          </p:cNvSpPr>
          <p:nvPr>
            <p:ph type="sldNum" sz="quarter" idx="12"/>
          </p:nvPr>
        </p:nvSpPr>
        <p:spPr>
          <a:xfrm>
            <a:off x="6915912" y="3009901"/>
            <a:ext cx="457200" cy="441325"/>
          </a:xfrm>
        </p:spPr>
        <p:txBody>
          <a:bodyPr/>
          <a:lstStyle/>
          <a:p>
            <a:fld id="{D6463108-0728-4F2C-A3A7-356034624A9C}" type="slidenum">
              <a:rPr lang="sk-SK" smtClean="0"/>
              <a:pPr/>
              <a:t>‹#›</a:t>
            </a:fld>
            <a:endParaRPr lang="sk-SK"/>
          </a:p>
        </p:txBody>
      </p:sp>
      <p:sp>
        <p:nvSpPr>
          <p:cNvPr id="3" name="Zástupný symbol zvislého textu 2"/>
          <p:cNvSpPr>
            <a:spLocks noGrp="1"/>
          </p:cNvSpPr>
          <p:nvPr>
            <p:ph type="body" orient="vert" idx="1"/>
          </p:nvPr>
        </p:nvSpPr>
        <p:spPr>
          <a:xfrm>
            <a:off x="304800" y="304800"/>
            <a:ext cx="6553200" cy="5821366"/>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A812B65-9A1B-42FF-8DDA-365A2B0950AF}" type="datetimeFigureOut">
              <a:rPr lang="sk-SK" smtClean="0"/>
              <a:pPr/>
              <a:t>25. 10. 2012</a:t>
            </a:fld>
            <a:endParaRPr lang="sk-SK"/>
          </a:p>
        </p:txBody>
      </p:sp>
      <p:sp>
        <p:nvSpPr>
          <p:cNvPr id="5" name="Zástupný symbol päty 4"/>
          <p:cNvSpPr>
            <a:spLocks noGrp="1"/>
          </p:cNvSpPr>
          <p:nvPr>
            <p:ph type="ftr" sz="quarter" idx="11"/>
          </p:nvPr>
        </p:nvSpPr>
        <p:spPr/>
        <p:txBody>
          <a:bodyPr/>
          <a:lstStyle/>
          <a:p>
            <a:endParaRPr lang="sk-SK"/>
          </a:p>
        </p:txBody>
      </p:sp>
      <p:sp>
        <p:nvSpPr>
          <p:cNvPr id="2" name="Zvislý nadpis 1"/>
          <p:cNvSpPr>
            <a:spLocks noGrp="1"/>
          </p:cNvSpPr>
          <p:nvPr>
            <p:ph type="title" orient="vert"/>
          </p:nvPr>
        </p:nvSpPr>
        <p:spPr>
          <a:xfrm>
            <a:off x="7391400" y="304801"/>
            <a:ext cx="1447800" cy="5851525"/>
          </a:xfrm>
        </p:spPr>
        <p:txBody>
          <a:bodyPr vert="eaVert"/>
          <a:lstStyle/>
          <a:p>
            <a:r>
              <a:rPr kumimoji="0" lang="sk-SK" smtClean="0"/>
              <a:t>Kliknite sem a upravte štýl predlohy nadpisov.</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sk-SK" smtClean="0"/>
              <a:t>Kliknite sem a upravte štýl predlohy nadpisov.</a:t>
            </a:r>
            <a:endParaRPr kumimoji="0" lang="en-US"/>
          </a:p>
        </p:txBody>
      </p:sp>
      <p:sp>
        <p:nvSpPr>
          <p:cNvPr id="4" name="Zástupný symbol dátumu 3"/>
          <p:cNvSpPr>
            <a:spLocks noGrp="1"/>
          </p:cNvSpPr>
          <p:nvPr>
            <p:ph type="dt" sz="half" idx="10"/>
          </p:nvPr>
        </p:nvSpPr>
        <p:spPr/>
        <p:txBody>
          <a:bodyPr/>
          <a:lstStyle/>
          <a:p>
            <a:fld id="{6A812B65-9A1B-42FF-8DDA-365A2B0950AF}" type="datetimeFigureOut">
              <a:rPr lang="sk-SK" smtClean="0"/>
              <a:pPr/>
              <a:t>25. 10. 2012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a:xfrm>
            <a:off x="4361688" y="1026372"/>
            <a:ext cx="457200" cy="441325"/>
          </a:xfrm>
        </p:spPr>
        <p:txBody>
          <a:bodyPr/>
          <a:lstStyle/>
          <a:p>
            <a:fld id="{D6463108-0728-4F2C-A3A7-356034624A9C}" type="slidenum">
              <a:rPr lang="sk-SK" smtClean="0"/>
              <a:pPr/>
              <a:t>‹#›</a:t>
            </a:fld>
            <a:endParaRPr lang="sk-SK"/>
          </a:p>
        </p:txBody>
      </p:sp>
      <p:sp>
        <p:nvSpPr>
          <p:cNvPr id="8" name="Zástupný symbol obsahu 7"/>
          <p:cNvSpPr>
            <a:spLocks noGrp="1"/>
          </p:cNvSpPr>
          <p:nvPr>
            <p:ph sz="quarter" idx="1"/>
          </p:nvPr>
        </p:nvSpPr>
        <p:spPr>
          <a:xfrm>
            <a:off x="301752" y="1527048"/>
            <a:ext cx="8503920"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1">
        <a:schemeClr val="bg1"/>
      </p:bgRef>
    </p:bg>
    <p:spTree>
      <p:nvGrpSpPr>
        <p:cNvPr id="1" name=""/>
        <p:cNvGrpSpPr/>
        <p:nvPr/>
      </p:nvGrpSpPr>
      <p:grpSpPr>
        <a:xfrm>
          <a:off x="0" y="0"/>
          <a:ext cx="0" cy="0"/>
          <a:chOff x="0" y="0"/>
          <a:chExt cx="0" cy="0"/>
        </a:xfrm>
      </p:grpSpPr>
      <p:sp>
        <p:nvSpPr>
          <p:cNvPr id="17" name="Obdĺžni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ĺžni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ĺžni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ĺžni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ĺžni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ĺžni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textu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13" name="Obdĺžni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ĺžni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äty 4"/>
          <p:cNvSpPr>
            <a:spLocks noGrp="1"/>
          </p:cNvSpPr>
          <p:nvPr>
            <p:ph type="ftr" sz="quarter" idx="11"/>
          </p:nvPr>
        </p:nvSpPr>
        <p:spPr/>
        <p:txBody>
          <a:bodyPr/>
          <a:lstStyle/>
          <a:p>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25. 10. 2012</a:t>
            </a:fld>
            <a:endParaRPr lang="sk-SK"/>
          </a:p>
        </p:txBody>
      </p:sp>
      <p:sp>
        <p:nvSpPr>
          <p:cNvPr id="8" name="Rovná spojnic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čísla snímky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463108-0728-4F2C-A3A7-356034624A9C}" type="slidenum">
              <a:rPr lang="sk-SK" smtClean="0"/>
              <a:pPr/>
              <a:t>‹#›</a:t>
            </a:fld>
            <a:endParaRPr lang="sk-SK"/>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sk-SK" smtClean="0"/>
              <a:t>Kliknite sem a upravte štýl predlohy nadpisov.</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sk-SK" smtClean="0"/>
              <a:t>Kliknite sem a upravte štýl predlohy nadpisov.</a:t>
            </a:r>
            <a:endParaRPr kumimoji="0" lang="en-US"/>
          </a:p>
        </p:txBody>
      </p:sp>
      <p:sp>
        <p:nvSpPr>
          <p:cNvPr id="5" name="Zástupný symbol dátumu 4"/>
          <p:cNvSpPr>
            <a:spLocks noGrp="1"/>
          </p:cNvSpPr>
          <p:nvPr>
            <p:ph type="dt" sz="half" idx="10"/>
          </p:nvPr>
        </p:nvSpPr>
        <p:spPr>
          <a:xfrm>
            <a:off x="5791200" y="6409944"/>
            <a:ext cx="3044952" cy="365760"/>
          </a:xfrm>
        </p:spPr>
        <p:txBody>
          <a:bodyPr/>
          <a:lstStyle/>
          <a:p>
            <a:fld id="{6A812B65-9A1B-42FF-8DDA-365A2B0950AF}" type="datetimeFigureOut">
              <a:rPr lang="sk-SK" smtClean="0"/>
              <a:pPr/>
              <a:t>25. 10. 2012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
        <p:nvSpPr>
          <p:cNvPr id="8" name="Rovná spojnic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obsahu 9"/>
          <p:cNvSpPr>
            <a:spLocks noGrp="1"/>
          </p:cNvSpPr>
          <p:nvPr>
            <p:ph sz="half" idx="1"/>
          </p:nvPr>
        </p:nvSpPr>
        <p:spPr>
          <a:xfrm>
            <a:off x="301752" y="1371600"/>
            <a:ext cx="4038600" cy="4681728"/>
          </a:xfrm>
        </p:spPr>
        <p:txBody>
          <a:bodyPr/>
          <a:lstStyle>
            <a:lvl1pPr>
              <a:defRPr sz="2500"/>
            </a:lvl1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2" name="Zástupný symbol obsahu 11"/>
          <p:cNvSpPr>
            <a:spLocks noGrp="1"/>
          </p:cNvSpPr>
          <p:nvPr>
            <p:ph sz="half" idx="2"/>
          </p:nvPr>
        </p:nvSpPr>
        <p:spPr>
          <a:xfrm>
            <a:off x="4800600" y="1371600"/>
            <a:ext cx="4038600" cy="4681728"/>
          </a:xfrm>
        </p:spPr>
        <p:txBody>
          <a:bodyPr/>
          <a:lstStyle>
            <a:lvl1pPr>
              <a:defRPr sz="2500"/>
            </a:lvl1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anie">
    <p:bg>
      <p:bgRef idx="1001">
        <a:schemeClr val="bg2"/>
      </p:bgRef>
    </p:bg>
    <p:spTree>
      <p:nvGrpSpPr>
        <p:cNvPr id="1" name=""/>
        <p:cNvGrpSpPr/>
        <p:nvPr/>
      </p:nvGrpSpPr>
      <p:grpSpPr>
        <a:xfrm>
          <a:off x="0" y="0"/>
          <a:ext cx="0" cy="0"/>
          <a:chOff x="0" y="0"/>
          <a:chExt cx="0" cy="0"/>
        </a:xfrm>
      </p:grpSpPr>
      <p:sp>
        <p:nvSpPr>
          <p:cNvPr id="10" name="Rovná spojnic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ĺžni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ĺžni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ĺžni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ĺžni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ĺžni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ĺžni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textu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7" name="Zástupný symbol dátumu 6"/>
          <p:cNvSpPr>
            <a:spLocks noGrp="1"/>
          </p:cNvSpPr>
          <p:nvPr>
            <p:ph type="dt" sz="half" idx="10"/>
          </p:nvPr>
        </p:nvSpPr>
        <p:spPr/>
        <p:txBody>
          <a:bodyPr/>
          <a:lstStyle/>
          <a:p>
            <a:fld id="{6A812B65-9A1B-42FF-8DDA-365A2B0950AF}" type="datetimeFigureOut">
              <a:rPr lang="sk-SK" smtClean="0"/>
              <a:pPr/>
              <a:t>25. 10. 2012</a:t>
            </a:fld>
            <a:endParaRPr lang="sk-SK"/>
          </a:p>
        </p:txBody>
      </p:sp>
      <p:sp>
        <p:nvSpPr>
          <p:cNvPr id="8" name="Zástupný symbol päty 7"/>
          <p:cNvSpPr>
            <a:spLocks noGrp="1"/>
          </p:cNvSpPr>
          <p:nvPr>
            <p:ph type="ftr" sz="quarter" idx="11"/>
          </p:nvPr>
        </p:nvSpPr>
        <p:spPr>
          <a:xfrm>
            <a:off x="304800" y="6409944"/>
            <a:ext cx="3581400" cy="365760"/>
          </a:xfrm>
        </p:spPr>
        <p:txBody>
          <a:bodyPr/>
          <a:lstStyle/>
          <a:p>
            <a:endParaRPr lang="sk-SK"/>
          </a:p>
        </p:txBody>
      </p:sp>
      <p:sp>
        <p:nvSpPr>
          <p:cNvPr id="15" name="Rovná spojnic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ĺžni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obsahu 23"/>
          <p:cNvSpPr>
            <a:spLocks noGrp="1"/>
          </p:cNvSpPr>
          <p:nvPr>
            <p:ph sz="quarter" idx="2"/>
          </p:nvPr>
        </p:nvSpPr>
        <p:spPr>
          <a:xfrm>
            <a:off x="301752" y="2471383"/>
            <a:ext cx="4041648" cy="3818404"/>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6" name="Zástupný symbol obsahu 25"/>
          <p:cNvSpPr>
            <a:spLocks noGrp="1"/>
          </p:cNvSpPr>
          <p:nvPr>
            <p:ph sz="quarter" idx="4"/>
          </p:nvPr>
        </p:nvSpPr>
        <p:spPr>
          <a:xfrm>
            <a:off x="4800600" y="2471383"/>
            <a:ext cx="4038600" cy="3822192"/>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5" name="Ová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čísla snímky 8"/>
          <p:cNvSpPr>
            <a:spLocks noGrp="1"/>
          </p:cNvSpPr>
          <p:nvPr>
            <p:ph type="sldNum" sz="quarter" idx="12"/>
          </p:nvPr>
        </p:nvSpPr>
        <p:spPr>
          <a:xfrm>
            <a:off x="4343400" y="1042416"/>
            <a:ext cx="457200" cy="441325"/>
          </a:xfrm>
        </p:spPr>
        <p:txBody>
          <a:bodyPr/>
          <a:lstStyle>
            <a:lvl1pPr algn="ctr">
              <a:defRPr/>
            </a:lvl1pPr>
          </a:lstStyle>
          <a:p>
            <a:fld id="{D6463108-0728-4F2C-A3A7-356034624A9C}" type="slidenum">
              <a:rPr lang="sk-SK" smtClean="0"/>
              <a:pPr/>
              <a:t>‹#›</a:t>
            </a:fld>
            <a:endParaRPr lang="sk-SK"/>
          </a:p>
        </p:txBody>
      </p:sp>
      <p:sp>
        <p:nvSpPr>
          <p:cNvPr id="23" name="Nadpis 22"/>
          <p:cNvSpPr>
            <a:spLocks noGrp="1"/>
          </p:cNvSpPr>
          <p:nvPr>
            <p:ph type="title"/>
          </p:nvPr>
        </p:nvSpPr>
        <p:spPr/>
        <p:txBody>
          <a:bodyPr rtlCol="0" anchor="b" anchorCtr="0"/>
          <a:lstStyle/>
          <a:p>
            <a:r>
              <a:rPr kumimoji="0" lang="sk-SK" smtClean="0"/>
              <a:t>Kliknite sem a upravte štýl predlohy nadpisov.</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dátumu 2"/>
          <p:cNvSpPr>
            <a:spLocks noGrp="1"/>
          </p:cNvSpPr>
          <p:nvPr>
            <p:ph type="dt" sz="half" idx="10"/>
          </p:nvPr>
        </p:nvSpPr>
        <p:spPr/>
        <p:txBody>
          <a:bodyPr/>
          <a:lstStyle/>
          <a:p>
            <a:fld id="{6A812B65-9A1B-42FF-8DDA-365A2B0950AF}" type="datetimeFigureOut">
              <a:rPr lang="sk-SK" smtClean="0"/>
              <a:pPr/>
              <a:t>25. 10. 2012</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a:xfrm>
            <a:off x="4343400" y="1036020"/>
            <a:ext cx="457200" cy="441325"/>
          </a:xfrm>
        </p:spPr>
        <p:txBody>
          <a:bodyPr/>
          <a:lstStyle/>
          <a:p>
            <a:fld id="{D6463108-0728-4F2C-A3A7-356034624A9C}"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7" name="Obdĺžni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ĺžni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ĺžni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ĺžni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ĺžni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ĺžni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dátumu 1"/>
          <p:cNvSpPr>
            <a:spLocks noGrp="1"/>
          </p:cNvSpPr>
          <p:nvPr>
            <p:ph type="dt" sz="half" idx="10"/>
          </p:nvPr>
        </p:nvSpPr>
        <p:spPr/>
        <p:txBody>
          <a:bodyPr/>
          <a:lstStyle/>
          <a:p>
            <a:fld id="{6A812B65-9A1B-42FF-8DDA-365A2B0950AF}" type="datetimeFigureOut">
              <a:rPr lang="sk-SK" smtClean="0"/>
              <a:pPr/>
              <a:t>25. 10. 2012</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6463108-0728-4F2C-A3A7-356034624A9C}"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Ref idx="1001">
        <a:schemeClr val="bg1"/>
      </p:bgRef>
    </p:bg>
    <p:spTree>
      <p:nvGrpSpPr>
        <p:cNvPr id="1" name=""/>
        <p:cNvGrpSpPr/>
        <p:nvPr/>
      </p:nvGrpSpPr>
      <p:grpSpPr>
        <a:xfrm>
          <a:off x="0" y="0"/>
          <a:ext cx="0" cy="0"/>
          <a:chOff x="0" y="0"/>
          <a:chExt cx="0" cy="0"/>
        </a:xfrm>
      </p:grpSpPr>
      <p:sp>
        <p:nvSpPr>
          <p:cNvPr id="19" name="Obdĺžni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ĺžni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ĺžni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ĺžni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ĺžni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ĺžni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8" name="Obdĺžni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ovná spojnic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obsahu 19"/>
          <p:cNvSpPr>
            <a:spLocks noGrp="1"/>
          </p:cNvSpPr>
          <p:nvPr>
            <p:ph sz="quarter" idx="1"/>
          </p:nvPr>
        </p:nvSpPr>
        <p:spPr>
          <a:xfrm>
            <a:off x="3124200" y="685800"/>
            <a:ext cx="5638800" cy="54102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0" name="Ová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čísla snímky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6463108-0728-4F2C-A3A7-356034624A9C}" type="slidenum">
              <a:rPr lang="sk-SK" smtClean="0"/>
              <a:pPr/>
              <a:t>‹#›</a:t>
            </a:fld>
            <a:endParaRPr lang="sk-SK"/>
          </a:p>
        </p:txBody>
      </p:sp>
      <p:sp>
        <p:nvSpPr>
          <p:cNvPr id="21" name="Obdĺžni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dátumu 4"/>
          <p:cNvSpPr>
            <a:spLocks noGrp="1"/>
          </p:cNvSpPr>
          <p:nvPr>
            <p:ph type="dt" sz="half" idx="10"/>
          </p:nvPr>
        </p:nvSpPr>
        <p:spPr/>
        <p:txBody>
          <a:bodyPr/>
          <a:lstStyle/>
          <a:p>
            <a:fld id="{6A812B65-9A1B-42FF-8DDA-365A2B0950AF}" type="datetimeFigureOut">
              <a:rPr lang="sk-SK" smtClean="0"/>
              <a:pPr/>
              <a:t>25. 10. 2012</a:t>
            </a:fld>
            <a:endParaRPr lang="sk-SK"/>
          </a:p>
        </p:txBody>
      </p:sp>
      <p:sp>
        <p:nvSpPr>
          <p:cNvPr id="6" name="Zástupný symbol päty 5"/>
          <p:cNvSpPr>
            <a:spLocks noGrp="1"/>
          </p:cNvSpPr>
          <p:nvPr>
            <p:ph type="ftr" sz="quarter" idx="11"/>
          </p:nvPr>
        </p:nvSpPr>
        <p:spPr>
          <a:xfrm>
            <a:off x="301752" y="6410848"/>
            <a:ext cx="3383280" cy="365760"/>
          </a:xfrm>
        </p:spPr>
        <p:txBody>
          <a:bodyPr/>
          <a:lstStyle/>
          <a:p>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21" name="Rovná spojnic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ĺžni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ĺžni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ĺžni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ĺžni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ĺžni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ĺžni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ĺžni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čísla snímky 6"/>
          <p:cNvSpPr>
            <a:spLocks noGrp="1"/>
          </p:cNvSpPr>
          <p:nvPr>
            <p:ph type="sldNum" sz="quarter" idx="12"/>
          </p:nvPr>
        </p:nvSpPr>
        <p:spPr>
          <a:xfrm>
            <a:off x="1371600" y="312738"/>
            <a:ext cx="457200" cy="441325"/>
          </a:xfrm>
        </p:spPr>
        <p:txBody>
          <a:bodyPr/>
          <a:lstStyle/>
          <a:p>
            <a:fld id="{D6463108-0728-4F2C-A3A7-356034624A9C}" type="slidenum">
              <a:rPr lang="sk-SK" smtClean="0"/>
              <a:pPr/>
              <a:t>‹#›</a:t>
            </a:fld>
            <a:endParaRPr lang="sk-SK"/>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sk-SK" smtClean="0"/>
              <a:t>Kliknite sem a upravte štýl predlohy nadpisov.</a:t>
            </a:r>
            <a:endParaRPr kumimoji="0" lang="en-US"/>
          </a:p>
        </p:txBody>
      </p:sp>
      <p:sp>
        <p:nvSpPr>
          <p:cNvPr id="3" name="Zástupný symbol obrázka 2"/>
          <p:cNvSpPr>
            <a:spLocks noGrp="1"/>
          </p:cNvSpPr>
          <p:nvPr>
            <p:ph type="pic" idx="1"/>
          </p:nvPr>
        </p:nvSpPr>
        <p:spPr>
          <a:xfrm>
            <a:off x="3000375" y="609600"/>
            <a:ext cx="5867400" cy="4267200"/>
          </a:xfrm>
        </p:spPr>
        <p:txBody>
          <a:bodyPr/>
          <a:lstStyle>
            <a:lvl1pPr marL="0" indent="0">
              <a:buNone/>
              <a:defRPr sz="3200"/>
            </a:lvl1pPr>
          </a:lstStyle>
          <a:p>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
        <p:nvSpPr>
          <p:cNvPr id="22" name="Obdĺžni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dátumu 4"/>
          <p:cNvSpPr>
            <a:spLocks noGrp="1"/>
          </p:cNvSpPr>
          <p:nvPr>
            <p:ph type="dt" sz="half" idx="10"/>
          </p:nvPr>
        </p:nvSpPr>
        <p:spPr>
          <a:xfrm>
            <a:off x="5788152" y="6404984"/>
            <a:ext cx="3044952" cy="365760"/>
          </a:xfrm>
        </p:spPr>
        <p:txBody>
          <a:bodyPr/>
          <a:lstStyle/>
          <a:p>
            <a:fld id="{6A812B65-9A1B-42FF-8DDA-365A2B0950AF}" type="datetimeFigureOut">
              <a:rPr lang="sk-SK" smtClean="0"/>
              <a:pPr/>
              <a:t>25. 10. 2012</a:t>
            </a:fld>
            <a:endParaRPr lang="sk-SK"/>
          </a:p>
        </p:txBody>
      </p:sp>
      <p:sp>
        <p:nvSpPr>
          <p:cNvPr id="6" name="Zástupný symbol päty 5"/>
          <p:cNvSpPr>
            <a:spLocks noGrp="1"/>
          </p:cNvSpPr>
          <p:nvPr>
            <p:ph type="ftr" sz="quarter" idx="11"/>
          </p:nvPr>
        </p:nvSpPr>
        <p:spPr>
          <a:xfrm>
            <a:off x="301752" y="6410848"/>
            <a:ext cx="3584448" cy="365760"/>
          </a:xfrm>
        </p:spPr>
        <p:txBody>
          <a:bodyPr/>
          <a:lstStyle/>
          <a:p>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ĺžni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ĺžni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ĺžni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ĺžni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ĺžni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dátumu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A812B65-9A1B-42FF-8DDA-365A2B0950AF}" type="datetimeFigureOut">
              <a:rPr lang="sk-SK" smtClean="0"/>
              <a:pPr/>
              <a:t>25. 10. 2012</a:t>
            </a:fld>
            <a:endParaRPr lang="sk-SK"/>
          </a:p>
        </p:txBody>
      </p:sp>
      <p:sp>
        <p:nvSpPr>
          <p:cNvPr id="3" name="Zástupný symbol päty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sk-SK"/>
          </a:p>
        </p:txBody>
      </p:sp>
      <p:sp>
        <p:nvSpPr>
          <p:cNvPr id="8" name="Obdĺžni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ovná spojnic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čísla snímky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6463108-0728-4F2C-A3A7-356034624A9C}" type="slidenum">
              <a:rPr lang="sk-SK" smtClean="0"/>
              <a:pPr/>
              <a:t>‹#›</a:t>
            </a:fld>
            <a:endParaRPr lang="sk-SK"/>
          </a:p>
        </p:txBody>
      </p:sp>
      <p:sp>
        <p:nvSpPr>
          <p:cNvPr id="22" name="Zástupný symbol nadpisu 21"/>
          <p:cNvSpPr>
            <a:spLocks noGrp="1"/>
          </p:cNvSpPr>
          <p:nvPr>
            <p:ph type="title"/>
          </p:nvPr>
        </p:nvSpPr>
        <p:spPr>
          <a:xfrm>
            <a:off x="301752" y="228600"/>
            <a:ext cx="8534400" cy="758952"/>
          </a:xfrm>
          <a:prstGeom prst="rect">
            <a:avLst/>
          </a:prstGeom>
        </p:spPr>
        <p:txBody>
          <a:bodyPr vert="horz" anchor="b">
            <a:normAutofit/>
          </a:bodyPr>
          <a:lstStyle/>
          <a:p>
            <a:r>
              <a:rPr kumimoji="0" lang="sk-SK" smtClean="0"/>
              <a:t>Kliknite sem a upravte štýl predlohy nadpisov.</a:t>
            </a:r>
            <a:endParaRPr kumimoji="0" lang="en-US"/>
          </a:p>
        </p:txBody>
      </p:sp>
      <p:sp>
        <p:nvSpPr>
          <p:cNvPr id="13" name="Zástupný symbol textu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normAutofit/>
          </a:bodyPr>
          <a:lstStyle/>
          <a:p>
            <a:r>
              <a:rPr lang="sk-SK" sz="3600" dirty="0" smtClean="0"/>
              <a:t>TRH</a:t>
            </a:r>
            <a:endParaRPr lang="sk-SK" sz="3600" dirty="0"/>
          </a:p>
        </p:txBody>
      </p:sp>
      <p:sp>
        <p:nvSpPr>
          <p:cNvPr id="2" name="Nadpis 1"/>
          <p:cNvSpPr>
            <a:spLocks noGrp="1"/>
          </p:cNvSpPr>
          <p:nvPr>
            <p:ph type="ctrTitle"/>
          </p:nvPr>
        </p:nvSpPr>
        <p:spPr/>
        <p:txBody>
          <a:bodyPr/>
          <a:lstStyle/>
          <a:p>
            <a:r>
              <a:rPr lang="sk-SK" dirty="0" smtClean="0"/>
              <a:t>Trhový mechanizmus a jeho pôsobenie</a:t>
            </a:r>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Trh, typy trhov</a:t>
            </a:r>
            <a:endParaRPr lang="sk-SK" b="1" dirty="0"/>
          </a:p>
        </p:txBody>
      </p:sp>
      <p:sp>
        <p:nvSpPr>
          <p:cNvPr id="3" name="Zástupný symbol obsahu 2"/>
          <p:cNvSpPr>
            <a:spLocks noGrp="1"/>
          </p:cNvSpPr>
          <p:nvPr>
            <p:ph sz="quarter" idx="1"/>
          </p:nvPr>
        </p:nvSpPr>
        <p:spPr/>
        <p:txBody>
          <a:bodyPr>
            <a:normAutofit fontScale="92500" lnSpcReduction="20000"/>
          </a:bodyPr>
          <a:lstStyle/>
          <a:p>
            <a:r>
              <a:rPr lang="sk-SK" b="1" dirty="0" smtClean="0"/>
              <a:t>TRH </a:t>
            </a:r>
            <a:r>
              <a:rPr lang="sk-SK" dirty="0" smtClean="0"/>
              <a:t>– miesto, kde sa stretáva kupujúci s predávajúcim, aby sa dohodli na kúpe určitého tovaru alebo služby za určitú cenu.</a:t>
            </a:r>
          </a:p>
          <a:p>
            <a:r>
              <a:rPr lang="sk-SK" dirty="0" smtClean="0"/>
              <a:t>Typy trhov:   </a:t>
            </a:r>
            <a:r>
              <a:rPr lang="sk-SK" b="1" dirty="0" smtClean="0"/>
              <a:t>- čiastkové </a:t>
            </a:r>
            <a:r>
              <a:rPr lang="sk-SK" dirty="0" smtClean="0"/>
              <a:t>– kupuje sa len jeden druh tovaru napr. automobily, televízory... </a:t>
            </a:r>
          </a:p>
          <a:p>
            <a:pPr>
              <a:buNone/>
            </a:pPr>
            <a:r>
              <a:rPr lang="sk-SK" dirty="0" smtClean="0"/>
              <a:t>	</a:t>
            </a:r>
            <a:r>
              <a:rPr lang="sk-SK" dirty="0" smtClean="0"/>
              <a:t>		    </a:t>
            </a:r>
            <a:r>
              <a:rPr lang="sk-SK" b="1" dirty="0" smtClean="0"/>
              <a:t>- agregátne </a:t>
            </a:r>
            <a:r>
              <a:rPr lang="sk-SK" dirty="0" smtClean="0"/>
              <a:t>(sumárne) – sú trhy všetkých tovarov a služieb.</a:t>
            </a:r>
          </a:p>
          <a:p>
            <a:pPr>
              <a:buNone/>
            </a:pPr>
            <a:r>
              <a:rPr lang="sk-SK" dirty="0" smtClean="0"/>
              <a:t>Podľa predmetu kúpy a predaja členíme trhy na:</a:t>
            </a:r>
          </a:p>
          <a:p>
            <a:pPr marL="514350" indent="-514350">
              <a:buAutoNum type="arabicPeriod"/>
            </a:pPr>
            <a:r>
              <a:rPr lang="sk-SK" b="1" dirty="0" smtClean="0"/>
              <a:t>Trh výrobných faktorov</a:t>
            </a:r>
          </a:p>
          <a:p>
            <a:pPr marL="514350" indent="-514350">
              <a:buAutoNum type="arabicPeriod"/>
            </a:pPr>
            <a:r>
              <a:rPr lang="sk-SK" b="1" dirty="0" smtClean="0"/>
              <a:t>Trh tovarov a služieb </a:t>
            </a:r>
            <a:r>
              <a:rPr lang="sk-SK" dirty="0" smtClean="0"/>
              <a:t>– predávajú a kupujú sa tovary a služby určené pre osobnú spotrebu</a:t>
            </a:r>
          </a:p>
          <a:p>
            <a:pPr marL="514350" indent="-514350">
              <a:buAutoNum type="arabicPeriod"/>
            </a:pPr>
            <a:r>
              <a:rPr lang="sk-SK" b="1" dirty="0" smtClean="0"/>
              <a:t>Finančný trh </a:t>
            </a:r>
            <a:r>
              <a:rPr lang="sk-SK" dirty="0" smtClean="0"/>
              <a:t>– sústreďujú a prerozdeľujú sa  na ňom peňažné prostriedky napr. banky - firmy...</a:t>
            </a:r>
          </a:p>
          <a:p>
            <a:pPr marL="514350" indent="-514350">
              <a:buAutoNum type="arabicPeriod"/>
            </a:pPr>
            <a:endParaRPr lang="sk-S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Územné hľadisko rozdelenia trhov</a:t>
            </a:r>
            <a:endParaRPr lang="sk-SK" b="1" dirty="0"/>
          </a:p>
        </p:txBody>
      </p:sp>
      <p:sp>
        <p:nvSpPr>
          <p:cNvPr id="3" name="Zástupný symbol obsahu 2"/>
          <p:cNvSpPr>
            <a:spLocks noGrp="1"/>
          </p:cNvSpPr>
          <p:nvPr>
            <p:ph sz="quarter" idx="1"/>
          </p:nvPr>
        </p:nvSpPr>
        <p:spPr/>
        <p:txBody>
          <a:bodyPr/>
          <a:lstStyle/>
          <a:p>
            <a:r>
              <a:rPr lang="sk-SK" b="1" dirty="0" smtClean="0"/>
              <a:t>1. miestny trh </a:t>
            </a:r>
            <a:r>
              <a:rPr lang="sk-SK" dirty="0" smtClean="0"/>
              <a:t>– trh na území určitej oblasti, pre ktorú môžu byť charakteristické tradičné produkty,</a:t>
            </a:r>
          </a:p>
          <a:p>
            <a:endParaRPr lang="sk-SK" dirty="0" smtClean="0"/>
          </a:p>
          <a:p>
            <a:r>
              <a:rPr lang="sk-SK" b="1" dirty="0" smtClean="0"/>
              <a:t>2. národný trh </a:t>
            </a:r>
            <a:r>
              <a:rPr lang="sk-SK" dirty="0" smtClean="0"/>
              <a:t>– trhy v rámci celého štátu danej krajiny,</a:t>
            </a:r>
          </a:p>
          <a:p>
            <a:endParaRPr lang="sk-SK" dirty="0" smtClean="0"/>
          </a:p>
          <a:p>
            <a:r>
              <a:rPr lang="sk-SK" b="1" dirty="0" smtClean="0"/>
              <a:t>3. svetový trh </a:t>
            </a:r>
            <a:r>
              <a:rPr lang="sk-SK" dirty="0" smtClean="0"/>
              <a:t>– prekračuje hranice štátov a vznikol na základe deľby práce a medzinárodnej špecializácie a kooperácie.</a:t>
            </a:r>
          </a:p>
          <a:p>
            <a:pPr>
              <a:buNone/>
            </a:pPr>
            <a:endParaRPr lang="sk-S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Subjekty trhu</a:t>
            </a:r>
            <a:endParaRPr lang="sk-SK" dirty="0"/>
          </a:p>
        </p:txBody>
      </p:sp>
      <p:sp>
        <p:nvSpPr>
          <p:cNvPr id="3" name="Zástupný symbol obsahu 2"/>
          <p:cNvSpPr>
            <a:spLocks noGrp="1"/>
          </p:cNvSpPr>
          <p:nvPr>
            <p:ph sz="quarter" idx="1"/>
          </p:nvPr>
        </p:nvSpPr>
        <p:spPr/>
        <p:txBody>
          <a:bodyPr>
            <a:normAutofit fontScale="92500" lnSpcReduction="10000"/>
          </a:bodyPr>
          <a:lstStyle/>
          <a:p>
            <a:r>
              <a:rPr lang="sk-SK" b="1" dirty="0" smtClean="0"/>
              <a:t>1. Firmy </a:t>
            </a:r>
            <a:r>
              <a:rPr lang="sk-SK" dirty="0" smtClean="0"/>
              <a:t>(podniky, výrobcovia) sú subjekty, ktoré vyrábajú tovary a služby a na trh prichádzajú s cieľom predať ich.</a:t>
            </a:r>
          </a:p>
          <a:p>
            <a:r>
              <a:rPr lang="sk-SK" b="1" dirty="0" smtClean="0"/>
              <a:t>2. Domácnosti </a:t>
            </a:r>
            <a:r>
              <a:rPr lang="sk-SK" dirty="0" smtClean="0"/>
              <a:t>(spotrebitelia) vystupujú na trhu tovarov a služieb ako kupujúci a na trhu výrobných faktorov ako predávajúci, lebo predávajú svoju prácu, pôdu, kapitál.</a:t>
            </a:r>
          </a:p>
          <a:p>
            <a:r>
              <a:rPr lang="sk-SK" b="1" dirty="0" smtClean="0"/>
              <a:t>3. Štát </a:t>
            </a:r>
            <a:r>
              <a:rPr lang="sk-SK" dirty="0" smtClean="0"/>
              <a:t>je špecifickým subjektom na trhu, pretože naň vstupuje vtedy, keď je potrebné odstrániť deformácie  na trhu alebo stimulovať pozitívne vplyvy. Vystupuje ako predávajúci aj kupujúci. Jeho úlohou je podporovať slobodné konkurenčné prostredie.</a:t>
            </a:r>
            <a:endParaRPr lang="sk-S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Trhový mechanizmus</a:t>
            </a:r>
            <a:endParaRPr lang="sk-SK" b="1" dirty="0"/>
          </a:p>
        </p:txBody>
      </p:sp>
      <p:sp>
        <p:nvSpPr>
          <p:cNvPr id="3" name="Zástupný symbol obsahu 2"/>
          <p:cNvSpPr>
            <a:spLocks noGrp="1"/>
          </p:cNvSpPr>
          <p:nvPr>
            <p:ph sz="quarter" idx="1"/>
          </p:nvPr>
        </p:nvSpPr>
        <p:spPr/>
        <p:txBody>
          <a:bodyPr/>
          <a:lstStyle/>
          <a:p>
            <a:r>
              <a:rPr lang="sk-SK" dirty="0" smtClean="0"/>
              <a:t>- je súhrn procesov a vzťahov, ktoré vznikajú pri kúpe a predaji tovarov a služieb, alebo výrobných faktorov za trhovú cenu, pričom tieto procesy ovplyvňujú  aj výrobu, rozdeľovanie a spotrebu.</a:t>
            </a:r>
          </a:p>
          <a:p>
            <a:pPr>
              <a:buNone/>
            </a:pPr>
            <a:r>
              <a:rPr lang="sk-SK" dirty="0" smtClean="0"/>
              <a:t>Trhový mechanizmus tvoria tieto procesy:</a:t>
            </a:r>
          </a:p>
          <a:p>
            <a:pPr marL="514350" indent="-514350">
              <a:buAutoNum type="arabicPeriod"/>
            </a:pPr>
            <a:r>
              <a:rPr lang="sk-SK" b="1" dirty="0" smtClean="0"/>
              <a:t>Proces tvorby dopytu</a:t>
            </a:r>
          </a:p>
          <a:p>
            <a:pPr marL="514350" indent="-514350">
              <a:buAutoNum type="arabicPeriod"/>
            </a:pPr>
            <a:r>
              <a:rPr lang="sk-SK" b="1" dirty="0" smtClean="0"/>
              <a:t>Proces tvorby ponuky</a:t>
            </a:r>
          </a:p>
          <a:p>
            <a:pPr marL="514350" indent="-514350">
              <a:buAutoNum type="arabicPeriod"/>
            </a:pPr>
            <a:r>
              <a:rPr lang="sk-SK" b="1" dirty="0" smtClean="0"/>
              <a:t>Proces tvorby cien</a:t>
            </a:r>
            <a:endParaRPr lang="sk-SK"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Proces tvorby dopytu</a:t>
            </a:r>
            <a:endParaRPr lang="sk-SK" b="1" dirty="0"/>
          </a:p>
        </p:txBody>
      </p:sp>
      <p:sp>
        <p:nvSpPr>
          <p:cNvPr id="3" name="Zástupný symbol obsahu 2"/>
          <p:cNvSpPr>
            <a:spLocks noGrp="1"/>
          </p:cNvSpPr>
          <p:nvPr>
            <p:ph sz="quarter" idx="1"/>
          </p:nvPr>
        </p:nvSpPr>
        <p:spPr/>
        <p:txBody>
          <a:bodyPr/>
          <a:lstStyle/>
          <a:p>
            <a:r>
              <a:rPr lang="sk-SK" b="1" dirty="0" smtClean="0"/>
              <a:t>DOPYT</a:t>
            </a:r>
            <a:r>
              <a:rPr lang="sk-SK" dirty="0" smtClean="0"/>
              <a:t> – je množstvo tovarov a služieb, ktoré sú spotrebitelia schopní nakúpiť za určitú cenu.</a:t>
            </a:r>
          </a:p>
          <a:p>
            <a:r>
              <a:rPr lang="sk-SK" dirty="0" smtClean="0"/>
              <a:t>Rozhodovanie spotrebiteľov ovplyvňuje:</a:t>
            </a:r>
          </a:p>
          <a:p>
            <a:pPr marL="514350" indent="-514350">
              <a:buAutoNum type="alphaLcParenR"/>
            </a:pPr>
            <a:r>
              <a:rPr lang="sk-SK" dirty="0" smtClean="0"/>
              <a:t>Cena tovaru</a:t>
            </a:r>
          </a:p>
          <a:p>
            <a:pPr marL="514350" indent="-514350">
              <a:buAutoNum type="alphaLcParenR"/>
            </a:pPr>
            <a:r>
              <a:rPr lang="sk-SK" dirty="0" smtClean="0"/>
              <a:t>Množstvo žiadaného tovaru</a:t>
            </a:r>
          </a:p>
          <a:p>
            <a:pPr marL="514350" indent="-514350">
              <a:buAutoNum type="alphaLcParenR"/>
            </a:pPr>
            <a:r>
              <a:rPr lang="sk-SK" dirty="0" smtClean="0"/>
              <a:t>Výška príjmov (dôchodkov)</a:t>
            </a:r>
          </a:p>
          <a:p>
            <a:pPr marL="514350" indent="-514350">
              <a:buAutoNum type="alphaLcParenR"/>
            </a:pPr>
            <a:r>
              <a:rPr lang="sk-SK" dirty="0" smtClean="0"/>
              <a:t>Záľuby, móda, ceny iných tovarov a pod. </a:t>
            </a:r>
          </a:p>
          <a:p>
            <a:pPr marL="514350" indent="-514350">
              <a:buNone/>
            </a:pPr>
            <a:r>
              <a:rPr lang="sk-SK" dirty="0" smtClean="0"/>
              <a:t>	Pri raste cien tovarov klesá záujem o ich kúpu, ak ceny klesajú  dopyt po tovaroch rastie.  </a:t>
            </a:r>
            <a:endParaRPr lang="sk-S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Proces tvorby ponuky</a:t>
            </a:r>
            <a:endParaRPr lang="sk-SK" b="1" dirty="0"/>
          </a:p>
        </p:txBody>
      </p:sp>
      <p:sp>
        <p:nvSpPr>
          <p:cNvPr id="3" name="Zástupný symbol obsahu 2"/>
          <p:cNvSpPr>
            <a:spLocks noGrp="1"/>
          </p:cNvSpPr>
          <p:nvPr>
            <p:ph sz="quarter" idx="1"/>
          </p:nvPr>
        </p:nvSpPr>
        <p:spPr/>
        <p:txBody>
          <a:bodyPr>
            <a:normAutofit fontScale="92500" lnSpcReduction="10000"/>
          </a:bodyPr>
          <a:lstStyle/>
          <a:p>
            <a:r>
              <a:rPr lang="sk-SK" b="1" dirty="0" smtClean="0"/>
              <a:t>PONUKA </a:t>
            </a:r>
            <a:r>
              <a:rPr lang="sk-SK" dirty="0" smtClean="0"/>
              <a:t>– je súhrn všetkých tovarov a služieb, s ktorými firmy (výrobcovia) prichádzajú na trh, aby ich predali.</a:t>
            </a:r>
          </a:p>
          <a:p>
            <a:r>
              <a:rPr lang="sk-SK" b="1" dirty="0" smtClean="0"/>
              <a:t>Individuálna ponuka </a:t>
            </a:r>
            <a:r>
              <a:rPr lang="sk-SK" dirty="0" smtClean="0"/>
              <a:t>– ponuka tovarov a služieb jedného výrobcu</a:t>
            </a:r>
          </a:p>
          <a:p>
            <a:r>
              <a:rPr lang="sk-SK" b="1" dirty="0" smtClean="0"/>
              <a:t>Čiastková ponuka </a:t>
            </a:r>
            <a:r>
              <a:rPr lang="sk-SK" dirty="0" smtClean="0"/>
              <a:t>– ponuka jedného druhu tovarov a služieb od viacerých firiem</a:t>
            </a:r>
          </a:p>
          <a:p>
            <a:r>
              <a:rPr lang="sk-SK" b="1" dirty="0" smtClean="0"/>
              <a:t>Agregátna ponuka </a:t>
            </a:r>
            <a:r>
              <a:rPr lang="sk-SK" dirty="0" smtClean="0"/>
              <a:t>– súhrn všetkých  tovarov a služieb, ktoré predávajú všetci výrobcovia spolu.</a:t>
            </a:r>
          </a:p>
          <a:p>
            <a:pPr>
              <a:buNone/>
            </a:pPr>
            <a:r>
              <a:rPr lang="sk-SK" dirty="0" smtClean="0"/>
              <a:t>	Ponuka závisí od ceny tovarov, množstva ponúkaného tovaru a nákladov spojených na výrobu daného</a:t>
            </a:r>
            <a:endParaRPr lang="sk-S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Proces tvorby cie</a:t>
            </a:r>
            <a:r>
              <a:rPr lang="sk-SK" dirty="0" smtClean="0"/>
              <a:t>n</a:t>
            </a:r>
            <a:endParaRPr lang="sk-SK" dirty="0"/>
          </a:p>
        </p:txBody>
      </p:sp>
      <p:sp>
        <p:nvSpPr>
          <p:cNvPr id="3" name="Zástupný symbol obsahu 2"/>
          <p:cNvSpPr>
            <a:spLocks noGrp="1"/>
          </p:cNvSpPr>
          <p:nvPr>
            <p:ph sz="quarter" idx="1"/>
          </p:nvPr>
        </p:nvSpPr>
        <p:spPr/>
        <p:txBody>
          <a:bodyPr>
            <a:normAutofit fontScale="92500" lnSpcReduction="10000"/>
          </a:bodyPr>
          <a:lstStyle/>
          <a:p>
            <a:r>
              <a:rPr lang="sk-SK" b="1" dirty="0" smtClean="0"/>
              <a:t>Rovnovážna cena </a:t>
            </a:r>
            <a:r>
              <a:rPr lang="sk-SK" dirty="0" smtClean="0"/>
              <a:t>– vzniká vtedy, keď sa dopyt rovná ponuke a opačne, </a:t>
            </a:r>
            <a:r>
              <a:rPr lang="sk-SK" dirty="0" err="1" smtClean="0"/>
              <a:t>t.j</a:t>
            </a:r>
            <a:r>
              <a:rPr lang="sk-SK" dirty="0" smtClean="0"/>
              <a:t> žiadané množstvo tovarov sa rovná ponúkanému množstvu. Stav rovnováhy na trhu je vzácny a výnimočný jav. Vzhľadom na sústavný posun v ponuke tovarov a dopytu po ňom sa cena posúva nadol alebo nahor.</a:t>
            </a:r>
          </a:p>
          <a:p>
            <a:r>
              <a:rPr lang="sk-SK" b="1" dirty="0" smtClean="0"/>
              <a:t>TRHOVÁ CENA </a:t>
            </a:r>
            <a:r>
              <a:rPr lang="sk-SK" dirty="0" smtClean="0"/>
              <a:t>– vzniká pri aktuálnom vzťahu ponuky a dopytu na trhu.</a:t>
            </a:r>
          </a:p>
          <a:p>
            <a:r>
              <a:rPr lang="sk-SK" dirty="0" smtClean="0"/>
              <a:t>Ak dopyt prevyšuje ponuku, je cena veľmi nízka, výrobcovia začnú zvyšovať ceny. Rast cien zníži dopyt a zvýši ponuku. Vysoká cena spôsobuje na trhu pokles dopytu a rast ponuky.</a:t>
            </a:r>
            <a:endParaRPr lang="sk-SK"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bčiansky">
  <a:themeElements>
    <a:clrScheme name="Občiansky">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bčiansky">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bčiansky">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63</TotalTime>
  <Words>466</Words>
  <Application>Microsoft Office PowerPoint</Application>
  <PresentationFormat>Prezentácia na obrazovke (4:3)</PresentationFormat>
  <Paragraphs>45</Paragraphs>
  <Slides>8</Slides>
  <Notes>1</Notes>
  <HiddenSlides>0</HiddenSlides>
  <MMClips>0</MMClips>
  <ScaleCrop>false</ScaleCrop>
  <HeadingPairs>
    <vt:vector size="4" baseType="variant">
      <vt:variant>
        <vt:lpstr>Motív</vt:lpstr>
      </vt:variant>
      <vt:variant>
        <vt:i4>1</vt:i4>
      </vt:variant>
      <vt:variant>
        <vt:lpstr>Nadpisy snímok</vt:lpstr>
      </vt:variant>
      <vt:variant>
        <vt:i4>8</vt:i4>
      </vt:variant>
    </vt:vector>
  </HeadingPairs>
  <TitlesOfParts>
    <vt:vector size="9" baseType="lpstr">
      <vt:lpstr>Občiansky</vt:lpstr>
      <vt:lpstr>Trhový mechanizmus a jeho pôsobenie</vt:lpstr>
      <vt:lpstr>Trh, typy trhov</vt:lpstr>
      <vt:lpstr>Územné hľadisko rozdelenia trhov</vt:lpstr>
      <vt:lpstr>Subjekty trhu</vt:lpstr>
      <vt:lpstr>Trhový mechanizmus</vt:lpstr>
      <vt:lpstr>Proces tvorby dopytu</vt:lpstr>
      <vt:lpstr>Proces tvorby ponuky</vt:lpstr>
      <vt:lpstr>Proces tvorby cien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Trhový mechanizmus a jeho pôsobenie</dc:title>
  <dc:creator>2010</dc:creator>
  <cp:lastModifiedBy>2010</cp:lastModifiedBy>
  <cp:revision>9</cp:revision>
  <dcterms:created xsi:type="dcterms:W3CDTF">2012-10-25T07:01:01Z</dcterms:created>
  <dcterms:modified xsi:type="dcterms:W3CDTF">2012-10-25T08:15:05Z</dcterms:modified>
</cp:coreProperties>
</file>