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pl-PL" noProof="0" dirty="0" smtClean="0"/>
              <a:t>Kliknij, aby edytować styl wzorca tytułu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28650" y="2438400"/>
            <a:ext cx="531495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 smtClean="0"/>
              <a:t>Kliknij, aby edytować styl wzorca podtytułu</a:t>
            </a:r>
            <a:endParaRPr lang="pl-PL" noProof="0" dirty="0"/>
          </a:p>
        </p:txBody>
      </p:sp>
    </p:spTree>
    <p:extLst>
      <p:ext uri="{BB962C8B-B14F-4D97-AF65-F5344CB8AC3E}">
        <p14:creationId xmlns=""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wa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1436" y="5791200"/>
            <a:ext cx="6086564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7" name="Dowolny kształt 5"/>
          <p:cNvSpPr>
            <a:spLocks/>
          </p:cNvSpPr>
          <p:nvPr/>
        </p:nvSpPr>
        <p:spPr bwMode="gray">
          <a:xfrm>
            <a:off x="571500" y="933450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5" name="Obraz — symbol zastępczy 14" descr="Pusty symbol zastępczy pozwalający dodać obraz. Kliknij symbol zastępczy i wybierz obraz, który chcesz dodać"/>
          <p:cNvSpPr>
            <a:spLocks noGrp="1"/>
          </p:cNvSpPr>
          <p:nvPr>
            <p:ph type="pic" sz="quarter" idx="13"/>
          </p:nvPr>
        </p:nvSpPr>
        <p:spPr>
          <a:xfrm>
            <a:off x="744327" y="1113023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17" name="Tekst — symbol zastępczy 16"/>
          <p:cNvSpPr>
            <a:spLocks noGrp="1"/>
          </p:cNvSpPr>
          <p:nvPr>
            <p:ph type="body" sz="quarter" idx="14"/>
          </p:nvPr>
        </p:nvSpPr>
        <p:spPr>
          <a:xfrm>
            <a:off x="771436" y="5181600"/>
            <a:ext cx="267462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18" name="Dowolny kształt 5"/>
          <p:cNvSpPr>
            <a:spLocks/>
          </p:cNvSpPr>
          <p:nvPr/>
        </p:nvSpPr>
        <p:spPr bwMode="gray">
          <a:xfrm>
            <a:off x="3975100" y="933450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9" name="Obraz — symbol zastępczy 18" descr="Pusty symbol zastępczy pozwalający dodać obraz. Kliknij symbol zastępczy i wybierz obraz, który chcesz dodać"/>
          <p:cNvSpPr>
            <a:spLocks noGrp="1"/>
          </p:cNvSpPr>
          <p:nvPr>
            <p:ph type="pic" sz="quarter" idx="15"/>
          </p:nvPr>
        </p:nvSpPr>
        <p:spPr>
          <a:xfrm>
            <a:off x="4147926" y="1113023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20" name="Tekst — symbol zastępczy 16"/>
          <p:cNvSpPr>
            <a:spLocks noGrp="1"/>
          </p:cNvSpPr>
          <p:nvPr>
            <p:ph type="body" sz="quarter" idx="16"/>
          </p:nvPr>
        </p:nvSpPr>
        <p:spPr>
          <a:xfrm>
            <a:off x="4175036" y="5181600"/>
            <a:ext cx="267462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</p:spTree>
    <p:extLst>
      <p:ext uri="{BB962C8B-B14F-4D97-AF65-F5344CB8AC3E}">
        <p14:creationId xmlns=""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zy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1436" y="5305425"/>
            <a:ext cx="6078062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7" name="Dowolny kształt 5"/>
          <p:cNvSpPr>
            <a:spLocks/>
          </p:cNvSpPr>
          <p:nvPr/>
        </p:nvSpPr>
        <p:spPr bwMode="gray">
          <a:xfrm>
            <a:off x="571500" y="933450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5" name="Obraz — symbol zastępczy 14" descr="Pusty symbol zastępczy pozwalający dodać obraz. Kliknij symbol zastępczy i wybierz obraz, który chcesz dodać"/>
          <p:cNvSpPr>
            <a:spLocks noGrp="1"/>
          </p:cNvSpPr>
          <p:nvPr>
            <p:ph type="pic" sz="quarter" idx="13"/>
          </p:nvPr>
        </p:nvSpPr>
        <p:spPr>
          <a:xfrm>
            <a:off x="743916" y="1113023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18" name="Dowolny kształt 5"/>
          <p:cNvSpPr>
            <a:spLocks/>
          </p:cNvSpPr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9" name="Obraz — symbol zastępczy 18" descr="Pusty symbol zastępczy pozwalający dodać obraz. Kliknij symbol zastępczy i wybierz obraz, który chcesz dodać"/>
          <p:cNvSpPr>
            <a:spLocks noGrp="1"/>
          </p:cNvSpPr>
          <p:nvPr>
            <p:ph type="pic" sz="quarter" idx="15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12" name="Dowolny kształt 5"/>
          <p:cNvSpPr>
            <a:spLocks/>
          </p:cNvSpPr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3" name="Obraz — symbol zastępczy 12" descr="Pusty symbol zastępczy pozwalający dodać obraz. Kliknij symbol zastępczy i wybierz obraz, który chcesz dodać"/>
          <p:cNvSpPr>
            <a:spLocks noGrp="1"/>
          </p:cNvSpPr>
          <p:nvPr>
            <p:ph type="pic" sz="quarter" idx="16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17" name="Tekst — symbol zastępczy 16"/>
          <p:cNvSpPr>
            <a:spLocks noGrp="1"/>
          </p:cNvSpPr>
          <p:nvPr>
            <p:ph type="body" sz="quarter" idx="14"/>
          </p:nvPr>
        </p:nvSpPr>
        <p:spPr>
          <a:xfrm>
            <a:off x="771436" y="5919255"/>
            <a:ext cx="607806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</p:spTree>
    <p:extLst>
      <p:ext uri="{BB962C8B-B14F-4D97-AF65-F5344CB8AC3E}">
        <p14:creationId xmlns=""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ęć obrazó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4"/>
            <a:ext cx="9141714" cy="685971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58050" y="365126"/>
            <a:ext cx="16002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8" name="Dowolny kształt 5"/>
          <p:cNvSpPr>
            <a:spLocks/>
          </p:cNvSpPr>
          <p:nvPr/>
        </p:nvSpPr>
        <p:spPr bwMode="gray">
          <a:xfrm>
            <a:off x="3136900" y="265045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9" name="Obraz — symbol zastępczy 8" descr="Pusty symbol zastępczy pozwalający dodać obraz. Kliknij symbol zastępczy i wybierz obraz, który chcesz dodać"/>
          <p:cNvSpPr>
            <a:spLocks noGrp="1"/>
          </p:cNvSpPr>
          <p:nvPr>
            <p:ph type="pic" sz="quarter" idx="13"/>
          </p:nvPr>
        </p:nvSpPr>
        <p:spPr>
          <a:xfrm>
            <a:off x="3318326" y="436316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10" name="Dowolny kształt 5"/>
          <p:cNvSpPr>
            <a:spLocks/>
          </p:cNvSpPr>
          <p:nvPr/>
        </p:nvSpPr>
        <p:spPr bwMode="gray">
          <a:xfrm>
            <a:off x="612141" y="384724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1" name="Obraz — symbol zastępczy 10" descr="Pusty symbol zastępczy pozwalający dodać obraz. Kliknij symbol zastępczy i wybierz obraz, który chcesz dodać"/>
          <p:cNvSpPr>
            <a:spLocks noGrp="1"/>
          </p:cNvSpPr>
          <p:nvPr>
            <p:ph type="pic" sz="quarter" idx="15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12" name="Dowolny kształt 5"/>
          <p:cNvSpPr>
            <a:spLocks/>
          </p:cNvSpPr>
          <p:nvPr/>
        </p:nvSpPr>
        <p:spPr bwMode="gray">
          <a:xfrm>
            <a:off x="612141" y="2478362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3" name="Obraz — symbol zastępczy 12" descr="Pusty symbol zastępczy pozwalający dodać obraz. Kliknij symbol zastępczy i wybierz obraz, który chcesz dodać"/>
          <p:cNvSpPr>
            <a:spLocks noGrp="1"/>
          </p:cNvSpPr>
          <p:nvPr>
            <p:ph type="pic" sz="quarter" idx="16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14" name="Dowolny kształt 5"/>
          <p:cNvSpPr>
            <a:spLocks/>
          </p:cNvSpPr>
          <p:nvPr/>
        </p:nvSpPr>
        <p:spPr bwMode="gray">
          <a:xfrm>
            <a:off x="612141" y="4572000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5" name="Obraz — symbol zastępczy 14" descr="Pusty symbol zastępczy pozwalający dodać obraz. Kliknij symbol zastępczy i wybierz obraz, który chcesz dodać"/>
          <p:cNvSpPr>
            <a:spLocks noGrp="1"/>
          </p:cNvSpPr>
          <p:nvPr>
            <p:ph type="pic" sz="quarter" idx="17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20" name="Dowolny kształt 5"/>
          <p:cNvSpPr>
            <a:spLocks/>
          </p:cNvSpPr>
          <p:nvPr/>
        </p:nvSpPr>
        <p:spPr bwMode="gray">
          <a:xfrm>
            <a:off x="3136900" y="3448512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21" name="Obraz — symbol zastępczy 20" descr="Pusty symbol zastępczy pozwalający dodać obraz. Kliknij symbol zastępczy i wybierz obraz, który chcesz dodać"/>
          <p:cNvSpPr>
            <a:spLocks noGrp="1"/>
          </p:cNvSpPr>
          <p:nvPr>
            <p:ph type="pic" sz="quarter" idx="18"/>
          </p:nvPr>
        </p:nvSpPr>
        <p:spPr>
          <a:xfrm>
            <a:off x="3318326" y="3619783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</p:spTree>
    <p:extLst>
      <p:ext uri="{BB962C8B-B14F-4D97-AF65-F5344CB8AC3E}">
        <p14:creationId xmlns=""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738881-3B1E-47E8-A81C-328F3CBA86A3}" type="datetimeFigureOut">
              <a:rPr lang="pl-PL" smtClean="0"/>
              <a:pPr/>
              <a:t>01.03.2023</a:t>
            </a:fld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CB80DC6-51D6-443B-90C6-CDB80F9626A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1" y="365125"/>
            <a:ext cx="1371599" cy="4940300"/>
          </a:xfrm>
        </p:spPr>
        <p:txBody>
          <a:bodyPr vert="eaVert"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143000" y="365125"/>
            <a:ext cx="5143500" cy="4940300"/>
          </a:xfrm>
        </p:spPr>
        <p:txBody>
          <a:bodyPr vert="eaVert"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738881-3B1E-47E8-A81C-328F3CBA86A3}" type="datetimeFigureOut">
              <a:rPr lang="pl-PL" smtClean="0"/>
              <a:pPr/>
              <a:t>01.03.2023</a:t>
            </a:fld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CB80DC6-51D6-443B-90C6-CDB80F9626A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738881-3B1E-47E8-A81C-328F3CBA86A3}" type="datetimeFigureOut">
              <a:rPr lang="pl-PL" smtClean="0"/>
              <a:pPr/>
              <a:t>01.03.2023</a:t>
            </a:fld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CB80DC6-51D6-443B-90C6-CDB80F9626A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4600" y="533400"/>
            <a:ext cx="54864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2514600" y="2438400"/>
            <a:ext cx="41148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</p:spTree>
    <p:extLst>
      <p:ext uri="{BB962C8B-B14F-4D97-AF65-F5344CB8AC3E}">
        <p14:creationId xmlns=""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143000" y="1825625"/>
            <a:ext cx="3291840" cy="3474720"/>
          </a:xfrm>
        </p:spPr>
        <p:txBody>
          <a:bodyPr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4709160" y="1825625"/>
            <a:ext cx="3291840" cy="3474720"/>
          </a:xfrm>
        </p:spPr>
        <p:txBody>
          <a:bodyPr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738881-3B1E-47E8-A81C-328F3CBA86A3}" type="datetimeFigureOut">
              <a:rPr lang="pl-PL" smtClean="0"/>
              <a:pPr/>
              <a:t>01.03.2023</a:t>
            </a:fld>
            <a:endParaRPr lang="pl-PL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CB80DC6-51D6-443B-90C6-CDB80F9626A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329184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143000" y="2624666"/>
            <a:ext cx="3291840" cy="2675467"/>
          </a:xfrm>
        </p:spPr>
        <p:txBody>
          <a:bodyPr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4709160" y="1828800"/>
            <a:ext cx="329184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4709160" y="2624666"/>
            <a:ext cx="3291840" cy="2675467"/>
          </a:xfrm>
        </p:spPr>
        <p:txBody>
          <a:bodyPr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738881-3B1E-47E8-A81C-328F3CBA86A3}" type="datetimeFigureOut">
              <a:rPr lang="pl-PL" smtClean="0"/>
              <a:pPr/>
              <a:t>01.03.2023</a:t>
            </a:fld>
            <a:endParaRPr lang="pl-PL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CB80DC6-51D6-443B-90C6-CDB80F9626A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738881-3B1E-47E8-A81C-328F3CBA86A3}" type="datetimeFigureOut">
              <a:rPr lang="pl-PL" smtClean="0"/>
              <a:pPr/>
              <a:t>01.03.2023</a:t>
            </a:fld>
            <a:endParaRPr lang="pl-PL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CB80DC6-51D6-443B-90C6-CDB80F9626A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738881-3B1E-47E8-A81C-328F3CBA86A3}" type="datetimeFigureOut">
              <a:rPr lang="pl-PL" smtClean="0"/>
              <a:pPr/>
              <a:t>01.03.2023</a:t>
            </a:fld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CB80DC6-51D6-443B-90C6-CDB80F9626A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3543300" y="1828801"/>
            <a:ext cx="44577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142999" y="1828801"/>
            <a:ext cx="219456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738881-3B1E-47E8-A81C-328F3CBA86A3}" type="datetimeFigureOut">
              <a:rPr lang="pl-PL" smtClean="0"/>
              <a:pPr/>
              <a:t>01.03.2023</a:t>
            </a:fld>
            <a:endParaRPr lang="pl-PL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CB80DC6-51D6-443B-90C6-CDB80F9626A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olny kształt 5"/>
          <p:cNvSpPr>
            <a:spLocks/>
          </p:cNvSpPr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12" name="Obraz — symbol zastępczy 11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5257800" y="2245995"/>
            <a:ext cx="27432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738881-3B1E-47E8-A81C-328F3CBA86A3}" type="datetimeFigureOut">
              <a:rPr lang="pl-PL" smtClean="0"/>
              <a:pPr/>
              <a:t>01.03.2023</a:t>
            </a:fld>
            <a:endParaRPr lang="pl-PL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CB80DC6-51D6-443B-90C6-CDB80F9626A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 smtClean="0"/>
              <a:t>Kliknij, aby edytować styl wzorca tytułu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 smtClean="0"/>
              <a:t>Kliknij, aby edytować style wzorca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657350" y="6416676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5257800" y="6416676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9738881-3B1E-47E8-A81C-328F3CBA86A3}" type="datetimeFigureOut">
              <a:rPr lang="pl-PL" smtClean="0"/>
              <a:pPr/>
              <a:t>01.03.2023</a:t>
            </a:fld>
            <a:endParaRPr lang="pl-PL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6457950" y="6416676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B80DC6-51D6-443B-90C6-CDB80F9626A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28650" y="533400"/>
            <a:ext cx="6343650" cy="895336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+mn-lt"/>
              </a:rPr>
              <a:t>Kompetencje kluczowe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42910" y="1428736"/>
            <a:ext cx="6443680" cy="1776418"/>
          </a:xfrm>
        </p:spPr>
        <p:txBody>
          <a:bodyPr>
            <a:noAutofit/>
          </a:bodyPr>
          <a:lstStyle/>
          <a:p>
            <a:r>
              <a:rPr lang="pl-PL" sz="4400" dirty="0" smtClean="0">
                <a:latin typeface="+mn-lt"/>
              </a:rPr>
              <a:t>To połączenie </a:t>
            </a:r>
            <a:r>
              <a:rPr lang="pl-PL" sz="4400" b="1" dirty="0" smtClean="0">
                <a:latin typeface="+mn-lt"/>
              </a:rPr>
              <a:t>wiedzy, umiejętności i postaw </a:t>
            </a:r>
            <a:r>
              <a:rPr lang="pl-PL" sz="4400" dirty="0" smtClean="0">
                <a:latin typeface="+mn-lt"/>
              </a:rPr>
              <a:t>odpowiednich do sytuacji.</a:t>
            </a:r>
            <a:endParaRPr lang="pl-PL" sz="440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+mn-lt"/>
              </a:rPr>
              <a:t>Umiejętność </a:t>
            </a:r>
            <a:r>
              <a:rPr lang="pl-PL" b="1" dirty="0">
                <a:solidFill>
                  <a:srgbClr val="FF0000"/>
                </a:solidFill>
                <a:latin typeface="+mn-lt"/>
              </a:rPr>
              <a:t>uczenia się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3000" y="1142984"/>
            <a:ext cx="6858000" cy="4857784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Umiejętność uczenia się to umiejętność </a:t>
            </a:r>
            <a:r>
              <a:rPr lang="pl-PL" b="1" dirty="0" smtClean="0"/>
              <a:t>organizowania własnej nauki</a:t>
            </a:r>
            <a:r>
              <a:rPr lang="pl-PL" dirty="0" smtClean="0"/>
              <a:t>. Opiera się zdolności do organizowania procesu uczenia się, zarówno na poziomie </a:t>
            </a:r>
            <a:r>
              <a:rPr lang="pl-PL" b="1" dirty="0" smtClean="0"/>
              <a:t>indywidualnym, jak i grupowym</a:t>
            </a:r>
            <a:r>
              <a:rPr lang="pl-PL" dirty="0" smtClean="0"/>
              <a:t>. Zawiera w sobie umiejętności: </a:t>
            </a:r>
            <a:r>
              <a:rPr lang="pl-PL" b="1" dirty="0" smtClean="0"/>
              <a:t>efektywnego zarządzania własnym czasem,</a:t>
            </a:r>
            <a:r>
              <a:rPr lang="pl-PL" dirty="0" smtClean="0"/>
              <a:t> </a:t>
            </a:r>
            <a:r>
              <a:rPr lang="pl-PL" b="1" dirty="0" smtClean="0"/>
              <a:t>rozwiązywania problemów, zdobywania</a:t>
            </a:r>
            <a:r>
              <a:rPr lang="pl-PL" dirty="0" smtClean="0"/>
              <a:t>, przetwarzania, oceniania i przyswajania nowych informacji, a także zdolność zastosowania nowej wiedzy i umiejętności  w wielu sytuacjach – w domu, pracy, w szkole i podczas kursów szkoleniowych.</a:t>
            </a:r>
          </a:p>
          <a:p>
            <a:r>
              <a:rPr lang="pl-PL" dirty="0" smtClean="0"/>
              <a:t>Umiejętność uczenia się to </a:t>
            </a:r>
            <a:r>
              <a:rPr lang="pl-PL" b="1" dirty="0" smtClean="0"/>
              <a:t>świadomość swoich mocnych i słabych stron</a:t>
            </a:r>
            <a:r>
              <a:rPr lang="pl-PL" dirty="0" smtClean="0"/>
              <a:t>, stanu posiadanej wiedzy i uzdolnień. To także zdolność do poświęcenia czasu i uwagi na naukę, niezależność i umiejętność krytycznego myślenia.</a:t>
            </a:r>
          </a:p>
          <a:p>
            <a:pPr>
              <a:buNone/>
            </a:pPr>
            <a:r>
              <a:rPr lang="pl-PL" i="1" dirty="0" smtClean="0"/>
              <a:t>	Ta niezwykle delikatna do kształtowania kompetencja kształtowana jest w szkole w procesach </a:t>
            </a:r>
            <a:r>
              <a:rPr lang="pl-PL" b="1" i="1" dirty="0" smtClean="0"/>
              <a:t>niekoniecznie związanych z dydaktyką</a:t>
            </a:r>
            <a:r>
              <a:rPr lang="pl-PL" i="1" dirty="0" smtClean="0"/>
              <a:t>, lecz raczej ze </a:t>
            </a:r>
            <a:r>
              <a:rPr lang="pl-PL" b="1" i="1" dirty="0" smtClean="0"/>
              <a:t>stosunkami międzyludzkimi panującymi w czasie zajęć.</a:t>
            </a:r>
            <a:endParaRPr lang="pl-PL" b="1" dirty="0" smtClean="0"/>
          </a:p>
          <a:p>
            <a:pPr>
              <a:buNone/>
            </a:pPr>
            <a:r>
              <a:rPr lang="pl-PL" i="1" dirty="0" smtClean="0"/>
              <a:t>	</a:t>
            </a: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+mn-lt"/>
              </a:rPr>
              <a:t>Kompetencje społeczne i obywatelskie</a:t>
            </a:r>
            <a:endParaRPr lang="pl-PL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3000" y="1428736"/>
            <a:ext cx="7072338" cy="457203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l-PL" sz="2900" dirty="0" smtClean="0"/>
              <a:t>Na kompetencje społeczne składają się m.in.:</a:t>
            </a:r>
          </a:p>
          <a:p>
            <a:r>
              <a:rPr lang="pl-PL" sz="2900" dirty="0" smtClean="0"/>
              <a:t>rozumienie </a:t>
            </a:r>
            <a:r>
              <a:rPr lang="pl-PL" sz="2900" b="1" dirty="0" smtClean="0"/>
              <a:t>wzorców zachowań </a:t>
            </a:r>
            <a:r>
              <a:rPr lang="pl-PL" sz="2900" dirty="0" smtClean="0"/>
              <a:t>ogólnie akceptowanych w różnych społeczeństwach,</a:t>
            </a:r>
          </a:p>
          <a:p>
            <a:r>
              <a:rPr lang="pl-PL" sz="2900" dirty="0" smtClean="0"/>
              <a:t>zdolność do </a:t>
            </a:r>
            <a:r>
              <a:rPr lang="pl-PL" sz="2900" b="1" dirty="0" smtClean="0"/>
              <a:t>budowania zaufania i współczucia </a:t>
            </a:r>
            <a:r>
              <a:rPr lang="pl-PL" sz="2900" dirty="0" smtClean="0"/>
              <a:t>w innych ludziach,</a:t>
            </a:r>
          </a:p>
          <a:p>
            <a:r>
              <a:rPr lang="pl-PL" sz="2900" dirty="0" smtClean="0"/>
              <a:t>umiejętność </a:t>
            </a:r>
            <a:r>
              <a:rPr lang="pl-PL" sz="2900" b="1" dirty="0" smtClean="0"/>
              <a:t>oddzielenia sfery prywatnej od zawodowej</a:t>
            </a:r>
            <a:r>
              <a:rPr lang="pl-PL" sz="2900" dirty="0" smtClean="0"/>
              <a:t>,</a:t>
            </a:r>
          </a:p>
          <a:p>
            <a:r>
              <a:rPr lang="pl-PL" sz="2900" b="1" dirty="0" smtClean="0"/>
              <a:t>niechęć do przenoszenia konfliktów </a:t>
            </a:r>
            <a:r>
              <a:rPr lang="pl-PL" sz="2900" dirty="0" smtClean="0"/>
              <a:t>zawodowych na życie prywatne,</a:t>
            </a:r>
          </a:p>
          <a:p>
            <a:r>
              <a:rPr lang="pl-PL" sz="2900" b="1" dirty="0" smtClean="0"/>
              <a:t>świadomość i rozumienie tożsamości kulturowej własnego kraju </a:t>
            </a:r>
            <a:r>
              <a:rPr lang="pl-PL" sz="2900" dirty="0" smtClean="0"/>
              <a:t>w interakcji z innymi kulturami</a:t>
            </a:r>
          </a:p>
          <a:p>
            <a:r>
              <a:rPr lang="pl-PL" sz="2900" dirty="0" smtClean="0"/>
              <a:t>umiejętność </a:t>
            </a:r>
            <a:r>
              <a:rPr lang="pl-PL" sz="2900" b="1" dirty="0" smtClean="0"/>
              <a:t>zobaczenia i zrozumienia różnych punktów widzenia</a:t>
            </a:r>
            <a:r>
              <a:rPr lang="pl-PL" sz="2900" dirty="0" smtClean="0"/>
              <a:t>.</a:t>
            </a:r>
          </a:p>
          <a:p>
            <a:pPr>
              <a:buNone/>
            </a:pPr>
            <a:r>
              <a:rPr lang="pl-PL" sz="2900" b="1" dirty="0" smtClean="0"/>
              <a:t>	</a:t>
            </a:r>
            <a:r>
              <a:rPr lang="pl-PL" sz="2900" i="1" dirty="0" smtClean="0"/>
              <a:t>Kompetencje obywatelskie </a:t>
            </a:r>
            <a:r>
              <a:rPr lang="pl-PL" sz="2900" b="1" i="1" dirty="0" smtClean="0"/>
              <a:t>to znajomość praw człowieka i konstytucji swojego kraju, a także zakresu działań jego rządu</a:t>
            </a:r>
            <a:r>
              <a:rPr lang="pl-PL" sz="2900" i="1" dirty="0" smtClean="0"/>
              <a:t>, to również rozumienie ról i zakresu odpowiedzialności instytucji stanowiących </a:t>
            </a:r>
            <a:r>
              <a:rPr lang="pl-PL" sz="2900" b="1" i="1" dirty="0" smtClean="0"/>
              <a:t>politykę na poziomie lokalnym, regionalnym, narodowym, europejskim i międzynarodowym.</a:t>
            </a:r>
          </a:p>
          <a:p>
            <a:pPr>
              <a:buNone/>
            </a:pPr>
            <a:r>
              <a:rPr lang="pl-PL" sz="2900" b="1" i="1" dirty="0" smtClean="0"/>
              <a:t>	Zarówno kompetencje społeczne, jak i obywatelskie, rozwijają poczucie przynależności do społeczności lokalnej, kraju, Unii Europejskiej, Europy i świata.</a:t>
            </a:r>
            <a:endParaRPr lang="pl-PL" sz="2900" i="1" dirty="0" smtClean="0"/>
          </a:p>
          <a:p>
            <a:endParaRPr lang="pl-PL" dirty="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+mn-lt"/>
              </a:rPr>
              <a:t>Inicjatywność i przedsiębiorczość</a:t>
            </a:r>
            <a:endParaRPr lang="pl-PL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3000" y="1828800"/>
            <a:ext cx="7000900" cy="4314844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Te kompetencje odnoszą się do naszej zdolności </a:t>
            </a:r>
            <a:r>
              <a:rPr lang="pl-PL" b="1" dirty="0" smtClean="0"/>
              <a:t>przekształcania idei w czyny</a:t>
            </a:r>
            <a:r>
              <a:rPr lang="pl-PL" dirty="0" smtClean="0"/>
              <a:t>.</a:t>
            </a:r>
          </a:p>
          <a:p>
            <a:r>
              <a:rPr lang="pl-PL" dirty="0" smtClean="0"/>
              <a:t>Składają się na nie: </a:t>
            </a:r>
            <a:r>
              <a:rPr lang="pl-PL" b="1" dirty="0" smtClean="0"/>
              <a:t>kreatywność, innowacyjność, podejmowanie ryzyka, umiejętność planowania, organizowania, analizowania, oceny, zarządzania i wdrażania projektu oraz umiejętność współpracy w zespole, by osiągnąć zamierzone cele.</a:t>
            </a:r>
          </a:p>
          <a:p>
            <a:r>
              <a:rPr lang="pl-PL" dirty="0" smtClean="0"/>
              <a:t>Przedsiębiorczość to  chęć wprowadzenia zmian, </a:t>
            </a:r>
            <a:r>
              <a:rPr lang="pl-PL" b="1" dirty="0" smtClean="0"/>
              <a:t>branie odpowiedzialności za swoje działania </a:t>
            </a:r>
            <a:r>
              <a:rPr lang="pl-PL" dirty="0" smtClean="0"/>
              <a:t>i umiejętne stawianie celów.</a:t>
            </a:r>
          </a:p>
          <a:p>
            <a:pPr>
              <a:buNone/>
            </a:pPr>
            <a:r>
              <a:rPr lang="pl-PL" b="1" dirty="0" smtClean="0"/>
              <a:t>	</a:t>
            </a:r>
            <a:r>
              <a:rPr lang="pl-PL" dirty="0" smtClean="0"/>
              <a:t>Ta kompetencja to również </a:t>
            </a:r>
            <a:r>
              <a:rPr lang="pl-PL" b="1" dirty="0" smtClean="0"/>
              <a:t>zapraszanie uczniów do wystąpień przed społecznością, motywowanie do udziału w przedsięwzięciach szkolnych, udziału w samorządzie uczniowskim itp.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+mn-lt"/>
              </a:rPr>
              <a:t>Świadomość i ekspresja kulturalna</a:t>
            </a:r>
            <a:endParaRPr lang="pl-PL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2976" y="1500174"/>
            <a:ext cx="6786586" cy="3957654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To uznanie </a:t>
            </a:r>
            <a:r>
              <a:rPr lang="pl-PL" b="1" dirty="0" smtClean="0"/>
              <a:t>ważności i szacunek dla kreatywnego wyrażania myśli</a:t>
            </a:r>
            <a:r>
              <a:rPr lang="pl-PL" dirty="0" smtClean="0"/>
              <a:t>, </a:t>
            </a:r>
            <a:r>
              <a:rPr lang="pl-PL" b="1" dirty="0" smtClean="0"/>
              <a:t>doświadczeń i emocji </a:t>
            </a:r>
            <a:r>
              <a:rPr lang="pl-PL" dirty="0" smtClean="0"/>
              <a:t>poprzez różne środki, włączając w to </a:t>
            </a:r>
            <a:r>
              <a:rPr lang="pl-PL" b="1" dirty="0" smtClean="0"/>
              <a:t>muzykę, przedstawienia, literaturę, sztuki wizualne.</a:t>
            </a:r>
          </a:p>
          <a:p>
            <a:r>
              <a:rPr lang="pl-PL" dirty="0" smtClean="0"/>
              <a:t>Na świadomość i ekspresję kulturalną składają się m.in.: </a:t>
            </a:r>
            <a:r>
              <a:rPr lang="pl-PL" b="1" dirty="0" smtClean="0"/>
              <a:t>podstawowa wiedza na temat głównych dzieł kultury, świadomość dziedzictwa kulturowego własnego kraju i Europy oraz ich miejsca w świecie.</a:t>
            </a:r>
          </a:p>
          <a:p>
            <a:r>
              <a:rPr lang="pl-PL" dirty="0" smtClean="0"/>
              <a:t>Otwartość na różne formy wyrazu  kulturowego i </a:t>
            </a:r>
            <a:r>
              <a:rPr lang="pl-PL" b="1" dirty="0" smtClean="0"/>
              <a:t>szacunek dla odmiennych kultur.</a:t>
            </a:r>
          </a:p>
          <a:p>
            <a:endParaRPr lang="pl-PL" b="1" dirty="0" smtClean="0"/>
          </a:p>
          <a:p>
            <a:pPr>
              <a:buNone/>
            </a:pPr>
            <a:r>
              <a:rPr lang="pl-PL" b="1" dirty="0" smtClean="0"/>
              <a:t>   </a:t>
            </a:r>
            <a:r>
              <a:rPr lang="pl-PL" b="1" i="1" dirty="0" smtClean="0"/>
              <a:t>Ta kompetencja przejawia się w organizowaniu wyjść do miejsc kultury jak muzea, teatry, spotkań z ludźmi kultury w murach szkoły, ale również w przeżywaniu ważnych dla szkoły i społeczności wydarzeń i „ubieraniu” ich w scenki, przedstawienia, pokazy uczniowskie.</a:t>
            </a:r>
            <a:endParaRPr lang="pl-PL" i="1" dirty="0" smtClean="0"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214290"/>
            <a:ext cx="7372350" cy="123351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+mn-lt"/>
              </a:rPr>
              <a:t>Problemy głodu i niedożywienia w Etiopii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3000" y="1000108"/>
            <a:ext cx="6929462" cy="478634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 smtClean="0"/>
              <a:t>Zrealizowane kompetencje kluczowe:</a:t>
            </a:r>
          </a:p>
          <a:p>
            <a:pPr lvl="0"/>
            <a:r>
              <a:rPr lang="pl-PL" b="1" dirty="0" smtClean="0"/>
              <a:t>porozumiewanie się w języku ojczystym</a:t>
            </a:r>
            <a:endParaRPr lang="pl-PL" dirty="0" smtClean="0"/>
          </a:p>
          <a:p>
            <a:pPr lvl="0"/>
            <a:r>
              <a:rPr lang="pl-PL" b="1" dirty="0" smtClean="0"/>
              <a:t>porozumiewanie się w językach obcych </a:t>
            </a:r>
            <a:r>
              <a:rPr lang="pl-PL" dirty="0" smtClean="0"/>
              <a:t>(Organizacja </a:t>
            </a:r>
            <a:r>
              <a:rPr lang="pl-PL" dirty="0" err="1" smtClean="0"/>
              <a:t>Save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Children</a:t>
            </a:r>
            <a:r>
              <a:rPr lang="pl-PL" dirty="0" smtClean="0"/>
              <a:t>, </a:t>
            </a:r>
          </a:p>
          <a:p>
            <a:pPr lvl="0">
              <a:buNone/>
            </a:pPr>
            <a:r>
              <a:rPr lang="pl-PL" dirty="0" smtClean="0"/>
              <a:t>	hasła: </a:t>
            </a:r>
            <a:r>
              <a:rPr lang="pl-PL" dirty="0" err="1" smtClean="0"/>
              <a:t>Give</a:t>
            </a:r>
            <a:r>
              <a:rPr lang="pl-PL" dirty="0" smtClean="0"/>
              <a:t> </a:t>
            </a:r>
            <a:r>
              <a:rPr lang="pl-PL" dirty="0" err="1" smtClean="0"/>
              <a:t>someone</a:t>
            </a:r>
            <a:r>
              <a:rPr lang="pl-PL" dirty="0" smtClean="0"/>
              <a:t> a </a:t>
            </a:r>
            <a:r>
              <a:rPr lang="pl-PL" dirty="0" err="1" smtClean="0"/>
              <a:t>fishing</a:t>
            </a:r>
            <a:r>
              <a:rPr lang="pl-PL" dirty="0" smtClean="0"/>
              <a:t> pole, not </a:t>
            </a:r>
            <a:r>
              <a:rPr lang="pl-PL" dirty="0" err="1" smtClean="0"/>
              <a:t>fish</a:t>
            </a:r>
            <a:r>
              <a:rPr lang="pl-PL" b="1" dirty="0" smtClean="0"/>
              <a:t>. </a:t>
            </a:r>
            <a:r>
              <a:rPr lang="pl-PL" dirty="0" smtClean="0"/>
              <a:t>G</a:t>
            </a:r>
            <a:r>
              <a:rPr lang="en-US" dirty="0" err="1" smtClean="0"/>
              <a:t>ive</a:t>
            </a:r>
            <a:r>
              <a:rPr lang="en-US" dirty="0" smtClean="0"/>
              <a:t> a man a fish and you feed him for a day; teach a man to fish and you feed him for a lifetime</a:t>
            </a:r>
            <a:r>
              <a:rPr lang="pl-PL" dirty="0" smtClean="0"/>
              <a:t>)</a:t>
            </a:r>
          </a:p>
          <a:p>
            <a:pPr lvl="0"/>
            <a:r>
              <a:rPr lang="pl-PL" b="1" dirty="0" smtClean="0"/>
              <a:t>kompetencje matematyczne i podstawowe kompetencje naukowo-techniczne </a:t>
            </a:r>
            <a:r>
              <a:rPr lang="pl-PL" dirty="0" smtClean="0"/>
              <a:t>(zliczenie kcal spożytych w ciągu doby, analiza danych statystycznych, wykresów i diagramów)</a:t>
            </a:r>
          </a:p>
          <a:p>
            <a:pPr lvl="0"/>
            <a:r>
              <a:rPr lang="pl-PL" b="1" dirty="0" smtClean="0"/>
              <a:t>kompetencje informatyczne </a:t>
            </a:r>
            <a:r>
              <a:rPr lang="pl-PL" dirty="0" smtClean="0"/>
              <a:t>(rozwiązywanie quizu, aplikacja TOO GOOD TO GO)</a:t>
            </a:r>
          </a:p>
          <a:p>
            <a:pPr lvl="0"/>
            <a:r>
              <a:rPr lang="pl-PL" b="1" dirty="0" smtClean="0"/>
              <a:t>umiejętność uczenia się </a:t>
            </a:r>
            <a:r>
              <a:rPr lang="pl-PL" dirty="0" smtClean="0"/>
              <a:t>(przygotowanie w grupach określonych zagadnień)</a:t>
            </a:r>
          </a:p>
          <a:p>
            <a:pPr lvl="0"/>
            <a:r>
              <a:rPr lang="pl-PL" b="1" dirty="0" smtClean="0"/>
              <a:t>kompetencje społeczne i obywatelskie</a:t>
            </a:r>
            <a:r>
              <a:rPr lang="pl-PL" dirty="0" smtClean="0"/>
              <a:t> (zdolność do budowania zaufania i współczucia w ludziach  głodujących, dyskusja nad problemem korupcji i konfliktów zbrojnych)</a:t>
            </a:r>
          </a:p>
          <a:p>
            <a:pPr lvl="0"/>
            <a:r>
              <a:rPr lang="pl-PL" b="1" dirty="0" smtClean="0"/>
              <a:t>inicjatywność i przedsiębiorczość </a:t>
            </a:r>
            <a:r>
              <a:rPr lang="pl-PL" dirty="0" smtClean="0"/>
              <a:t>(w jaki sposób zorganizować pomoc humanitarną dla Afryki)</a:t>
            </a:r>
          </a:p>
          <a:p>
            <a:pPr lvl="0"/>
            <a:r>
              <a:rPr lang="pl-PL" b="1" dirty="0" smtClean="0"/>
              <a:t>świadomość i ekspresja kulturalna </a:t>
            </a:r>
            <a:r>
              <a:rPr lang="pl-PL" dirty="0" smtClean="0"/>
              <a:t>(zdjęcie dziecka z sępem)</a:t>
            </a:r>
          </a:p>
          <a:p>
            <a:endParaRPr lang="pl-PL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>
          <a:xfrm>
            <a:off x="5286380" y="428604"/>
            <a:ext cx="3291840" cy="51435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/>
              <a:t>	Model obrazujący </a:t>
            </a:r>
            <a:r>
              <a:rPr lang="pl-PL" b="1" dirty="0" smtClean="0"/>
              <a:t>etapowy </a:t>
            </a:r>
            <a:r>
              <a:rPr lang="pl-PL" b="1" dirty="0"/>
              <a:t>proces nauczania i przyswajania wiedzy oraz umiejętności </a:t>
            </a:r>
            <a:endParaRPr lang="pl-PL" b="1" dirty="0" smtClean="0"/>
          </a:p>
          <a:p>
            <a:pPr marL="457200" indent="-457200">
              <a:buAutoNum type="arabicPeriod"/>
            </a:pPr>
            <a:r>
              <a:rPr lang="pl-PL" dirty="0" smtClean="0"/>
              <a:t>Jednostki </a:t>
            </a:r>
            <a:r>
              <a:rPr lang="pl-PL" dirty="0"/>
              <a:t>są </a:t>
            </a:r>
            <a:r>
              <a:rPr lang="pl-PL" b="1" dirty="0"/>
              <a:t>początkowo nieświadome jak mało wiedzą i potrafią </a:t>
            </a:r>
            <a:r>
              <a:rPr lang="pl-PL" dirty="0"/>
              <a:t>czyli są nieświadome niekompetentne. </a:t>
            </a:r>
            <a:endParaRPr lang="pl-PL" dirty="0" smtClean="0"/>
          </a:p>
          <a:p>
            <a:pPr marL="457200" indent="-457200">
              <a:buAutoNum type="arabicPeriod"/>
            </a:pPr>
            <a:r>
              <a:rPr lang="pl-PL" dirty="0" smtClean="0"/>
              <a:t>Jak </a:t>
            </a:r>
            <a:r>
              <a:rPr lang="pl-PL" dirty="0"/>
              <a:t>tylko rozpoznają swoją niekompetencję </a:t>
            </a:r>
            <a:r>
              <a:rPr lang="pl-PL" b="1" dirty="0"/>
              <a:t>zaczynają świadomie nabywać pewne umiejętności, </a:t>
            </a:r>
            <a:r>
              <a:rPr lang="pl-PL" dirty="0"/>
              <a:t>a następnie je świadomie wykorzystywać. </a:t>
            </a:r>
            <a:endParaRPr lang="pl-PL" dirty="0" smtClean="0"/>
          </a:p>
          <a:p>
            <a:pPr marL="457200" indent="-457200">
              <a:buAutoNum type="arabicPeriod"/>
            </a:pPr>
            <a:r>
              <a:rPr lang="pl-PL" smtClean="0"/>
              <a:t>Bywa </a:t>
            </a:r>
            <a:r>
              <a:rPr lang="pl-PL" smtClean="0"/>
              <a:t>jednak, </a:t>
            </a:r>
            <a:r>
              <a:rPr lang="pl-PL" dirty="0"/>
              <a:t>że z czasem pewne umiejętności </a:t>
            </a:r>
            <a:r>
              <a:rPr lang="pl-PL" b="1" dirty="0"/>
              <a:t>jednostka posiada i wykorzystuje bez procesu koncentracji (automatycznie)</a:t>
            </a:r>
            <a:r>
              <a:rPr lang="pl-PL" dirty="0"/>
              <a:t> mówi się wtedy o kompetencji </a:t>
            </a:r>
            <a:r>
              <a:rPr lang="pl-PL" dirty="0" smtClean="0"/>
              <a:t>nieświadomej.</a:t>
            </a:r>
            <a:endParaRPr lang="pl-PL" dirty="0"/>
          </a:p>
          <a:p>
            <a:endParaRPr lang="pl-PL" dirty="0"/>
          </a:p>
        </p:txBody>
      </p:sp>
      <p:pic>
        <p:nvPicPr>
          <p:cNvPr id="10244" name="Picture 4" descr="Jak mogą się rozwijać Twoje umiejętności wizerunkowe – Julia Nikit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4857784" cy="462063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28650" y="785794"/>
            <a:ext cx="7372350" cy="928694"/>
          </a:xfrm>
        </p:spPr>
        <p:txBody>
          <a:bodyPr>
            <a:normAutofit fontScale="90000"/>
          </a:bodyPr>
          <a:lstStyle/>
          <a:p>
            <a:r>
              <a:rPr lang="pl-PL" sz="2000" b="1" dirty="0" smtClean="0">
                <a:latin typeface="+mn-lt"/>
              </a:rPr>
              <a:t>Na szczeblu UE określono osiem kompetencji kluczowych, które stanowią połączenie wiedzy, umiejętności i postaw uważanych za niezbędne dla potrzeb samorealizacji i rozwoju osobistego, aktywnego obywatelstwa, integracji społecznej oraz zatrudnienia: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785918" y="1428736"/>
            <a:ext cx="6900882" cy="464347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pl-PL" sz="2800" dirty="0" smtClean="0"/>
          </a:p>
          <a:p>
            <a:pPr>
              <a:buNone/>
            </a:pPr>
            <a:r>
              <a:rPr lang="pl-PL" sz="2800" dirty="0" smtClean="0"/>
              <a:t>• porozumiewanie </a:t>
            </a:r>
            <a:r>
              <a:rPr lang="pl-PL" sz="2800" dirty="0"/>
              <a:t>się w języku ojczystym</a:t>
            </a:r>
            <a:r>
              <a:rPr lang="pl-PL" sz="2800" dirty="0" smtClean="0"/>
              <a:t>;</a:t>
            </a:r>
          </a:p>
          <a:p>
            <a:pPr>
              <a:buNone/>
            </a:pPr>
            <a:r>
              <a:rPr lang="pl-PL" sz="2800" dirty="0" smtClean="0"/>
              <a:t>• </a:t>
            </a:r>
            <a:r>
              <a:rPr lang="pl-PL" sz="2800" dirty="0"/>
              <a:t>porozumiewanie się w językach obcych</a:t>
            </a:r>
            <a:r>
              <a:rPr lang="pl-PL" sz="2800" dirty="0" smtClean="0"/>
              <a:t>;</a:t>
            </a:r>
          </a:p>
          <a:p>
            <a:pPr>
              <a:buNone/>
            </a:pPr>
            <a:r>
              <a:rPr lang="pl-PL" sz="2800" dirty="0" smtClean="0"/>
              <a:t>• </a:t>
            </a:r>
            <a:r>
              <a:rPr lang="pl-PL" sz="2800" dirty="0"/>
              <a:t>kompetencje matematyczne i </a:t>
            </a:r>
            <a:r>
              <a:rPr lang="pl-PL" sz="2800" dirty="0" smtClean="0"/>
              <a:t>podstawowe</a:t>
            </a:r>
          </a:p>
          <a:p>
            <a:pPr>
              <a:buNone/>
            </a:pPr>
            <a:r>
              <a:rPr lang="pl-PL" sz="2800" dirty="0" smtClean="0"/>
              <a:t>	kompetencje naukowo-techniczne (w zakresie nauk przyrodniczych technologii i inżynierii);</a:t>
            </a:r>
          </a:p>
          <a:p>
            <a:pPr>
              <a:buNone/>
            </a:pPr>
            <a:r>
              <a:rPr lang="pl-PL" sz="2800" dirty="0" smtClean="0"/>
              <a:t>• </a:t>
            </a:r>
            <a:r>
              <a:rPr lang="pl-PL" sz="2800" dirty="0"/>
              <a:t>kompetencje </a:t>
            </a:r>
            <a:r>
              <a:rPr lang="pl-PL" sz="2800" dirty="0" smtClean="0"/>
              <a:t>informatyczne (cyfrowe);</a:t>
            </a:r>
          </a:p>
          <a:p>
            <a:pPr>
              <a:buNone/>
            </a:pPr>
            <a:r>
              <a:rPr lang="pl-PL" sz="2800" dirty="0" smtClean="0"/>
              <a:t>• </a:t>
            </a:r>
            <a:r>
              <a:rPr lang="pl-PL" sz="2800" dirty="0"/>
              <a:t>umiejętność uczenia się</a:t>
            </a:r>
            <a:r>
              <a:rPr lang="pl-PL" sz="2800" dirty="0" smtClean="0"/>
              <a:t>;</a:t>
            </a:r>
          </a:p>
          <a:p>
            <a:pPr>
              <a:buNone/>
            </a:pPr>
            <a:r>
              <a:rPr lang="pl-PL" sz="2800" dirty="0" smtClean="0"/>
              <a:t>• </a:t>
            </a:r>
            <a:r>
              <a:rPr lang="pl-PL" sz="2800" dirty="0"/>
              <a:t>kompetencje społeczne i obywatelskie</a:t>
            </a:r>
            <a:r>
              <a:rPr lang="pl-PL" sz="2800" dirty="0" smtClean="0"/>
              <a:t>;</a:t>
            </a:r>
          </a:p>
          <a:p>
            <a:pPr>
              <a:buNone/>
            </a:pPr>
            <a:r>
              <a:rPr lang="pl-PL" sz="2800" dirty="0" smtClean="0"/>
              <a:t>• </a:t>
            </a:r>
            <a:r>
              <a:rPr lang="pl-PL" sz="2800" dirty="0"/>
              <a:t>inicjatywność i przedsiębiorczość</a:t>
            </a:r>
            <a:r>
              <a:rPr lang="pl-PL" sz="2800" dirty="0" smtClean="0"/>
              <a:t>;</a:t>
            </a:r>
          </a:p>
          <a:p>
            <a:pPr>
              <a:buNone/>
            </a:pPr>
            <a:r>
              <a:rPr lang="pl-PL" sz="2800" dirty="0" smtClean="0"/>
              <a:t>• </a:t>
            </a:r>
            <a:r>
              <a:rPr lang="pl-PL" sz="2800" dirty="0"/>
              <a:t>świadomość i ekspresja kulturalna.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  <a:latin typeface="+mn-lt"/>
              </a:rPr>
              <a:t>P</a:t>
            </a:r>
            <a:r>
              <a:rPr lang="pl-PL" b="1" dirty="0" smtClean="0">
                <a:solidFill>
                  <a:srgbClr val="FF0000"/>
                </a:solidFill>
                <a:latin typeface="+mn-lt"/>
              </a:rPr>
              <a:t>orozumiewanie </a:t>
            </a:r>
            <a:r>
              <a:rPr lang="pl-PL" b="1" dirty="0">
                <a:solidFill>
                  <a:srgbClr val="FF0000"/>
                </a:solidFill>
                <a:latin typeface="+mn-lt"/>
              </a:rPr>
              <a:t>się w języku ojczystym</a:t>
            </a:r>
            <a:r>
              <a:rPr lang="pl-PL" dirty="0">
                <a:latin typeface="+mn-lt"/>
              </a:rPr>
              <a:t/>
            </a:r>
            <a:br>
              <a:rPr lang="pl-PL" dirty="0">
                <a:latin typeface="+mn-lt"/>
              </a:rPr>
            </a:b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3000" y="1214422"/>
            <a:ext cx="6858000" cy="4089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/>
              <a:t>Polega </a:t>
            </a:r>
            <a:r>
              <a:rPr lang="pl-PL" b="1" dirty="0"/>
              <a:t>m.in. </a:t>
            </a:r>
            <a:r>
              <a:rPr lang="pl-PL" b="1" dirty="0" smtClean="0"/>
              <a:t>na:</a:t>
            </a:r>
          </a:p>
          <a:p>
            <a:r>
              <a:rPr lang="pl-PL" b="1" dirty="0" smtClean="0"/>
              <a:t>czytaniu </a:t>
            </a:r>
            <a:r>
              <a:rPr lang="pl-PL" b="1" dirty="0"/>
              <a:t>i słuchaniu ze zrozumieniem</a:t>
            </a:r>
            <a:r>
              <a:rPr lang="pl-PL" dirty="0"/>
              <a:t>, </a:t>
            </a:r>
            <a:endParaRPr lang="pl-PL" dirty="0" smtClean="0"/>
          </a:p>
          <a:p>
            <a:r>
              <a:rPr lang="pl-PL" b="1" dirty="0" smtClean="0"/>
              <a:t>wyrażaniu </a:t>
            </a:r>
            <a:r>
              <a:rPr lang="pl-PL" b="1" dirty="0"/>
              <a:t>się w sposób precyzyjny </a:t>
            </a:r>
            <a:r>
              <a:rPr lang="pl-PL" dirty="0"/>
              <a:t>i </a:t>
            </a:r>
            <a:r>
              <a:rPr lang="pl-PL" dirty="0" smtClean="0"/>
              <a:t>zwięzły,</a:t>
            </a:r>
          </a:p>
          <a:p>
            <a:r>
              <a:rPr lang="pl-PL" dirty="0" smtClean="0"/>
              <a:t>umiejętności </a:t>
            </a:r>
            <a:r>
              <a:rPr lang="pl-PL" b="1" dirty="0"/>
              <a:t>pisania różnych typów tekstów</a:t>
            </a:r>
            <a:r>
              <a:rPr lang="pl-PL" dirty="0"/>
              <a:t>, </a:t>
            </a:r>
            <a:endParaRPr lang="pl-PL" dirty="0" smtClean="0"/>
          </a:p>
          <a:p>
            <a:r>
              <a:rPr lang="pl-PL" dirty="0" smtClean="0"/>
              <a:t>umiejętności </a:t>
            </a:r>
            <a:r>
              <a:rPr lang="pl-PL" b="1" dirty="0"/>
              <a:t>oddzielania informacji istotnych od nieistotnych</a:t>
            </a:r>
            <a:r>
              <a:rPr lang="pl-PL" dirty="0"/>
              <a:t>, </a:t>
            </a:r>
            <a:endParaRPr lang="pl-PL" dirty="0" smtClean="0"/>
          </a:p>
          <a:p>
            <a:r>
              <a:rPr lang="pl-PL" b="1" dirty="0" smtClean="0"/>
              <a:t>umiejętności </a:t>
            </a:r>
            <a:r>
              <a:rPr lang="pl-PL" b="1" dirty="0"/>
              <a:t>korzystania z dodatkowych materiałów</a:t>
            </a:r>
            <a:r>
              <a:rPr lang="pl-PL" dirty="0"/>
              <a:t>, aby napisać, zaprezentować lub zrozumieć różne typy przekazów – pisanych i mówionych</a:t>
            </a:r>
            <a:r>
              <a:rPr lang="pl-PL" dirty="0" smtClean="0"/>
              <a:t>.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7372350" cy="1082674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latin typeface="+mn-lt"/>
              </a:rPr>
              <a:t>Nauczyciele realizują rozwijanie tej kompetencji na każdych zajęciach edukacyjnych, opiekuńczych i wychowawczych pod warunkiem, że:</a:t>
            </a:r>
            <a:endParaRPr lang="pl-PL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2357430"/>
            <a:ext cx="6858000" cy="3474720"/>
          </a:xfrm>
        </p:spPr>
        <p:txBody>
          <a:bodyPr>
            <a:normAutofit/>
          </a:bodyPr>
          <a:lstStyle/>
          <a:p>
            <a:r>
              <a:rPr lang="pl-PL" dirty="0" smtClean="0"/>
              <a:t>Dbają o poprawność swoich wypowiedzi.</a:t>
            </a:r>
          </a:p>
          <a:p>
            <a:r>
              <a:rPr lang="pl-PL" dirty="0" smtClean="0"/>
              <a:t>Umiejętnie moderują dyskusje i swobodne wypowiedzi uczniów.</a:t>
            </a:r>
          </a:p>
          <a:p>
            <a:r>
              <a:rPr lang="pl-PL" dirty="0" smtClean="0"/>
              <a:t>Są uważni słuchając uczniów.</a:t>
            </a:r>
          </a:p>
          <a:p>
            <a:r>
              <a:rPr lang="pl-PL" dirty="0" smtClean="0"/>
              <a:t>Zwracają uwagę na formę, poprawność gramatyczną, ortograficzną wypowiedzi pisemnych.</a:t>
            </a:r>
          </a:p>
          <a:p>
            <a:r>
              <a:rPr lang="pl-PL" dirty="0" smtClean="0"/>
              <a:t>Monitorują treści pochodzące z innych źródeł niż podręczniki szkolne.</a:t>
            </a:r>
          </a:p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  <a:latin typeface="+mn-lt"/>
              </a:rPr>
              <a:t>P</a:t>
            </a:r>
            <a:r>
              <a:rPr lang="pl-PL" b="1" dirty="0" smtClean="0">
                <a:solidFill>
                  <a:srgbClr val="FF0000"/>
                </a:solidFill>
                <a:latin typeface="+mn-lt"/>
              </a:rPr>
              <a:t>orozumiewanie </a:t>
            </a:r>
            <a:r>
              <a:rPr lang="pl-PL" b="1" dirty="0">
                <a:solidFill>
                  <a:srgbClr val="FF0000"/>
                </a:solidFill>
                <a:latin typeface="+mn-lt"/>
              </a:rPr>
              <a:t>się w językach obcych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43000" y="1285860"/>
            <a:ext cx="6929462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/>
              <a:t>Porozumiewanie się w językach obcych opiera się </a:t>
            </a:r>
            <a:r>
              <a:rPr lang="pl-PL" dirty="0" smtClean="0"/>
              <a:t>na:</a:t>
            </a:r>
          </a:p>
          <a:p>
            <a:pPr>
              <a:buNone/>
            </a:pPr>
            <a:r>
              <a:rPr lang="pl-PL" b="1" dirty="0" smtClean="0"/>
              <a:t>Umiejętności </a:t>
            </a:r>
            <a:r>
              <a:rPr lang="pl-PL" b="1" dirty="0"/>
              <a:t>rozumienia i wyrażania myśli, uczuć i opisywania zdarzeń ustnie i pisemnie w różnych sytuacjach</a:t>
            </a:r>
            <a:r>
              <a:rPr lang="pl-PL" dirty="0"/>
              <a:t> - w pracy, w domu, w czasie </a:t>
            </a:r>
            <a:r>
              <a:rPr lang="pl-PL" dirty="0" smtClean="0"/>
              <a:t>wolnym.</a:t>
            </a:r>
          </a:p>
          <a:p>
            <a:pPr algn="just">
              <a:buNone/>
            </a:pPr>
            <a:r>
              <a:rPr lang="pl-PL" dirty="0" smtClean="0"/>
              <a:t>Porozumiewanie </a:t>
            </a:r>
            <a:r>
              <a:rPr lang="pl-PL" dirty="0"/>
              <a:t>się w językach obcych wymaga również </a:t>
            </a:r>
            <a:r>
              <a:rPr lang="pl-PL" b="1" dirty="0"/>
              <a:t>świadomości różnych obyczajów obowiązujących w danych społecznościach</a:t>
            </a:r>
            <a:r>
              <a:rPr lang="pl-PL" b="1" dirty="0" smtClean="0"/>
              <a:t>.</a:t>
            </a:r>
          </a:p>
          <a:p>
            <a:pPr algn="just">
              <a:buNone/>
            </a:pPr>
            <a:r>
              <a:rPr lang="pl-PL" i="1" dirty="0" smtClean="0"/>
              <a:t>	Kształtowanie </a:t>
            </a:r>
            <a:r>
              <a:rPr lang="pl-PL" i="1" dirty="0"/>
              <a:t>tej kompetencji odbywa się głównie na zajęciach językowych, nie mniej jednak </a:t>
            </a:r>
            <a:r>
              <a:rPr lang="pl-PL" b="1" i="1" dirty="0"/>
              <a:t>korzystanie z pomocy naukowych, stron internetowych, itp. oraz promowanie znajomości języków </a:t>
            </a:r>
            <a:r>
              <a:rPr lang="pl-PL" i="1" dirty="0"/>
              <a:t>obcych również może być rozwijane na pozostałych zajęciach szkolnych.</a:t>
            </a:r>
            <a:endParaRPr lang="pl-PL" dirty="0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785794"/>
            <a:ext cx="737235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  <a:latin typeface="Comic Sans MS" pitchFamily="66" charset="0"/>
              </a:rPr>
              <a:t>K</a:t>
            </a:r>
            <a:r>
              <a:rPr lang="pl-PL" b="1" dirty="0" smtClean="0">
                <a:solidFill>
                  <a:srgbClr val="FF0000"/>
                </a:solidFill>
                <a:latin typeface="Comic Sans MS" pitchFamily="66" charset="0"/>
              </a:rPr>
              <a:t>ompetencje </a:t>
            </a:r>
            <a:r>
              <a:rPr lang="pl-PL" b="1" dirty="0">
                <a:solidFill>
                  <a:srgbClr val="FF0000"/>
                </a:solidFill>
                <a:latin typeface="Comic Sans MS" pitchFamily="66" charset="0"/>
              </a:rPr>
              <a:t>matematyczne i podstawowe kompetencje naukowo-techniczne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Kompetencje matematyczne</a:t>
            </a:r>
            <a:r>
              <a:rPr lang="pl-PL" b="1" dirty="0"/>
              <a:t> </a:t>
            </a:r>
            <a:r>
              <a:rPr lang="pl-PL" dirty="0"/>
              <a:t>polegają na </a:t>
            </a:r>
            <a:r>
              <a:rPr lang="pl-PL" b="1" dirty="0"/>
              <a:t>umiejętności dodawania, odejmowania, mnożenia, dzielenia i obliczania proporcji, dokonywania obliczeń w pamięci i na papierze, a także stosowania przeliczników wag i miar </a:t>
            </a:r>
            <a:r>
              <a:rPr lang="pl-PL" dirty="0"/>
              <a:t>w celu rozwiązania wielu zadań i problemów w codziennym </a:t>
            </a:r>
            <a:r>
              <a:rPr lang="pl-PL" dirty="0" smtClean="0"/>
              <a:t>życiu.</a:t>
            </a:r>
          </a:p>
          <a:p>
            <a:r>
              <a:rPr lang="pl-PL" b="1" dirty="0"/>
              <a:t>Kompetencje matematyczne </a:t>
            </a:r>
            <a:r>
              <a:rPr lang="pl-PL" dirty="0"/>
              <a:t>to także umiejętność zastosowania matematyki w myśleniu – </a:t>
            </a:r>
            <a:r>
              <a:rPr lang="pl-PL" b="1" dirty="0"/>
              <a:t>umiejętność logicznego i analitycznego </a:t>
            </a:r>
            <a:r>
              <a:rPr lang="pl-PL" b="1" dirty="0" smtClean="0"/>
              <a:t>myślenia</a:t>
            </a:r>
          </a:p>
          <a:p>
            <a:endParaRPr lang="pl-PL" b="1" dirty="0"/>
          </a:p>
          <a:p>
            <a:endParaRPr lang="pl-PL" dirty="0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  <a:latin typeface="Comic Sans MS" pitchFamily="66" charset="0"/>
              </a:rPr>
              <a:t>Podstawowe kompetencje naukowo-techniczne (w zakresie nauk przyrodniczych technologii i inżynierii)</a:t>
            </a:r>
            <a:endParaRPr lang="pl-PL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To</a:t>
            </a:r>
            <a:r>
              <a:rPr lang="pl-PL" dirty="0"/>
              <a:t> </a:t>
            </a:r>
            <a:r>
              <a:rPr lang="pl-PL" b="1" dirty="0"/>
              <a:t>znajomość</a:t>
            </a:r>
            <a:r>
              <a:rPr lang="pl-PL" dirty="0"/>
              <a:t> podstawowych </a:t>
            </a:r>
            <a:r>
              <a:rPr lang="pl-PL" b="1" dirty="0"/>
              <a:t>procesów</a:t>
            </a:r>
            <a:r>
              <a:rPr lang="pl-PL" dirty="0"/>
              <a:t> </a:t>
            </a:r>
            <a:r>
              <a:rPr lang="pl-PL" dirty="0" smtClean="0"/>
              <a:t>zachodzących</a:t>
            </a:r>
            <a:r>
              <a:rPr lang="pl-PL" dirty="0"/>
              <a:t> </a:t>
            </a:r>
            <a:r>
              <a:rPr lang="pl-PL" b="1" dirty="0"/>
              <a:t>w przyrodzie</a:t>
            </a:r>
            <a:r>
              <a:rPr lang="pl-PL" dirty="0"/>
              <a:t>, a także zasad funkcjonowania technologii i umiejętność ich zastosowania. 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Ponadto </a:t>
            </a:r>
            <a:r>
              <a:rPr lang="pl-PL" b="1" dirty="0" smtClean="0"/>
              <a:t>rozumienie </a:t>
            </a:r>
            <a:r>
              <a:rPr lang="pl-PL" b="1" dirty="0"/>
              <a:t>związku </a:t>
            </a:r>
            <a:r>
              <a:rPr lang="pl-PL" b="1" dirty="0" smtClean="0"/>
              <a:t>technologii </a:t>
            </a:r>
            <a:r>
              <a:rPr lang="pl-PL" b="1" dirty="0"/>
              <a:t>z innymi dziedzinami – postępem naukowym (np. w medycynie), społeczeństwem (wartości, zagadnienia moralne), kulturą (np. multimedia) oraz ze środowiskiem (zanieczyszczenie). </a:t>
            </a:r>
            <a:endParaRPr lang="pl-PL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+mn-lt"/>
              </a:rPr>
              <a:t>Kompetencje </a:t>
            </a:r>
            <a:r>
              <a:rPr lang="pl-PL" b="1" dirty="0">
                <a:solidFill>
                  <a:srgbClr val="FF0000"/>
                </a:solidFill>
                <a:latin typeface="+mn-lt"/>
              </a:rPr>
              <a:t>informatyczne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Na </a:t>
            </a:r>
            <a:r>
              <a:rPr lang="pl-PL" dirty="0"/>
              <a:t>kompetencje informatyczne składa się dobra znajomość i umiejętność </a:t>
            </a:r>
            <a:r>
              <a:rPr lang="pl-PL" b="1" dirty="0"/>
              <a:t>korzystania z tzw. technologii społeczeństwa </a:t>
            </a:r>
            <a:r>
              <a:rPr lang="pl-PL" b="1" dirty="0" smtClean="0"/>
              <a:t>informacyjnego</a:t>
            </a:r>
            <a:r>
              <a:rPr lang="pl-PL" b="1" dirty="0"/>
              <a:t> </a:t>
            </a:r>
            <a:r>
              <a:rPr lang="pl-PL" dirty="0" smtClean="0"/>
              <a:t>w </a:t>
            </a:r>
            <a:r>
              <a:rPr lang="pl-PL" dirty="0"/>
              <a:t>różnych sytuacjach: w pracy, czasie wolnym, jako narzędzia komunikacji.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Opierają </a:t>
            </a:r>
            <a:r>
              <a:rPr lang="pl-PL" dirty="0"/>
              <a:t>się na podstawowych umiejętnościach: </a:t>
            </a:r>
            <a:r>
              <a:rPr lang="pl-PL" b="1" dirty="0"/>
              <a:t>wykorzystaniu</a:t>
            </a:r>
            <a:r>
              <a:rPr lang="pl-PL" dirty="0"/>
              <a:t> komputerów  i innych </a:t>
            </a:r>
            <a:r>
              <a:rPr lang="pl-PL" b="1" dirty="0"/>
              <a:t>multimediów</a:t>
            </a:r>
            <a:r>
              <a:rPr lang="pl-PL" dirty="0"/>
              <a:t> do pozyskiwania, oceny, </a:t>
            </a:r>
            <a:r>
              <a:rPr lang="pl-PL" b="1" dirty="0"/>
              <a:t>gromadzenia, tworzenia, przedstawiania i wymiany informacji</a:t>
            </a:r>
            <a:r>
              <a:rPr lang="pl-PL" dirty="0"/>
              <a:t>, a także do porozumiewania się i uczestniczenia we współpracy w sieci.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Dzieci — przyjaciele 16: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3246691_TF03896101.potx" id="{5919F2E4-5F62-4A7E-8033-E00480503DFE}" vid="{D0D7CAC2-5056-439F-BC97-A6091455075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tf03896101_win32</Template>
  <TotalTime>613</TotalTime>
  <Words>465</Words>
  <Application>Microsoft Office PowerPoint</Application>
  <PresentationFormat>Pokaz na ekranie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Dzieci — przyjaciele 16:9</vt:lpstr>
      <vt:lpstr>Kompetencje kluczowe  </vt:lpstr>
      <vt:lpstr>Slajd 2</vt:lpstr>
      <vt:lpstr>Na szczeblu UE określono osiem kompetencji kluczowych, które stanowią połączenie wiedzy, umiejętności i postaw uważanych za niezbędne dla potrzeb samorealizacji i rozwoju osobistego, aktywnego obywatelstwa, integracji społecznej oraz zatrudnienia: </vt:lpstr>
      <vt:lpstr>Porozumiewanie się w języku ojczystym </vt:lpstr>
      <vt:lpstr>Nauczyciele realizują rozwijanie tej kompetencji na każdych zajęciach edukacyjnych, opiekuńczych i wychowawczych pod warunkiem, że:</vt:lpstr>
      <vt:lpstr>Porozumiewanie się w językach obcych </vt:lpstr>
      <vt:lpstr>Kompetencje matematyczne i podstawowe kompetencje naukowo-techniczne </vt:lpstr>
      <vt:lpstr>Podstawowe kompetencje naukowo-techniczne (w zakresie nauk przyrodniczych technologii i inżynierii)</vt:lpstr>
      <vt:lpstr>Kompetencje informatyczne </vt:lpstr>
      <vt:lpstr>Umiejętność uczenia się </vt:lpstr>
      <vt:lpstr>Kompetencje społeczne i obywatelskie</vt:lpstr>
      <vt:lpstr>Inicjatywność i przedsiębiorczość</vt:lpstr>
      <vt:lpstr>Świadomość i ekspresja kulturalna</vt:lpstr>
      <vt:lpstr>Problemy głodu i niedożywienia w Etiopii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Kompetencje kluczowe w procesie uczenia się przez całe życie to połączenie wiedzy, umiejętności i postaw odpowiednich do sytuacji.</dc:title>
  <dc:creator>Asus</dc:creator>
  <cp:lastModifiedBy>Asus</cp:lastModifiedBy>
  <cp:revision>65</cp:revision>
  <dcterms:created xsi:type="dcterms:W3CDTF">2023-02-19T15:14:10Z</dcterms:created>
  <dcterms:modified xsi:type="dcterms:W3CDTF">2023-03-01T16:37:08Z</dcterms:modified>
</cp:coreProperties>
</file>