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8.jpg" ContentType="image/unknown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1" r:id="rId3"/>
    <p:sldId id="309" r:id="rId4"/>
    <p:sldId id="301" r:id="rId5"/>
    <p:sldId id="306" r:id="rId6"/>
    <p:sldId id="319" r:id="rId7"/>
    <p:sldId id="320" r:id="rId8"/>
    <p:sldId id="323" r:id="rId9"/>
    <p:sldId id="325" r:id="rId10"/>
    <p:sldId id="312" r:id="rId11"/>
    <p:sldId id="326" r:id="rId12"/>
    <p:sldId id="324" r:id="rId13"/>
    <p:sldId id="327" r:id="rId14"/>
    <p:sldId id="318" r:id="rId15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78F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4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2EE95FC5-CD6B-4A50-9262-DC414E16C3EA}">
      <dgm:prSet custT="1"/>
      <dgm:spPr/>
      <dgm:t>
        <a:bodyPr lIns="288000" rtlCol="0"/>
        <a:lstStyle/>
        <a:p>
          <a:pPr algn="ctr" rtl="0"/>
          <a:r>
            <a:rPr lang="pl-PL" sz="2000" b="1" i="0" u="none" dirty="0">
              <a:solidFill>
                <a:srgbClr val="465359"/>
              </a:solidFill>
            </a:rPr>
            <a:t>Aktywność fizyczna to źródło satysfakcji      i dumy</a:t>
          </a:r>
          <a:endParaRPr lang="pl-PL" sz="1600" noProof="0" dirty="0">
            <a:solidFill>
              <a:srgbClr val="465359"/>
            </a:solidFill>
          </a:endParaRPr>
        </a:p>
      </dgm:t>
    </dgm:pt>
    <dgm:pt modelId="{75374347-884B-4721-8CFF-DF080F5B1C79}" type="parTrans" cxnId="{B3F19EC2-A372-4EC3-BFE0-C62FFDFE3DF6}">
      <dgm:prSet/>
      <dgm:spPr/>
      <dgm:t>
        <a:bodyPr rtlCol="0"/>
        <a:lstStyle/>
        <a:p>
          <a:pPr rtl="0"/>
          <a:endParaRPr lang="pl-PL" noProof="0" dirty="0"/>
        </a:p>
      </dgm:t>
    </dgm:pt>
    <dgm:pt modelId="{C99EBBB1-E916-471C-83C9-ABE85B42AC26}" type="sibTrans" cxnId="{B3F19EC2-A372-4EC3-BFE0-C62FFDFE3DF6}">
      <dgm:prSet phldrT="1" phldr="0"/>
      <dgm:spPr/>
      <dgm:t>
        <a:bodyPr rtlCol="0"/>
        <a:lstStyle/>
        <a:p>
          <a:pPr rtl="0"/>
          <a:r>
            <a:rPr lang="pl-PL" noProof="0"/>
            <a:t>1</a:t>
          </a:r>
          <a:endParaRPr lang="pl-PL" noProof="0" dirty="0"/>
        </a:p>
      </dgm:t>
    </dgm:pt>
    <dgm:pt modelId="{F05611F0-8256-4954-B6CB-ED6B4F2DD397}">
      <dgm:prSet custT="1"/>
      <dgm:spPr/>
      <dgm:t>
        <a:bodyPr lIns="288000" rtlCol="0"/>
        <a:lstStyle/>
        <a:p>
          <a:pPr algn="ctr" rtl="0"/>
          <a:r>
            <a:rPr lang="pl-PL" sz="2000" b="1" i="0" u="none" dirty="0">
              <a:solidFill>
                <a:srgbClr val="465359"/>
              </a:solidFill>
            </a:rPr>
            <a:t>Wysiłek fizyczny powoduje wydzielanie endorfin</a:t>
          </a:r>
          <a:endParaRPr lang="pl-PL" sz="1500" noProof="0" dirty="0">
            <a:solidFill>
              <a:srgbClr val="465359"/>
            </a:solidFill>
          </a:endParaRPr>
        </a:p>
      </dgm:t>
    </dgm:pt>
    <dgm:pt modelId="{CD7328D6-9FAE-4506-9BDB-E06A571EC1D4}" type="parTrans" cxnId="{914FACD2-336A-4471-9E99-312B3F8EAB04}">
      <dgm:prSet/>
      <dgm:spPr/>
      <dgm:t>
        <a:bodyPr rtlCol="0"/>
        <a:lstStyle/>
        <a:p>
          <a:pPr rtl="0"/>
          <a:endParaRPr lang="pl-PL" noProof="0" dirty="0"/>
        </a:p>
      </dgm:t>
    </dgm:pt>
    <dgm:pt modelId="{6BD5265A-8333-420D-BDB2-65F10B3EBD76}" type="sibTrans" cxnId="{914FACD2-336A-4471-9E99-312B3F8EAB04}">
      <dgm:prSet phldrT="2" phldr="0"/>
      <dgm:spPr/>
      <dgm:t>
        <a:bodyPr rtlCol="0"/>
        <a:lstStyle/>
        <a:p>
          <a:pPr rtl="0"/>
          <a:r>
            <a:rPr lang="pl-PL" noProof="0"/>
            <a:t>2</a:t>
          </a:r>
          <a:endParaRPr lang="pl-PL" noProof="0" dirty="0"/>
        </a:p>
      </dgm:t>
    </dgm:pt>
    <dgm:pt modelId="{22625139-F93A-4F3F-A7AA-4923A01AEDF3}">
      <dgm:prSet custT="1"/>
      <dgm:spPr/>
      <dgm:t>
        <a:bodyPr lIns="288000" rtlCol="0"/>
        <a:lstStyle/>
        <a:p>
          <a:pPr algn="ctr" rtl="0"/>
          <a:r>
            <a:rPr lang="pl-PL" sz="2000" b="1" i="0" u="none" dirty="0">
              <a:solidFill>
                <a:srgbClr val="465359"/>
              </a:solidFill>
            </a:rPr>
            <a:t>Aktywność fizyczna to okazja,      żeby się wyładować</a:t>
          </a:r>
          <a:endParaRPr lang="pl-PL" sz="1500" noProof="0" dirty="0">
            <a:solidFill>
              <a:srgbClr val="465359"/>
            </a:solidFill>
          </a:endParaRPr>
        </a:p>
      </dgm:t>
    </dgm:pt>
    <dgm:pt modelId="{F549A0EB-6BE9-4749-8336-B02A279AE302}" type="parTrans" cxnId="{FC7721F0-429B-4CE7-BE98-C2F3C41FE9C7}">
      <dgm:prSet/>
      <dgm:spPr/>
      <dgm:t>
        <a:bodyPr rtlCol="0"/>
        <a:lstStyle/>
        <a:p>
          <a:pPr rtl="0"/>
          <a:endParaRPr lang="pl-PL" noProof="0" dirty="0"/>
        </a:p>
      </dgm:t>
    </dgm:pt>
    <dgm:pt modelId="{A8E2FA08-4DD4-4654-A85D-9A99162D6201}" type="sibTrans" cxnId="{FC7721F0-429B-4CE7-BE98-C2F3C41FE9C7}">
      <dgm:prSet phldrT="3" phldr="0"/>
      <dgm:spPr/>
      <dgm:t>
        <a:bodyPr rtlCol="0"/>
        <a:lstStyle/>
        <a:p>
          <a:pPr rtl="0"/>
          <a:r>
            <a:rPr lang="pl-PL" noProof="0"/>
            <a:t>3</a:t>
          </a:r>
          <a:endParaRPr lang="pl-PL" noProof="0" dirty="0"/>
        </a:p>
      </dgm:t>
    </dgm:pt>
    <dgm:pt modelId="{140952D0-0E1D-4F48-9F16-53581487CFA0}">
      <dgm:prSet custT="1"/>
      <dgm:spPr/>
      <dgm:t>
        <a:bodyPr lIns="288000" rtlCol="0"/>
        <a:lstStyle/>
        <a:p>
          <a:pPr algn="ctr" rtl="0"/>
          <a:r>
            <a:rPr lang="pl-PL" sz="2000" b="1" i="0" u="none" dirty="0">
              <a:solidFill>
                <a:srgbClr val="465359"/>
              </a:solidFill>
            </a:rPr>
            <a:t>Aktywność fizyczna obniża poziom stresu</a:t>
          </a:r>
          <a:endParaRPr lang="pl-PL" sz="1500" noProof="0" dirty="0">
            <a:solidFill>
              <a:srgbClr val="465359"/>
            </a:solidFill>
          </a:endParaRPr>
        </a:p>
      </dgm:t>
    </dgm:pt>
    <dgm:pt modelId="{790C446F-6917-41E7-BE01-7AFE2676D505}" type="parTrans" cxnId="{B07163E8-ADEC-492A-8F07-7E5786AB23AE}">
      <dgm:prSet/>
      <dgm:spPr/>
      <dgm:t>
        <a:bodyPr rtlCol="0"/>
        <a:lstStyle/>
        <a:p>
          <a:pPr rtl="0"/>
          <a:endParaRPr lang="pl-PL" noProof="0" dirty="0"/>
        </a:p>
      </dgm:t>
    </dgm:pt>
    <dgm:pt modelId="{2804F27C-9BA9-4D07-AB02-74BE7DFA2C0E}" type="sibTrans" cxnId="{B07163E8-ADEC-492A-8F07-7E5786AB23AE}">
      <dgm:prSet phldrT="4" phldr="0"/>
      <dgm:spPr/>
      <dgm:t>
        <a:bodyPr rtlCol="0"/>
        <a:lstStyle/>
        <a:p>
          <a:pPr rtl="0"/>
          <a:r>
            <a:rPr lang="pl-PL" noProof="0"/>
            <a:t>4</a:t>
          </a:r>
          <a:endParaRPr lang="pl-PL" noProof="0" dirty="0"/>
        </a:p>
      </dgm:t>
    </dgm:pt>
    <dgm:pt modelId="{C2F8C7F7-44C4-414A-BCCD-56E91DD0A777}">
      <dgm:prSet custT="1"/>
      <dgm:spPr/>
      <dgm:t>
        <a:bodyPr lIns="288000" rtlCol="0"/>
        <a:lstStyle/>
        <a:p>
          <a:pPr algn="ctr" rtl="0"/>
          <a:r>
            <a:rPr lang="pl-PL" sz="2000" b="1" i="0" u="none" dirty="0">
              <a:solidFill>
                <a:srgbClr val="465359"/>
              </a:solidFill>
            </a:rPr>
            <a:t>Sport pozwala    zająć umysł</a:t>
          </a:r>
          <a:endParaRPr lang="pl-PL" sz="1500" noProof="0" dirty="0">
            <a:solidFill>
              <a:srgbClr val="465359"/>
            </a:solidFill>
          </a:endParaRPr>
        </a:p>
      </dgm:t>
    </dgm:pt>
    <dgm:pt modelId="{E6C6DF88-9436-40D7-BA84-18FE896A6151}" type="parTrans" cxnId="{14D43B81-F92D-4CD8-9D1E-78CBF092C750}">
      <dgm:prSet/>
      <dgm:spPr/>
      <dgm:t>
        <a:bodyPr rtlCol="0"/>
        <a:lstStyle/>
        <a:p>
          <a:pPr rtl="0"/>
          <a:endParaRPr lang="pl-PL" noProof="0" dirty="0"/>
        </a:p>
      </dgm:t>
    </dgm:pt>
    <dgm:pt modelId="{4E39967D-43EF-4F15-814A-2F491D900D43}" type="sibTrans" cxnId="{14D43B81-F92D-4CD8-9D1E-78CBF092C750}">
      <dgm:prSet phldrT="5" phldr="0"/>
      <dgm:spPr/>
      <dgm:t>
        <a:bodyPr rtlCol="0"/>
        <a:lstStyle/>
        <a:p>
          <a:pPr rtl="0"/>
          <a:r>
            <a:rPr lang="pl-PL" noProof="0"/>
            <a:t>5</a:t>
          </a:r>
          <a:endParaRPr lang="pl-PL" noProof="0" dirty="0"/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5"/>
      <dgm:spPr/>
    </dgm:pt>
    <dgm:pt modelId="{94E9EF1A-1D07-4210-9402-6C559E90358A}" type="pres">
      <dgm:prSet presAssocID="{C99EBBB1-E916-471C-83C9-ABE85B42AC26}" presName="sibTransNodeCircle" presStyleLbl="alignNode1" presStyleIdx="0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10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5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5"/>
      <dgm:spPr/>
    </dgm:pt>
    <dgm:pt modelId="{DAC041B6-6570-477A-B4C1-5CB7E0EFE0DC}" type="pres">
      <dgm:prSet presAssocID="{6BD5265A-8333-420D-BDB2-65F10B3EBD76}" presName="sibTransNodeCircle" presStyleLbl="alignNode1" presStyleIdx="2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10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5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5"/>
      <dgm:spPr/>
    </dgm:pt>
    <dgm:pt modelId="{82EE2C17-F664-4616-8F76-97637F08E124}" type="pres">
      <dgm:prSet presAssocID="{A8E2FA08-4DD4-4654-A85D-9A99162D6201}" presName="sibTransNodeCircle" presStyleLbl="alignNode1" presStyleIdx="4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10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5">
        <dgm:presLayoutVars>
          <dgm:bulletEnabled val="1"/>
        </dgm:presLayoutVars>
      </dgm:prSet>
      <dgm:spPr/>
    </dgm:pt>
    <dgm:pt modelId="{8DC76FCE-F8A0-43BB-94B0-26867DA9F629}" type="pres">
      <dgm:prSet presAssocID="{A8E2FA08-4DD4-4654-A85D-9A99162D6201}" presName="sibTrans" presStyleCnt="0"/>
      <dgm:spPr/>
    </dgm:pt>
    <dgm:pt modelId="{46746BF8-8C13-403D-B74A-6BA79A7FA811}" type="pres">
      <dgm:prSet presAssocID="{140952D0-0E1D-4F48-9F16-53581487CFA0}" presName="compositeNode" presStyleCnt="0">
        <dgm:presLayoutVars>
          <dgm:bulletEnabled val="1"/>
        </dgm:presLayoutVars>
      </dgm:prSet>
      <dgm:spPr/>
    </dgm:pt>
    <dgm:pt modelId="{7ACBA089-E576-4FF4-865F-C3BBF7659A23}" type="pres">
      <dgm:prSet presAssocID="{140952D0-0E1D-4F48-9F16-53581487CFA0}" presName="bgRect" presStyleLbl="bgAccFollowNode1" presStyleIdx="3" presStyleCnt="5"/>
      <dgm:spPr/>
    </dgm:pt>
    <dgm:pt modelId="{3CBA3CC0-D70A-4B98-9329-64604EDF25F0}" type="pres">
      <dgm:prSet presAssocID="{2804F27C-9BA9-4D07-AB02-74BE7DFA2C0E}" presName="sibTransNodeCircle" presStyleLbl="alignNode1" presStyleIdx="6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5BE72261-3EB3-4585-8739-2FFBAED12B80}" type="pres">
      <dgm:prSet presAssocID="{140952D0-0E1D-4F48-9F16-53581487CFA0}" presName="bottomLine" presStyleLbl="alignNode1" presStyleIdx="7" presStyleCnt="10">
        <dgm:presLayoutVars/>
      </dgm:prSet>
      <dgm:spPr/>
    </dgm:pt>
    <dgm:pt modelId="{64EF213D-B16C-4AC2-8183-B62F7FC17277}" type="pres">
      <dgm:prSet presAssocID="{140952D0-0E1D-4F48-9F16-53581487CFA0}" presName="nodeText" presStyleLbl="bgAccFollowNode1" presStyleIdx="3" presStyleCnt="5">
        <dgm:presLayoutVars>
          <dgm:bulletEnabled val="1"/>
        </dgm:presLayoutVars>
      </dgm:prSet>
      <dgm:spPr/>
    </dgm:pt>
    <dgm:pt modelId="{5104EC6E-10DA-48BE-A121-0D66CB60A3C3}" type="pres">
      <dgm:prSet presAssocID="{2804F27C-9BA9-4D07-AB02-74BE7DFA2C0E}" presName="sibTrans" presStyleCnt="0"/>
      <dgm:spPr/>
    </dgm:pt>
    <dgm:pt modelId="{A0A34020-1B08-49AD-AD60-D2002D7C7E0A}" type="pres">
      <dgm:prSet presAssocID="{C2F8C7F7-44C4-414A-BCCD-56E91DD0A777}" presName="compositeNode" presStyleCnt="0">
        <dgm:presLayoutVars>
          <dgm:bulletEnabled val="1"/>
        </dgm:presLayoutVars>
      </dgm:prSet>
      <dgm:spPr/>
    </dgm:pt>
    <dgm:pt modelId="{5F8AA2D1-7ADE-4FAB-AB73-E999EB93EDA0}" type="pres">
      <dgm:prSet presAssocID="{C2F8C7F7-44C4-414A-BCCD-56E91DD0A777}" presName="bgRect" presStyleLbl="bgAccFollowNode1" presStyleIdx="4" presStyleCnt="5"/>
      <dgm:spPr/>
    </dgm:pt>
    <dgm:pt modelId="{FEC87D35-FF68-4830-9865-7026502B7734}" type="pres">
      <dgm:prSet presAssocID="{4E39967D-43EF-4F15-814A-2F491D900D43}" presName="sibTransNodeCircle" presStyleLbl="alignNode1" presStyleIdx="8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57AF353-CCB4-4030-9EEE-1DC7B4B0CC7D}" type="pres">
      <dgm:prSet presAssocID="{C2F8C7F7-44C4-414A-BCCD-56E91DD0A777}" presName="bottomLine" presStyleLbl="alignNode1" presStyleIdx="9" presStyleCnt="10">
        <dgm:presLayoutVars/>
      </dgm:prSet>
      <dgm:spPr/>
    </dgm:pt>
    <dgm:pt modelId="{9CC4D03B-B44B-4A64-A041-4758701F1C59}" type="pres">
      <dgm:prSet presAssocID="{C2F8C7F7-44C4-414A-BCCD-56E91DD0A777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218E939-6CA8-4442-A4E7-EF92FEA01DDF}" type="presOf" srcId="{140952D0-0E1D-4F48-9F16-53581487CFA0}" destId="{7ACBA089-E576-4FF4-865F-C3BBF7659A23}" srcOrd="0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6C312549-8F7E-4A80-AB71-9D3156BFBF4C}" type="presOf" srcId="{C2F8C7F7-44C4-414A-BCCD-56E91DD0A777}" destId="{5F8AA2D1-7ADE-4FAB-AB73-E999EB93EDA0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CBD31B8E-CB23-4FA8-93FE-5BB4814BBB0B}" type="presOf" srcId="{2804F27C-9BA9-4D07-AB02-74BE7DFA2C0E}" destId="{3CBA3CC0-D70A-4B98-9329-64604EDF25F0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40CCC9E3-44E6-462B-900C-44AC8FC352F3}" type="presOf" srcId="{4E39967D-43EF-4F15-814A-2F491D900D43}" destId="{FEC87D35-FF68-4830-9865-7026502B7734}" srcOrd="0" destOrd="0" presId="urn:microsoft.com/office/officeart/2016/7/layout/BasicLinearProcessNumbered#1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E061BDEB-384B-4165-AF47-0D2CE9C70384}" type="presOf" srcId="{C2F8C7F7-44C4-414A-BCCD-56E91DD0A777}" destId="{9CC4D03B-B44B-4A64-A041-4758701F1C59}" srcOrd="1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27E5EDFC-7359-48F6-8E3F-270CF15B8D2C}" type="presOf" srcId="{140952D0-0E1D-4F48-9F16-53581487CFA0}" destId="{64EF213D-B16C-4AC2-8183-B62F7FC17277}" srcOrd="1" destOrd="0" presId="urn:microsoft.com/office/officeart/2016/7/layout/BasicLinearProcessNumbered#1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  <dgm:cxn modelId="{6F4652E6-670E-47E1-8BB6-F10FC0002FE5}" type="presParOf" srcId="{C09B749D-9CF7-492C-B341-D9553818451B}" destId="{8DC76FCE-F8A0-43BB-94B0-26867DA9F629}" srcOrd="5" destOrd="0" presId="urn:microsoft.com/office/officeart/2016/7/layout/BasicLinearProcessNumbered#1"/>
    <dgm:cxn modelId="{952C4F1E-455C-44B2-8633-E11FFDA1CF16}" type="presParOf" srcId="{C09B749D-9CF7-492C-B341-D9553818451B}" destId="{46746BF8-8C13-403D-B74A-6BA79A7FA811}" srcOrd="6" destOrd="0" presId="urn:microsoft.com/office/officeart/2016/7/layout/BasicLinearProcessNumbered#1"/>
    <dgm:cxn modelId="{199291F3-CB47-4BB7-8551-CC7D94A62A3D}" type="presParOf" srcId="{46746BF8-8C13-403D-B74A-6BA79A7FA811}" destId="{7ACBA089-E576-4FF4-865F-C3BBF7659A23}" srcOrd="0" destOrd="0" presId="urn:microsoft.com/office/officeart/2016/7/layout/BasicLinearProcessNumbered#1"/>
    <dgm:cxn modelId="{14456339-3232-4F27-8745-6AE7ED279122}" type="presParOf" srcId="{46746BF8-8C13-403D-B74A-6BA79A7FA811}" destId="{3CBA3CC0-D70A-4B98-9329-64604EDF25F0}" srcOrd="1" destOrd="0" presId="urn:microsoft.com/office/officeart/2016/7/layout/BasicLinearProcessNumbered#1"/>
    <dgm:cxn modelId="{A8938D10-3458-4190-A261-C341522970A2}" type="presParOf" srcId="{46746BF8-8C13-403D-B74A-6BA79A7FA811}" destId="{5BE72261-3EB3-4585-8739-2FFBAED12B80}" srcOrd="2" destOrd="0" presId="urn:microsoft.com/office/officeart/2016/7/layout/BasicLinearProcessNumbered#1"/>
    <dgm:cxn modelId="{C1F113A0-9F7B-4396-8E1F-EC384DF862FF}" type="presParOf" srcId="{46746BF8-8C13-403D-B74A-6BA79A7FA811}" destId="{64EF213D-B16C-4AC2-8183-B62F7FC17277}" srcOrd="3" destOrd="0" presId="urn:microsoft.com/office/officeart/2016/7/layout/BasicLinearProcessNumbered#1"/>
    <dgm:cxn modelId="{4131D598-AA25-4B7C-AFA7-9029885EA773}" type="presParOf" srcId="{C09B749D-9CF7-492C-B341-D9553818451B}" destId="{5104EC6E-10DA-48BE-A121-0D66CB60A3C3}" srcOrd="7" destOrd="0" presId="urn:microsoft.com/office/officeart/2016/7/layout/BasicLinearProcessNumbered#1"/>
    <dgm:cxn modelId="{BE67DCDF-2356-4D88-99B3-83434EDCF878}" type="presParOf" srcId="{C09B749D-9CF7-492C-B341-D9553818451B}" destId="{A0A34020-1B08-49AD-AD60-D2002D7C7E0A}" srcOrd="8" destOrd="0" presId="urn:microsoft.com/office/officeart/2016/7/layout/BasicLinearProcessNumbered#1"/>
    <dgm:cxn modelId="{7647E02E-AFDE-4458-BBF1-C11FE2DBD1C6}" type="presParOf" srcId="{A0A34020-1B08-49AD-AD60-D2002D7C7E0A}" destId="{5F8AA2D1-7ADE-4FAB-AB73-E999EB93EDA0}" srcOrd="0" destOrd="0" presId="urn:microsoft.com/office/officeart/2016/7/layout/BasicLinearProcessNumbered#1"/>
    <dgm:cxn modelId="{948C3455-F5CB-4096-AEED-6BBC191AA5B8}" type="presParOf" srcId="{A0A34020-1B08-49AD-AD60-D2002D7C7E0A}" destId="{FEC87D35-FF68-4830-9865-7026502B7734}" srcOrd="1" destOrd="0" presId="urn:microsoft.com/office/officeart/2016/7/layout/BasicLinearProcessNumbered#1"/>
    <dgm:cxn modelId="{012855BB-F5B9-4D56-90E8-9EFFB3D195DD}" type="presParOf" srcId="{A0A34020-1B08-49AD-AD60-D2002D7C7E0A}" destId="{F57AF353-CCB4-4030-9EEE-1DC7B4B0CC7D}" srcOrd="2" destOrd="0" presId="urn:microsoft.com/office/officeart/2016/7/layout/BasicLinearProcessNumbered#1"/>
    <dgm:cxn modelId="{4E5AA3F4-3105-458B-AFF9-4DE384A7EEAB}" type="presParOf" srcId="{A0A34020-1B08-49AD-AD60-D2002D7C7E0A}" destId="{9CC4D03B-B44B-4A64-A041-4758701F1C59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7084B800-7E1D-4DA6-89C0-37EA52DDBCB8}">
      <dgm:prSet phldrT="[Text]" custT="1"/>
      <dgm:spPr/>
      <dgm:t>
        <a:bodyPr rtlCol="0"/>
        <a:lstStyle/>
        <a:p>
          <a:pPr algn="ctr" rtl="0"/>
          <a:endParaRPr lang="pl-PL" sz="2000" noProof="0" dirty="0"/>
        </a:p>
      </dgm:t>
    </dgm:pt>
    <dgm:pt modelId="{E459F664-A62C-4466-90D1-14D94F7456F9}" type="parTrans" cxnId="{D7BBB8C6-B60F-4050-B5C1-3F3A86AF4294}">
      <dgm:prSet/>
      <dgm:spPr/>
      <dgm:t>
        <a:bodyPr rtlCol="0"/>
        <a:lstStyle/>
        <a:p>
          <a:pPr rtl="0"/>
          <a:endParaRPr lang="pl-PL" noProof="0" dirty="0"/>
        </a:p>
      </dgm:t>
    </dgm:pt>
    <dgm:pt modelId="{29667D30-8073-4626-A65C-0442C9DA4455}" type="sibTrans" cxnId="{D7BBB8C6-B60F-4050-B5C1-3F3A86AF4294}">
      <dgm:prSet/>
      <dgm:spPr/>
      <dgm:t>
        <a:bodyPr rtlCol="0"/>
        <a:lstStyle/>
        <a:p>
          <a:pPr rtl="0"/>
          <a:endParaRPr lang="pl-PL" noProof="0" dirty="0"/>
        </a:p>
      </dgm:t>
    </dgm:pt>
    <dgm:pt modelId="{4786322A-3DB1-4B13-A039-9C2B4BD33902}">
      <dgm:prSet phldrT="[Text]" custT="1"/>
      <dgm:spPr/>
      <dgm:t>
        <a:bodyPr rtlCol="0"/>
        <a:lstStyle/>
        <a:p>
          <a:pPr algn="ctr" rtl="0"/>
          <a:endParaRPr lang="pl-PL" sz="2000" noProof="0" dirty="0"/>
        </a:p>
      </dgm:t>
    </dgm:pt>
    <dgm:pt modelId="{4F3F2426-EA56-4F79-A02F-DE7A210D680D}" type="parTrans" cxnId="{07D1F65C-7C41-4EB6-A133-CA7F29791640}">
      <dgm:prSet/>
      <dgm:spPr/>
      <dgm:t>
        <a:bodyPr rtlCol="0"/>
        <a:lstStyle/>
        <a:p>
          <a:pPr rtl="0"/>
          <a:endParaRPr lang="pl-PL" noProof="0" dirty="0"/>
        </a:p>
      </dgm:t>
    </dgm:pt>
    <dgm:pt modelId="{7D0A801E-90E9-4D73-A31E-D58F04D3BBF2}" type="sibTrans" cxnId="{07D1F65C-7C41-4EB6-A133-CA7F29791640}">
      <dgm:prSet/>
      <dgm:spPr/>
      <dgm:t>
        <a:bodyPr rtlCol="0"/>
        <a:lstStyle/>
        <a:p>
          <a:pPr rtl="0"/>
          <a:endParaRPr lang="pl-PL" noProof="0" dirty="0"/>
        </a:p>
      </dgm:t>
    </dgm:pt>
    <dgm:pt modelId="{5A259F57-B5C4-40C5-939D-A7C21B16FB47}">
      <dgm:prSet phldrT="[Text]" custT="1"/>
      <dgm:spPr/>
      <dgm:t>
        <a:bodyPr rtlCol="0"/>
        <a:lstStyle/>
        <a:p>
          <a:pPr algn="ctr" rtl="0"/>
          <a:endParaRPr lang="pl-PL" sz="2000" noProof="0" dirty="0"/>
        </a:p>
      </dgm:t>
    </dgm:pt>
    <dgm:pt modelId="{E359194E-724D-4C60-BA35-9B441D11C55E}" type="parTrans" cxnId="{7865863E-1BC2-47AE-BBFB-F40F27A905AE}">
      <dgm:prSet/>
      <dgm:spPr/>
      <dgm:t>
        <a:bodyPr rtlCol="0"/>
        <a:lstStyle/>
        <a:p>
          <a:pPr rtl="0"/>
          <a:endParaRPr lang="pl-PL" noProof="0" dirty="0"/>
        </a:p>
      </dgm:t>
    </dgm:pt>
    <dgm:pt modelId="{57311651-50BE-4613-AB4F-1C634C257620}" type="sibTrans" cxnId="{7865863E-1BC2-47AE-BBFB-F40F27A905AE}">
      <dgm:prSet/>
      <dgm:spPr/>
      <dgm:t>
        <a:bodyPr rtlCol="0"/>
        <a:lstStyle/>
        <a:p>
          <a:pPr rtl="0"/>
          <a:endParaRPr lang="pl-PL" noProof="0" dirty="0"/>
        </a:p>
      </dgm:t>
    </dgm:pt>
    <dgm:pt modelId="{88A033FC-90E8-450A-9660-7C56FE44CF4B}" type="pres">
      <dgm:prSet presAssocID="{592373DC-11B1-4708-92E2-E1B8EB8D76D8}" presName="linear" presStyleCnt="0">
        <dgm:presLayoutVars>
          <dgm:dir/>
          <dgm:animLvl val="lvl"/>
          <dgm:resizeHandles val="exact"/>
        </dgm:presLayoutVars>
      </dgm:prSet>
      <dgm:spPr/>
    </dgm:pt>
    <dgm:pt modelId="{24B2535F-B64C-416D-866E-AB6126E4F4FD}" type="pres">
      <dgm:prSet presAssocID="{7084B800-7E1D-4DA6-89C0-37EA52DDBCB8}" presName="parentLin" presStyleCnt="0"/>
      <dgm:spPr/>
    </dgm:pt>
    <dgm:pt modelId="{6EC006A1-981A-4484-9234-228DCAD57AB2}" type="pres">
      <dgm:prSet presAssocID="{7084B800-7E1D-4DA6-89C0-37EA52DDBCB8}" presName="parentLeftMargin" presStyleLbl="node1" presStyleIdx="0" presStyleCnt="3"/>
      <dgm:spPr/>
    </dgm:pt>
    <dgm:pt modelId="{1A0AAFD3-A3A9-4B43-843A-7BA9D4FD5E56}" type="pres">
      <dgm:prSet presAssocID="{7084B800-7E1D-4DA6-89C0-37EA52DDBCB8}" presName="parentText" presStyleLbl="node1" presStyleIdx="0" presStyleCnt="3" custScaleX="129258" custLinFactNeighborX="41720" custLinFactNeighborY="-7847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CBECD78-1F23-4EF1-982A-AA01E554543E}" type="pres">
      <dgm:prSet presAssocID="{7084B800-7E1D-4DA6-89C0-37EA52DDBCB8}" presName="negativeSpace" presStyleCnt="0"/>
      <dgm:spPr/>
    </dgm:pt>
    <dgm:pt modelId="{FD9FC1E3-1C41-4437-BE21-8D33D44C1C9E}" type="pres">
      <dgm:prSet presAssocID="{7084B800-7E1D-4DA6-89C0-37EA52DDBCB8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924BC6CA-B5A9-4CBD-91CA-0E40F017D78C}" type="pres">
      <dgm:prSet presAssocID="{29667D30-8073-4626-A65C-0442C9DA4455}" presName="spaceBetweenRectangles" presStyleCnt="0"/>
      <dgm:spPr/>
    </dgm:pt>
    <dgm:pt modelId="{D554373D-02BB-456A-B513-6FD44C272B5C}" type="pres">
      <dgm:prSet presAssocID="{4786322A-3DB1-4B13-A039-9C2B4BD33902}" presName="parentLin" presStyleCnt="0"/>
      <dgm:spPr/>
    </dgm:pt>
    <dgm:pt modelId="{4F91F803-792A-4600-A80A-DA32582EF94A}" type="pres">
      <dgm:prSet presAssocID="{4786322A-3DB1-4B13-A039-9C2B4BD33902}" presName="parentLeftMargin" presStyleLbl="node1" presStyleIdx="0" presStyleCnt="3"/>
      <dgm:spPr/>
    </dgm:pt>
    <dgm:pt modelId="{5BD5B296-A642-4DF8-B899-35ED169DA216}" type="pres">
      <dgm:prSet presAssocID="{4786322A-3DB1-4B13-A039-9C2B4BD33902}" presName="parentText" presStyleLbl="node1" presStyleIdx="1" presStyleCnt="3" custScaleX="133414" custScaleY="110220" custLinFactNeighborX="-303" custLinFactNeighborY="-4018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4936A2D-4572-425F-9AAC-9798097747DD}" type="pres">
      <dgm:prSet presAssocID="{4786322A-3DB1-4B13-A039-9C2B4BD33902}" presName="negativeSpace" presStyleCnt="0"/>
      <dgm:spPr/>
    </dgm:pt>
    <dgm:pt modelId="{92C0B756-05A6-4040-AC91-4730345F5191}" type="pres">
      <dgm:prSet presAssocID="{4786322A-3DB1-4B13-A039-9C2B4BD33902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E512E97A-AB64-43A4-955A-9C6EF5B21111}" type="pres">
      <dgm:prSet presAssocID="{7D0A801E-90E9-4D73-A31E-D58F04D3BBF2}" presName="spaceBetweenRectangles" presStyleCnt="0"/>
      <dgm:spPr/>
    </dgm:pt>
    <dgm:pt modelId="{6F48969B-7A0D-4352-95BB-E4D44F1FDA7D}" type="pres">
      <dgm:prSet presAssocID="{5A259F57-B5C4-40C5-939D-A7C21B16FB47}" presName="parentLin" presStyleCnt="0"/>
      <dgm:spPr/>
    </dgm:pt>
    <dgm:pt modelId="{80F1F3E3-8580-4F0D-9C12-7910907CADF1}" type="pres">
      <dgm:prSet presAssocID="{5A259F57-B5C4-40C5-939D-A7C21B16FB47}" presName="parentLeftMargin" presStyleLbl="node1" presStyleIdx="1" presStyleCnt="3"/>
      <dgm:spPr/>
    </dgm:pt>
    <dgm:pt modelId="{1AA0D2EF-743C-441B-B933-8CC3FD133511}" type="pres">
      <dgm:prSet presAssocID="{5A259F57-B5C4-40C5-939D-A7C21B16FB47}" presName="parentText" presStyleLbl="node1" presStyleIdx="2" presStyleCnt="3" custScaleX="134811" custLinFactNeighborX="26107" custLinFactNeighborY="-83537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D3949C1-8B5F-49B2-B24A-55D8B41AA896}" type="pres">
      <dgm:prSet presAssocID="{5A259F57-B5C4-40C5-939D-A7C21B16FB47}" presName="negativeSpace" presStyleCnt="0"/>
      <dgm:spPr/>
    </dgm:pt>
    <dgm:pt modelId="{A4E3526C-3B96-4B8B-87BA-01E1B7BEF7EF}" type="pres">
      <dgm:prSet presAssocID="{5A259F57-B5C4-40C5-939D-A7C21B16FB47}" presName="childText" presStyleLbl="conFgAcc1" presStyleIdx="2" presStyleCnt="3" custScaleX="100000" custLinFactNeighborX="1023" custLinFactNeighborY="-32302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"/>
          <a:srcRect/>
          <a:stretch>
            <a:fillRect l="4984" t="-12000" b="-12000"/>
          </a:stretch>
        </a:blipFill>
        <a:ln>
          <a:solidFill>
            <a:schemeClr val="tx2">
              <a:lumMod val="50000"/>
              <a:lumOff val="50000"/>
            </a:schemeClr>
          </a:solidFill>
        </a:ln>
      </dgm:spPr>
    </dgm:pt>
  </dgm:ptLst>
  <dgm:cxnLst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625AA23F-DBF4-4D2B-903D-22A89723EEED}" type="presOf" srcId="{592373DC-11B1-4708-92E2-E1B8EB8D76D8}" destId="{88A033FC-90E8-450A-9660-7C56FE44CF4B}" srcOrd="0" destOrd="0" presId="urn:microsoft.com/office/officeart/2005/8/layout/list1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87320787-FF34-4B70-A17A-F897C46501CA}" type="presOf" srcId="{5A259F57-B5C4-40C5-939D-A7C21B16FB47}" destId="{80F1F3E3-8580-4F0D-9C12-7910907CADF1}" srcOrd="0" destOrd="0" presId="urn:microsoft.com/office/officeart/2005/8/layout/list1"/>
    <dgm:cxn modelId="{DBFED495-68DE-497A-AE49-C4E846074AFD}" type="presOf" srcId="{7084B800-7E1D-4DA6-89C0-37EA52DDBCB8}" destId="{6EC006A1-981A-4484-9234-228DCAD57AB2}" srcOrd="0" destOrd="0" presId="urn:microsoft.com/office/officeart/2005/8/layout/list1"/>
    <dgm:cxn modelId="{34E0019B-A70F-4D3E-B489-3EE0CEC45D26}" type="presOf" srcId="{7084B800-7E1D-4DA6-89C0-37EA52DDBCB8}" destId="{1A0AAFD3-A3A9-4B43-843A-7BA9D4FD5E56}" srcOrd="1" destOrd="0" presId="urn:microsoft.com/office/officeart/2005/8/layout/list1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E88FBC6-3422-4879-9EF5-FC8802FCED5E}" type="presOf" srcId="{4786322A-3DB1-4B13-A039-9C2B4BD33902}" destId="{5BD5B296-A642-4DF8-B899-35ED169DA216}" srcOrd="1" destOrd="0" presId="urn:microsoft.com/office/officeart/2005/8/layout/list1"/>
    <dgm:cxn modelId="{EEDF53C7-9673-4100-8B1E-7CF177F43551}" type="presOf" srcId="{4786322A-3DB1-4B13-A039-9C2B4BD33902}" destId="{4F91F803-792A-4600-A80A-DA32582EF94A}" srcOrd="0" destOrd="0" presId="urn:microsoft.com/office/officeart/2005/8/layout/list1"/>
    <dgm:cxn modelId="{1E90A8F7-4B0C-45FE-B2AA-F392EBD01257}" type="presOf" srcId="{5A259F57-B5C4-40C5-939D-A7C21B16FB47}" destId="{1AA0D2EF-743C-441B-B933-8CC3FD133511}" srcOrd="1" destOrd="0" presId="urn:microsoft.com/office/officeart/2005/8/layout/list1"/>
    <dgm:cxn modelId="{AC4B8512-B20E-410F-BFEB-F8454685D9F0}" type="presParOf" srcId="{88A033FC-90E8-450A-9660-7C56FE44CF4B}" destId="{24B2535F-B64C-416D-866E-AB6126E4F4FD}" srcOrd="0" destOrd="0" presId="urn:microsoft.com/office/officeart/2005/8/layout/list1"/>
    <dgm:cxn modelId="{6DE6F4C9-B66F-4D53-882E-81C5A1263F9B}" type="presParOf" srcId="{24B2535F-B64C-416D-866E-AB6126E4F4FD}" destId="{6EC006A1-981A-4484-9234-228DCAD57AB2}" srcOrd="0" destOrd="0" presId="urn:microsoft.com/office/officeart/2005/8/layout/list1"/>
    <dgm:cxn modelId="{07944656-2B6F-4150-B840-796B46FABC28}" type="presParOf" srcId="{24B2535F-B64C-416D-866E-AB6126E4F4FD}" destId="{1A0AAFD3-A3A9-4B43-843A-7BA9D4FD5E56}" srcOrd="1" destOrd="0" presId="urn:microsoft.com/office/officeart/2005/8/layout/list1"/>
    <dgm:cxn modelId="{19C6D583-ED2C-4BA3-B186-5BE126AE2FA0}" type="presParOf" srcId="{88A033FC-90E8-450A-9660-7C56FE44CF4B}" destId="{CCBECD78-1F23-4EF1-982A-AA01E554543E}" srcOrd="1" destOrd="0" presId="urn:microsoft.com/office/officeart/2005/8/layout/list1"/>
    <dgm:cxn modelId="{193F8C17-9332-4A96-A2FF-869B84404B77}" type="presParOf" srcId="{88A033FC-90E8-450A-9660-7C56FE44CF4B}" destId="{FD9FC1E3-1C41-4437-BE21-8D33D44C1C9E}" srcOrd="2" destOrd="0" presId="urn:microsoft.com/office/officeart/2005/8/layout/list1"/>
    <dgm:cxn modelId="{2A0AF3F1-3E1F-4AB5-BC7F-8880604146E0}" type="presParOf" srcId="{88A033FC-90E8-450A-9660-7C56FE44CF4B}" destId="{924BC6CA-B5A9-4CBD-91CA-0E40F017D78C}" srcOrd="3" destOrd="0" presId="urn:microsoft.com/office/officeart/2005/8/layout/list1"/>
    <dgm:cxn modelId="{84B370E6-03E7-432E-8DE8-6F3402B19900}" type="presParOf" srcId="{88A033FC-90E8-450A-9660-7C56FE44CF4B}" destId="{D554373D-02BB-456A-B513-6FD44C272B5C}" srcOrd="4" destOrd="0" presId="urn:microsoft.com/office/officeart/2005/8/layout/list1"/>
    <dgm:cxn modelId="{330E8C49-FCAD-4D9F-BB2F-8760C7E6B096}" type="presParOf" srcId="{D554373D-02BB-456A-B513-6FD44C272B5C}" destId="{4F91F803-792A-4600-A80A-DA32582EF94A}" srcOrd="0" destOrd="0" presId="urn:microsoft.com/office/officeart/2005/8/layout/list1"/>
    <dgm:cxn modelId="{618BBB7C-14AD-4AD9-9957-91061B873473}" type="presParOf" srcId="{D554373D-02BB-456A-B513-6FD44C272B5C}" destId="{5BD5B296-A642-4DF8-B899-35ED169DA216}" srcOrd="1" destOrd="0" presId="urn:microsoft.com/office/officeart/2005/8/layout/list1"/>
    <dgm:cxn modelId="{EDC41EE4-430F-41C5-8C1F-AC1649AB4844}" type="presParOf" srcId="{88A033FC-90E8-450A-9660-7C56FE44CF4B}" destId="{A4936A2D-4572-425F-9AAC-9798097747DD}" srcOrd="5" destOrd="0" presId="urn:microsoft.com/office/officeart/2005/8/layout/list1"/>
    <dgm:cxn modelId="{FB153B08-A79B-48D9-B3F5-C99BA326486E}" type="presParOf" srcId="{88A033FC-90E8-450A-9660-7C56FE44CF4B}" destId="{92C0B756-05A6-4040-AC91-4730345F5191}" srcOrd="6" destOrd="0" presId="urn:microsoft.com/office/officeart/2005/8/layout/list1"/>
    <dgm:cxn modelId="{9AFDA481-FE2A-491B-8E0D-532160039AFB}" type="presParOf" srcId="{88A033FC-90E8-450A-9660-7C56FE44CF4B}" destId="{E512E97A-AB64-43A4-955A-9C6EF5B21111}" srcOrd="7" destOrd="0" presId="urn:microsoft.com/office/officeart/2005/8/layout/list1"/>
    <dgm:cxn modelId="{5BF94848-D0F1-4175-9643-34A371B25822}" type="presParOf" srcId="{88A033FC-90E8-450A-9660-7C56FE44CF4B}" destId="{6F48969B-7A0D-4352-95BB-E4D44F1FDA7D}" srcOrd="8" destOrd="0" presId="urn:microsoft.com/office/officeart/2005/8/layout/list1"/>
    <dgm:cxn modelId="{EA74DBEB-8288-4658-A002-3981498D98E1}" type="presParOf" srcId="{6F48969B-7A0D-4352-95BB-E4D44F1FDA7D}" destId="{80F1F3E3-8580-4F0D-9C12-7910907CADF1}" srcOrd="0" destOrd="0" presId="urn:microsoft.com/office/officeart/2005/8/layout/list1"/>
    <dgm:cxn modelId="{EAAC675A-F6BF-4EE1-B5D7-4A743649A5F1}" type="presParOf" srcId="{6F48969B-7A0D-4352-95BB-E4D44F1FDA7D}" destId="{1AA0D2EF-743C-441B-B933-8CC3FD133511}" srcOrd="1" destOrd="0" presId="urn:microsoft.com/office/officeart/2005/8/layout/list1"/>
    <dgm:cxn modelId="{FE0FAA26-81A2-4E9B-9BD2-67F1DDC58C5A}" type="presParOf" srcId="{88A033FC-90E8-450A-9660-7C56FE44CF4B}" destId="{1D3949C1-8B5F-49B2-B24A-55D8B41AA896}" srcOrd="9" destOrd="0" presId="urn:microsoft.com/office/officeart/2005/8/layout/list1"/>
    <dgm:cxn modelId="{D5CEED3A-ACD0-46FC-97A3-C950938E566F}" type="presParOf" srcId="{88A033FC-90E8-450A-9660-7C56FE44CF4B}" destId="{A4E3526C-3B96-4B8B-87BA-01E1B7BEF7E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3858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0" u="none" kern="1200" dirty="0">
              <a:solidFill>
                <a:srgbClr val="465359"/>
              </a:solidFill>
            </a:rPr>
            <a:t>Aktywność fizyczna to źródło satysfakcji      i dumy</a:t>
          </a:r>
          <a:endParaRPr lang="pl-PL" sz="1600" kern="1200" noProof="0" dirty="0">
            <a:solidFill>
              <a:srgbClr val="465359"/>
            </a:solidFill>
          </a:endParaRPr>
        </a:p>
      </dsp:txBody>
      <dsp:txXfrm>
        <a:off x="3858" y="1629652"/>
        <a:ext cx="2088986" cy="1754748"/>
      </dsp:txXfrm>
    </dsp:sp>
    <dsp:sp modelId="{94E9EF1A-1D07-4210-9402-6C559E90358A}">
      <dsp:nvSpPr>
        <dsp:cNvPr id="0" name=""/>
        <dsp:cNvSpPr/>
      </dsp:nvSpPr>
      <dsp:spPr>
        <a:xfrm>
          <a:off x="60966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noProof="0"/>
            <a:t>1</a:t>
          </a:r>
          <a:endParaRPr lang="pl-PL" sz="4800" kern="1200" noProof="0" dirty="0"/>
        </a:p>
      </dsp:txBody>
      <dsp:txXfrm>
        <a:off x="609664" y="810770"/>
        <a:ext cx="877374" cy="877374"/>
      </dsp:txXfrm>
    </dsp:sp>
    <dsp:sp modelId="{B9E74D06-8974-46A7-BDE8-CAC0846523DB}">
      <dsp:nvSpPr>
        <dsp:cNvPr id="0" name=""/>
        <dsp:cNvSpPr/>
      </dsp:nvSpPr>
      <dsp:spPr>
        <a:xfrm>
          <a:off x="385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2301743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0" u="none" kern="1200" dirty="0">
              <a:solidFill>
                <a:srgbClr val="465359"/>
              </a:solidFill>
            </a:rPr>
            <a:t>Wysiłek fizyczny powoduje wydzielanie endorfin</a:t>
          </a:r>
          <a:endParaRPr lang="pl-PL" sz="1500" kern="1200" noProof="0" dirty="0">
            <a:solidFill>
              <a:srgbClr val="465359"/>
            </a:solidFill>
          </a:endParaRPr>
        </a:p>
      </dsp:txBody>
      <dsp:txXfrm>
        <a:off x="2301743" y="1629652"/>
        <a:ext cx="2088986" cy="1754748"/>
      </dsp:txXfrm>
    </dsp:sp>
    <dsp:sp modelId="{DAC041B6-6570-477A-B4C1-5CB7E0EFE0DC}">
      <dsp:nvSpPr>
        <dsp:cNvPr id="0" name=""/>
        <dsp:cNvSpPr/>
      </dsp:nvSpPr>
      <dsp:spPr>
        <a:xfrm>
          <a:off x="290754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noProof="0"/>
            <a:t>2</a:t>
          </a:r>
          <a:endParaRPr lang="pl-PL" sz="4800" kern="1200" noProof="0" dirty="0"/>
        </a:p>
      </dsp:txBody>
      <dsp:txXfrm>
        <a:off x="2907549" y="810770"/>
        <a:ext cx="877374" cy="877374"/>
      </dsp:txXfrm>
    </dsp:sp>
    <dsp:sp modelId="{F8ADDB2A-2689-4ACF-8222-B372EB5C8D35}">
      <dsp:nvSpPr>
        <dsp:cNvPr id="0" name=""/>
        <dsp:cNvSpPr/>
      </dsp:nvSpPr>
      <dsp:spPr>
        <a:xfrm>
          <a:off x="230174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4599628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0" u="none" kern="1200" dirty="0">
              <a:solidFill>
                <a:srgbClr val="465359"/>
              </a:solidFill>
            </a:rPr>
            <a:t>Aktywność fizyczna to okazja,      żeby się wyładować</a:t>
          </a:r>
          <a:endParaRPr lang="pl-PL" sz="1500" kern="1200" noProof="0" dirty="0">
            <a:solidFill>
              <a:srgbClr val="465359"/>
            </a:solidFill>
          </a:endParaRPr>
        </a:p>
      </dsp:txBody>
      <dsp:txXfrm>
        <a:off x="4599628" y="1629652"/>
        <a:ext cx="2088986" cy="1754748"/>
      </dsp:txXfrm>
    </dsp:sp>
    <dsp:sp modelId="{82EE2C17-F664-4616-8F76-97637F08E124}">
      <dsp:nvSpPr>
        <dsp:cNvPr id="0" name=""/>
        <dsp:cNvSpPr/>
      </dsp:nvSpPr>
      <dsp:spPr>
        <a:xfrm>
          <a:off x="520543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noProof="0"/>
            <a:t>3</a:t>
          </a:r>
          <a:endParaRPr lang="pl-PL" sz="4800" kern="1200" noProof="0" dirty="0"/>
        </a:p>
      </dsp:txBody>
      <dsp:txXfrm>
        <a:off x="5205434" y="810770"/>
        <a:ext cx="877374" cy="877374"/>
      </dsp:txXfrm>
    </dsp:sp>
    <dsp:sp modelId="{96383FDE-483E-4E6D-B151-4FC41C065094}">
      <dsp:nvSpPr>
        <dsp:cNvPr id="0" name=""/>
        <dsp:cNvSpPr/>
      </dsp:nvSpPr>
      <dsp:spPr>
        <a:xfrm>
          <a:off x="459962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BA089-E576-4FF4-865F-C3BBF7659A23}">
      <dsp:nvSpPr>
        <dsp:cNvPr id="0" name=""/>
        <dsp:cNvSpPr/>
      </dsp:nvSpPr>
      <dsp:spPr>
        <a:xfrm>
          <a:off x="6897513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0" u="none" kern="1200" dirty="0">
              <a:solidFill>
                <a:srgbClr val="465359"/>
              </a:solidFill>
            </a:rPr>
            <a:t>Aktywność fizyczna obniża poziom stresu</a:t>
          </a:r>
          <a:endParaRPr lang="pl-PL" sz="1500" kern="1200" noProof="0" dirty="0">
            <a:solidFill>
              <a:srgbClr val="465359"/>
            </a:solidFill>
          </a:endParaRPr>
        </a:p>
      </dsp:txBody>
      <dsp:txXfrm>
        <a:off x="6897513" y="1629652"/>
        <a:ext cx="2088986" cy="1754748"/>
      </dsp:txXfrm>
    </dsp:sp>
    <dsp:sp modelId="{3CBA3CC0-D70A-4B98-9329-64604EDF25F0}">
      <dsp:nvSpPr>
        <dsp:cNvPr id="0" name=""/>
        <dsp:cNvSpPr/>
      </dsp:nvSpPr>
      <dsp:spPr>
        <a:xfrm>
          <a:off x="750331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noProof="0"/>
            <a:t>4</a:t>
          </a:r>
          <a:endParaRPr lang="pl-PL" sz="4800" kern="1200" noProof="0" dirty="0"/>
        </a:p>
      </dsp:txBody>
      <dsp:txXfrm>
        <a:off x="7503319" y="810770"/>
        <a:ext cx="877374" cy="877374"/>
      </dsp:txXfrm>
    </dsp:sp>
    <dsp:sp modelId="{5BE72261-3EB3-4585-8739-2FFBAED12B80}">
      <dsp:nvSpPr>
        <dsp:cNvPr id="0" name=""/>
        <dsp:cNvSpPr/>
      </dsp:nvSpPr>
      <dsp:spPr>
        <a:xfrm>
          <a:off x="689751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AA2D1-7ADE-4FAB-AB73-E999EB93EDA0}">
      <dsp:nvSpPr>
        <dsp:cNvPr id="0" name=""/>
        <dsp:cNvSpPr/>
      </dsp:nvSpPr>
      <dsp:spPr>
        <a:xfrm>
          <a:off x="9195398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0" u="none" kern="1200" dirty="0">
              <a:solidFill>
                <a:srgbClr val="465359"/>
              </a:solidFill>
            </a:rPr>
            <a:t>Sport pozwala    zająć umysł</a:t>
          </a:r>
          <a:endParaRPr lang="pl-PL" sz="1500" kern="1200" noProof="0" dirty="0">
            <a:solidFill>
              <a:srgbClr val="465359"/>
            </a:solidFill>
          </a:endParaRPr>
        </a:p>
      </dsp:txBody>
      <dsp:txXfrm>
        <a:off x="9195398" y="1629652"/>
        <a:ext cx="2088986" cy="1754748"/>
      </dsp:txXfrm>
    </dsp:sp>
    <dsp:sp modelId="{FEC87D35-FF68-4830-9865-7026502B7734}">
      <dsp:nvSpPr>
        <dsp:cNvPr id="0" name=""/>
        <dsp:cNvSpPr/>
      </dsp:nvSpPr>
      <dsp:spPr>
        <a:xfrm>
          <a:off x="980120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rtlCol="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noProof="0"/>
            <a:t>5</a:t>
          </a:r>
          <a:endParaRPr lang="pl-PL" sz="4800" kern="1200" noProof="0" dirty="0"/>
        </a:p>
      </dsp:txBody>
      <dsp:txXfrm>
        <a:off x="9801204" y="810770"/>
        <a:ext cx="877374" cy="877374"/>
      </dsp:txXfrm>
    </dsp:sp>
    <dsp:sp modelId="{F57AF353-CCB4-4030-9EEE-1DC7B4B0CC7D}">
      <dsp:nvSpPr>
        <dsp:cNvPr id="0" name=""/>
        <dsp:cNvSpPr/>
      </dsp:nvSpPr>
      <dsp:spPr>
        <a:xfrm>
          <a:off x="919539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C1E3-1C41-4437-BE21-8D33D44C1C9E}">
      <dsp:nvSpPr>
        <dsp:cNvPr id="0" name=""/>
        <dsp:cNvSpPr/>
      </dsp:nvSpPr>
      <dsp:spPr>
        <a:xfrm>
          <a:off x="0" y="458774"/>
          <a:ext cx="3690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AAFD3-A3A9-4B43-843A-7BA9D4FD5E56}">
      <dsp:nvSpPr>
        <dsp:cNvPr id="0" name=""/>
        <dsp:cNvSpPr/>
      </dsp:nvSpPr>
      <dsp:spPr>
        <a:xfrm>
          <a:off x="261473" y="0"/>
          <a:ext cx="3338734" cy="8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noProof="0" dirty="0"/>
        </a:p>
      </dsp:txBody>
      <dsp:txXfrm>
        <a:off x="261473" y="0"/>
        <a:ext cx="3338734" cy="885600"/>
      </dsp:txXfrm>
    </dsp:sp>
    <dsp:sp modelId="{92C0B756-05A6-4040-AC91-4730345F5191}">
      <dsp:nvSpPr>
        <dsp:cNvPr id="0" name=""/>
        <dsp:cNvSpPr/>
      </dsp:nvSpPr>
      <dsp:spPr>
        <a:xfrm>
          <a:off x="0" y="1910083"/>
          <a:ext cx="3690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5B296-A642-4DF8-B899-35ED169DA216}">
      <dsp:nvSpPr>
        <dsp:cNvPr id="0" name=""/>
        <dsp:cNvSpPr/>
      </dsp:nvSpPr>
      <dsp:spPr>
        <a:xfrm>
          <a:off x="183940" y="1020905"/>
          <a:ext cx="3446083" cy="976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noProof="0" dirty="0"/>
        </a:p>
      </dsp:txBody>
      <dsp:txXfrm>
        <a:off x="183940" y="1020905"/>
        <a:ext cx="3446083" cy="976108"/>
      </dsp:txXfrm>
    </dsp:sp>
    <dsp:sp modelId="{A4E3526C-3B96-4B8B-87BA-01E1B7BEF7EF}">
      <dsp:nvSpPr>
        <dsp:cNvPr id="0" name=""/>
        <dsp:cNvSpPr/>
      </dsp:nvSpPr>
      <dsp:spPr>
        <a:xfrm>
          <a:off x="0" y="3127849"/>
          <a:ext cx="3690000" cy="756000"/>
        </a:xfrm>
        <a:prstGeom prst="rect">
          <a:avLst/>
        </a:prstGeom>
        <a:blipFill dpi="0" rotWithShape="0">
          <a:blip xmlns:r="http://schemas.openxmlformats.org/officeDocument/2006/relationships" r:embed="rId1"/>
          <a:srcRect/>
          <a:stretch>
            <a:fillRect l="4984" t="-12000" b="-12000"/>
          </a:stretch>
        </a:blip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0D2EF-743C-441B-B933-8CC3FD133511}">
      <dsp:nvSpPr>
        <dsp:cNvPr id="0" name=""/>
        <dsp:cNvSpPr/>
      </dsp:nvSpPr>
      <dsp:spPr>
        <a:xfrm>
          <a:off x="207831" y="2088279"/>
          <a:ext cx="3482168" cy="8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noProof="0" dirty="0"/>
        </a:p>
      </dsp:txBody>
      <dsp:txXfrm>
        <a:off x="207831" y="2088279"/>
        <a:ext cx="3482168" cy="88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Podstawowy proces liniowy — numerowany"/>
  <dgm:desc val="Służy do przedstawiania postępu, osi czasu, kolejnych etapów w zadaniu, procesu lub przepływu pracy, a także do podkreślenia ruchu lub kierunku. Wprowadzono w nim automatycznie pojawiające się liczby, które umożliwiają pokazanie etapów procesu, które pojawiają się w okręgu. Tekst poziomu 1 i poziomu 2 jest wyświetlany w prostokąci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2ADED7-DCE3-4CDF-977D-3B0281FA9E9C}" type="datetime1">
              <a:rPr lang="pl-PL" smtClean="0"/>
              <a:t>02.05.2023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0885D5-D443-4228-8B2C-B9DF9A30D5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9FF67-D9C8-49E5-99A0-192FF3BF6191}" type="datetime1">
              <a:rPr lang="pl-PL" smtClean="0"/>
              <a:pPr/>
              <a:t>02.05.2023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D2F9AB-3C90-481E-8C34-4F549BF455D7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86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17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28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368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385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44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8" name="Data — symbol zastępczy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182F8CD7-598E-40D5-BF9B-CAE68BF4C160}" type="datetime1">
              <a:rPr lang="pl-PL" noProof="0" smtClean="0"/>
              <a:t>02.05.2023</a:t>
            </a:fld>
            <a:endParaRPr lang="pl-PL" noProof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1" name="Stopka — symbol zastępczy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pl-PL" noProof="0"/>
              <a:t>Prowadzenie zajęć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Obraz — symbol zastępczy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29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8529" y="2057400"/>
            <a:ext cx="3790884" cy="3811588"/>
          </a:xfrm>
        </p:spPr>
        <p:txBody>
          <a:bodyPr rtlCol="0"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B660EAA8-332A-479B-BB3D-76FB1FBA4573}" type="datetime1">
              <a:rPr lang="pl-PL" noProof="0" smtClean="0"/>
              <a:t>02.05.2023</a:t>
            </a:fld>
            <a:endParaRPr lang="pl-PL" noProof="0"/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1" name="Stopka — symbol zastępczy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pl-PL" noProof="0"/>
              <a:t>Prowadzenie zajęć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Obraz — symbol zastępczy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4457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83E34AFC-1520-4209-BE34-2C8C38FFA884}" type="datetime1">
              <a:rPr lang="pl-PL" noProof="0" smtClean="0"/>
              <a:t>02.05.2023</a:t>
            </a:fld>
            <a:endParaRPr lang="pl-PL" noProof="0"/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1" name="Zawartość — symbol zastępczy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44457" y="2057400"/>
            <a:ext cx="3791456" cy="386238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2" name="Stopka — symbol zastępczy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pl-PL" noProof="0"/>
              <a:t>Prowadzenie zajęć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Obraz — symbol zastępczy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5530" y="457200"/>
            <a:ext cx="357739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69995170-6A84-473E-AD9D-1FF48CE48168}" type="datetime1">
              <a:rPr lang="pl-PL" noProof="0" smtClean="0"/>
              <a:t>02.05.2023</a:t>
            </a:fld>
            <a:endParaRPr lang="pl-PL" noProof="0"/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1" name="Zawartość — symbol zastępczy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55530" y="2057400"/>
            <a:ext cx="3577934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pl-PL" noProof="0"/>
              <a:t>Kliknij, aby edytować style wzorców tekstu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pl-PL" noProof="0"/>
              <a:t>Drugi poziom</a:t>
            </a:r>
          </a:p>
        </p:txBody>
      </p:sp>
      <p:sp>
        <p:nvSpPr>
          <p:cNvPr id="9" name="Stopka — symbol zastępczy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pl-PL" noProof="0"/>
              <a:t>Prowadzenie zajęć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braz z lewej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rtlCol="0" anchor="ctr" anchorCtr="0"/>
          <a:lstStyle>
            <a:lvl1pPr algn="ctr"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5459" y="197123"/>
            <a:ext cx="3392382" cy="1675219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Zawartość — symbol zastępczy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55459" y="2057400"/>
            <a:ext cx="3392382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pl-PL" noProof="0"/>
              <a:t>Kliknij, aby edytować style wzorców tekstu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pl-PL" noProof="0"/>
              <a:t>Drugi poziom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8042147" y="453643"/>
            <a:ext cx="3528000" cy="9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Data — symbol zastępczy 4">
            <a:extLst>
              <a:ext uri="{FF2B5EF4-FFF2-40B4-BE49-F238E27FC236}">
                <a16:creationId xmlns:a16="http://schemas.microsoft.com/office/drawing/2014/main" id="{1FB18E8B-6111-4A64-AA8C-4CD4C981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12F33528-0541-4103-8883-F36884E23189}" type="datetime1">
              <a:rPr lang="pl-PL" noProof="0" smtClean="0"/>
              <a:t>02.05.2023</a:t>
            </a:fld>
            <a:endParaRPr lang="pl-PL" noProof="0"/>
          </a:p>
        </p:txBody>
      </p:sp>
      <p:sp>
        <p:nvSpPr>
          <p:cNvPr id="23" name="Numer slajdu — symbol zastępczy 6">
            <a:extLst>
              <a:ext uri="{FF2B5EF4-FFF2-40B4-BE49-F238E27FC236}">
                <a16:creationId xmlns:a16="http://schemas.microsoft.com/office/drawing/2014/main" id="{D5311807-ED2F-406C-B107-B5D885AD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4" name="Stopka — symbol zastępczy 5">
            <a:extLst>
              <a:ext uri="{FF2B5EF4-FFF2-40B4-BE49-F238E27FC236}">
                <a16:creationId xmlns:a16="http://schemas.microsoft.com/office/drawing/2014/main" id="{643FEB5F-C4B2-43B5-B019-DC467A62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pl-PL" noProof="0"/>
              <a:t>Prowadzenie zajęć</a:t>
            </a:r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rtlCol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rtlCol="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6F599550-8D22-4D47-89FB-9D3D04C45213}" type="datetime1">
              <a:rPr lang="pl-PL" noProof="0" smtClean="0"/>
              <a:t>02.05.2023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pl-PL" noProof="0"/>
              <a:t>Prowadzenie zajęć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226" y="4262316"/>
            <a:ext cx="9391524" cy="98833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Obraz — symbol zastępczy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6E7856AB-89CD-4679-99E8-CE79E3FB7E41}" type="datetime1">
              <a:rPr lang="pl-PL" noProof="0" smtClean="0"/>
              <a:t>02.05.2023</a:t>
            </a:fld>
            <a:endParaRPr lang="pl-PL" noProof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pl-PL" noProof="0"/>
              <a:t>Prowadzenie zajęć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863" y="5303610"/>
            <a:ext cx="9391888" cy="614363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0E1E5BC7-14DB-4D6F-81CA-1F287979D51C}" type="datetime1">
              <a:rPr lang="pl-PL" noProof="0" smtClean="0"/>
              <a:t>02.05.2023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7" name="Stopka — symbol zastępczy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pl-PL" noProof="0"/>
              <a:t>Prowadzenie zajęć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Zawartość — symbol zastępczy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4BEF2A5-8557-4173-AE22-E9A8F7C27364}" type="datetime1">
              <a:rPr lang="pl-PL" noProof="0" smtClean="0"/>
              <a:t>02.05.2023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Prowadzenie zajęć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59F479D-7533-4EEF-A06F-7CD2FE3DB90D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782FE138-0F70-48FD-93AB-0A9279FD56CD}" type="datetime1">
              <a:rPr lang="pl-PL" noProof="0" smtClean="0"/>
              <a:t>02.05.2023</a:t>
            </a:fld>
            <a:endParaRPr lang="pl-PL" noProof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1" name="Stopka — symbol zastępczy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pl-PL" noProof="0"/>
              <a:t>Prowadzenie zajęć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4" name="Zawartość — symbol zastępczy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5" name="Zawartość — symbol zastępczy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591AAA60-F93C-4597-87D9-1530B03CB587}" type="datetime1">
              <a:rPr lang="pl-PL" noProof="0" smtClean="0"/>
              <a:t>02.05.2023</a:t>
            </a:fld>
            <a:endParaRPr lang="pl-PL" noProof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0" name="Stopka — symbol zastępczy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pl-PL" noProof="0"/>
              <a:t>Prowadzenie zajęć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3" name="Tekst — symbol zastępczy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4" name="Zawartość — symbol zastępczy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5" name="Tekst — symbol zastępczy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6" name="Zawartość — symbol zastępczy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05012246-1A72-43CB-B51C-C74A98E00666}" type="datetime1">
              <a:rPr lang="pl-PL" noProof="0" smtClean="0"/>
              <a:t>02.05.2023</a:t>
            </a:fld>
            <a:endParaRPr lang="pl-PL" noProof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pl-PL" noProof="0"/>
              <a:t>Prowadzenie zajęć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 rtlCol="0"/>
          <a:lstStyle/>
          <a:p>
            <a:pPr rtl="0"/>
            <a:fld id="{09021341-A789-41C4-8002-18DA36FB3877}" type="datetime1">
              <a:rPr lang="pl-PL" noProof="0" smtClean="0"/>
              <a:t>02.05.2023</a:t>
            </a:fld>
            <a:endParaRPr lang="pl-PL" noProof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5" name="Stopka — symbol zastępczy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 rtlCol="0"/>
          <a:lstStyle/>
          <a:p>
            <a:pPr algn="l" rtl="0"/>
            <a:r>
              <a:rPr lang="pl-PL" noProof="0"/>
              <a:t>Prowadzenie zajęć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E92C8534-02C1-4E76-9DF4-FCE4C9530E6C}" type="datetime1">
              <a:rPr lang="pl-PL" noProof="0" smtClean="0"/>
              <a:t>02.05.2023</a:t>
            </a:fld>
            <a:endParaRPr lang="pl-PL" noProof="0"/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Stopka — symbol zastępczy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pl-PL" noProof="0"/>
              <a:t>Prowadzenie zajęć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Zawartość — symbol zastępczy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2" name="Tekst — symbol zastępczy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D1A23B99-69E5-4F9B-951F-9C45C2AEF8DF}" type="datetime1">
              <a:rPr lang="pl-PL" noProof="0" smtClean="0"/>
              <a:t>02.05.2023</a:t>
            </a:fld>
            <a:endParaRPr lang="pl-PL" noProof="0"/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Stopka — symbol zastępczy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pl-PL" noProof="0"/>
              <a:t>Prowadzenie zajęć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Obraz — symbol zastępczy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Tekst — symbol zastępczy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56E538FD-9F1E-498F-B913-05F944A5CCF8}" type="datetime1">
              <a:rPr lang="pl-PL" noProof="0" smtClean="0"/>
              <a:t>02.05.2023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Prowadzenie zajęć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9" name="Prostokąt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ostokąt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rostokąt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erego.com.pl/rola-aktywnosci-fizycznej-w-utrzymaniu-zdrowia-i-higieny-psychicznej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hyperlink" Target="https://trzymsie.pl/aktywnosc-fizyczna-a-zdrowie-psychiczn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ostokąt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8653" y="850791"/>
            <a:ext cx="3354192" cy="4198288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pl-PL" b="1" dirty="0">
                <a:solidFill>
                  <a:srgbClr val="FFFFFF"/>
                </a:solidFill>
              </a:rPr>
              <a:t>Sport </a:t>
            </a:r>
            <a:br>
              <a:rPr lang="pl-PL" b="1" dirty="0">
                <a:solidFill>
                  <a:srgbClr val="FFFFFF"/>
                </a:solidFill>
              </a:rPr>
            </a:br>
            <a:r>
              <a:rPr lang="pl-PL" b="1" dirty="0">
                <a:solidFill>
                  <a:srgbClr val="FFFFFF"/>
                </a:solidFill>
              </a:rPr>
              <a:t>a zdrowie psychiczne dzieci i dorosłych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8275" y="5537483"/>
            <a:ext cx="3202016" cy="649222"/>
          </a:xfrm>
          <a:noFill/>
        </p:spPr>
        <p:txBody>
          <a:bodyPr rtlCol="0" anchor="ctr">
            <a:normAutofit fontScale="92500" lnSpcReduction="20000"/>
          </a:bodyPr>
          <a:lstStyle/>
          <a:p>
            <a:pPr algn="ctr" rtl="0"/>
            <a:r>
              <a:rPr lang="pl-PL" sz="1800" b="1" dirty="0">
                <a:solidFill>
                  <a:schemeClr val="bg1">
                    <a:alpha val="75000"/>
                  </a:schemeClr>
                </a:solidFill>
              </a:rPr>
              <a:t>Promocja zdrowia </a:t>
            </a:r>
          </a:p>
          <a:p>
            <a:pPr algn="ctr" rtl="0"/>
            <a:r>
              <a:rPr lang="pl-PL" sz="1800" b="1" dirty="0">
                <a:solidFill>
                  <a:schemeClr val="bg1">
                    <a:alpha val="75000"/>
                  </a:schemeClr>
                </a:solidFill>
              </a:rPr>
              <a:t>w szkole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6" r="12651"/>
          <a:stretch/>
        </p:blipFill>
        <p:spPr>
          <a:xfrm>
            <a:off x="599155" y="927907"/>
            <a:ext cx="7059352" cy="5002185"/>
          </a:xfrm>
          <a:prstGeom prst="rect">
            <a:avLst/>
          </a:prstGeom>
          <a:ln w="228600" cap="sq" cmpd="thickThin">
            <a:solidFill>
              <a:srgbClr val="92278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341" y="457200"/>
            <a:ext cx="3693000" cy="1398494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1800" b="1" i="0" dirty="0">
                <a:solidFill>
                  <a:srgbClr val="343434"/>
                </a:solidFill>
                <a:effectLst/>
                <a:latin typeface="Source Sans Pro" panose="020B0503030403020204" pitchFamily="34" charset="0"/>
              </a:rPr>
              <a:t>Edukacja zdrowotna dzieci wyznacza następujące zadania polegające na:</a:t>
            </a:r>
            <a:endParaRPr lang="pl-PL" sz="1800" b="1" dirty="0"/>
          </a:p>
        </p:txBody>
      </p:sp>
      <p:graphicFrame>
        <p:nvGraphicFramePr>
          <p:cNvPr id="15" name="Zawartość — symbol zastępczy 14" descr="Obiekt SmartArt">
            <a:extLst>
              <a:ext uri="{FF2B5EF4-FFF2-40B4-BE49-F238E27FC236}">
                <a16:creationId xmlns:a16="http://schemas.microsoft.com/office/drawing/2014/main" id="{E48394F2-4497-4281-8861-03B845B20BE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46538114"/>
              </p:ext>
            </p:extLst>
          </p:nvPr>
        </p:nvGraphicFramePr>
        <p:xfrm>
          <a:off x="4251000" y="2381056"/>
          <a:ext cx="3690000" cy="404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F2CF6BB9-EEA3-41F4-8032-BEDB025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pl-PL" smtClean="0"/>
              <a:pPr rtl="0"/>
              <a:t>10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178A6B8-2787-4CA8-BB5C-19ED88EDCFDD}"/>
              </a:ext>
            </a:extLst>
          </p:cNvPr>
          <p:cNvSpPr txBox="1"/>
          <p:nvPr/>
        </p:nvSpPr>
        <p:spPr>
          <a:xfrm>
            <a:off x="4599200" y="2512016"/>
            <a:ext cx="297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0" i="0" dirty="0">
                <a:solidFill>
                  <a:schemeClr val="bg1"/>
                </a:solidFill>
                <a:effectLst/>
                <a:latin typeface="Raleway" pitchFamily="2" charset="-18"/>
              </a:rPr>
              <a:t>nabywaniu i bogaceniu wiedzy (informacji)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69B07E8-ABCE-4B85-975E-84CD863F6DC1}"/>
              </a:ext>
            </a:extLst>
          </p:cNvPr>
          <p:cNvSpPr txBox="1"/>
          <p:nvPr/>
        </p:nvSpPr>
        <p:spPr>
          <a:xfrm>
            <a:off x="4426282" y="3509046"/>
            <a:ext cx="3397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i="0" dirty="0">
                <a:solidFill>
                  <a:schemeClr val="bg1"/>
                </a:solidFill>
                <a:effectLst/>
                <a:latin typeface="Raleway" pitchFamily="2" charset="-18"/>
              </a:rPr>
              <a:t>kształtowaniu czynnych postaw (wobec zdrowia i bezpieczeństwa własnego i innych)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ECF58D7-3095-42E8-9B6C-67C59B106546}"/>
              </a:ext>
            </a:extLst>
          </p:cNvPr>
          <p:cNvSpPr txBox="1"/>
          <p:nvPr/>
        </p:nvSpPr>
        <p:spPr>
          <a:xfrm>
            <a:off x="4426282" y="4657443"/>
            <a:ext cx="354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i="0" dirty="0">
                <a:solidFill>
                  <a:schemeClr val="bg1"/>
                </a:solidFill>
                <a:effectLst/>
                <a:latin typeface="Raleway" pitchFamily="2" charset="-18"/>
              </a:rPr>
              <a:t>kształtowaniu umiejętności (określonych mianem życiowych)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4530D48-2FBA-472C-B803-0C98270984EE}"/>
              </a:ext>
            </a:extLst>
          </p:cNvPr>
          <p:cNvSpPr txBox="1"/>
          <p:nvPr/>
        </p:nvSpPr>
        <p:spPr>
          <a:xfrm>
            <a:off x="4350588" y="5559618"/>
            <a:ext cx="367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i="0" dirty="0">
                <a:solidFill>
                  <a:schemeClr val="bg1"/>
                </a:solidFill>
                <a:effectLst/>
                <a:latin typeface="Raleway" pitchFamily="2" charset="-18"/>
              </a:rPr>
              <a:t>doskonaleniu zdrowia własnego (predyspozycje i możliwości)</a:t>
            </a:r>
            <a:endParaRPr lang="pl-PL" sz="1600" dirty="0">
              <a:solidFill>
                <a:schemeClr val="bg1"/>
              </a:solidFill>
              <a:latin typeface="Raleway" pitchFamily="2" charset="-18"/>
            </a:endParaRPr>
          </a:p>
        </p:txBody>
      </p:sp>
      <p:pic>
        <p:nvPicPr>
          <p:cNvPr id="2050" name="Picture 2" descr="Jak rozwijać logiczne myślenie u dzieci? Top 9. miejsc, które Wam w tym  pomogą, Czas Dzieci">
            <a:extLst>
              <a:ext uri="{FF2B5EF4-FFF2-40B4-BE49-F238E27FC236}">
                <a16:creationId xmlns:a16="http://schemas.microsoft.com/office/drawing/2014/main" id="{1DF24AFD-2C05-47D6-B3A5-309A9354EF7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4" r="177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zczęśliwe dziecko? Tych dobrych nawyków mogą nauczyć rodzice">
            <a:extLst>
              <a:ext uri="{FF2B5EF4-FFF2-40B4-BE49-F238E27FC236}">
                <a16:creationId xmlns:a16="http://schemas.microsoft.com/office/drawing/2014/main" id="{53CF3D1C-46B0-4BA8-AC65-AEA8B4D644B7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8" r="2563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1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CF56B56-06D5-49FE-B656-B99694D1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pl-PL" noProof="0" smtClean="0"/>
              <a:t>11</a:t>
            </a:fld>
            <a:endParaRPr lang="pl-PL" noProof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C841BBCE-D9E8-41D5-9B1D-F89D8DD14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851646"/>
            <a:ext cx="11029616" cy="1066801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r>
              <a:rPr lang="pl-PL" dirty="0"/>
              <a:t>5 porad psychologa dla dzieci i dorosłych</a:t>
            </a:r>
            <a:br>
              <a:rPr lang="pl-PL" dirty="0"/>
            </a:br>
            <a:r>
              <a:rPr lang="pl-PL" dirty="0"/>
              <a:t>na temat znaczenia sportu!</a:t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3C51B7F-B320-4D9D-A7E6-57041B591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234" y="1828800"/>
            <a:ext cx="11304495" cy="4960239"/>
          </a:xfrm>
        </p:spPr>
        <p:txBody>
          <a:bodyPr>
            <a:noAutofit/>
          </a:bodyPr>
          <a:lstStyle/>
          <a:p>
            <a:pPr algn="just"/>
            <a:r>
              <a:rPr lang="pl-PL" sz="1350" b="1" dirty="0">
                <a:latin typeface="Raleway" pitchFamily="2" charset="-18"/>
              </a:rPr>
              <a:t>#1 Zacznij od siebie </a:t>
            </a:r>
            <a:r>
              <a:rPr lang="pl-PL" sz="1350" dirty="0">
                <a:latin typeface="Raleway" pitchFamily="2" charset="-18"/>
              </a:rPr>
              <a:t>- ważne, aby szczerze przyjrzeć się sobie i zastanowić się, jak wygląda nasze podejście do aktywności fizycznej: jak często korzystamy ze schodów zamiast windy, idziemy na piechotę zamiast jechać samochodem lub autobusem, ćwiczymy lub biegamy w ciągu tygodnia, czy spędzamy czas aktywnie czy przed telewizorem lub komputerem, Jeśli my nie jesteśmy aktywni fizycznie, trudno oczekiwać tego samego od dziecka. Warto zmienić swoje nawyki i przyzwyczajenia i pokazać dziecku, że czas wolny można spędzić inaczej. Każde „wybicie się” z rutyny i utartego schematu dnia to krok naprzód. Boisz się zmian? Rób małe kroki, postanów sobie, że biegasz 15 minut dziennie lub raz w tygodniu idziesz z rodziną na basen. Nie musisz od razu startować w maratonie ani skakać na głęboką wodę.</a:t>
            </a:r>
          </a:p>
          <a:p>
            <a:pPr algn="just"/>
            <a:r>
              <a:rPr lang="pl-PL" sz="1350" b="1" dirty="0">
                <a:latin typeface="Raleway" pitchFamily="2" charset="-18"/>
              </a:rPr>
              <a:t>#2 Znajdźcie sport przyjemny dla wszystkich członków rodziny </a:t>
            </a:r>
            <a:r>
              <a:rPr lang="pl-PL" sz="1350" dirty="0">
                <a:latin typeface="Raleway" pitchFamily="2" charset="-18"/>
              </a:rPr>
              <a:t>- dla niektórych rodzin będzie to cotygodniowy basen, łyżwy, rower, dla innych spacer z psem. Wspólne uprawianie sportu ma jeszcze tę zaletę, że cała rodzina czuje się bardziej zintegrowana. Czasem może być to też wspólna rodzinna gra w Twistera, która wspomaga elastyczność i rozciąganie. Poza tym gra w Twistera to mnóstwo śmiechu, a śmiejąc się, ćwiczymy mięśnie brzucha. Ponadto śmiech powoduje, że czujemy się szczęśliwsi, bardziej zrelaksowani i zaczynamy myśleć pozytywnie.</a:t>
            </a:r>
          </a:p>
          <a:p>
            <a:pPr algn="just"/>
            <a:r>
              <a:rPr lang="pl-PL" sz="1350" b="1" dirty="0">
                <a:latin typeface="Raleway" pitchFamily="2" charset="-18"/>
              </a:rPr>
              <a:t>#3 Ograniczajcie czas online </a:t>
            </a:r>
            <a:r>
              <a:rPr lang="pl-PL" sz="1350" dirty="0">
                <a:latin typeface="Raleway" pitchFamily="2" charset="-18"/>
              </a:rPr>
              <a:t>- zarówno własny, jak i dzieci. Często okazuje się bowiem, że czas, w którym moglibyśmy ćwiczyć aktywnie, marnujemy na siedzenie przed komputerem lub telewizorem. Ponadto, gdy dzieci widzą, że rodzice wolą spędzać czas online, a nie z nimi, robiąc coś wspólnie, jest dla nich znak, że aktywności online są priorytetem i przejmują ich zachowania.</a:t>
            </a:r>
          </a:p>
          <a:p>
            <a:pPr algn="just"/>
            <a:r>
              <a:rPr lang="pl-PL" sz="1350" b="1" dirty="0">
                <a:latin typeface="Raleway" pitchFamily="2" charset="-18"/>
              </a:rPr>
              <a:t>#4 Nauczcie się odpuszczać </a:t>
            </a:r>
            <a:r>
              <a:rPr lang="pl-PL" sz="1350" dirty="0">
                <a:latin typeface="Raleway" pitchFamily="2" charset="-18"/>
              </a:rPr>
              <a:t>- często wydaje nam się, że nie mamy czasu na odpoczynek, wiecznie się spieszymy i ciągle coś mamy do zrobienia. Warto zatrzymać się w tym pędzie na chwilę, zastanowić się, jakie obowiązki można odpuścić na korzyść relaksu i wolnego czasu z rodziną.</a:t>
            </a:r>
          </a:p>
          <a:p>
            <a:pPr algn="just"/>
            <a:r>
              <a:rPr lang="pl-PL" sz="1350" b="1" dirty="0">
                <a:latin typeface="Raleway" pitchFamily="2" charset="-18"/>
              </a:rPr>
              <a:t>#5 Korzystaj z technik relaksacyjnych</a:t>
            </a:r>
            <a:r>
              <a:rPr lang="pl-PL" sz="1350" dirty="0">
                <a:latin typeface="Raleway" pitchFamily="2" charset="-18"/>
              </a:rPr>
              <a:t> - warto wprowadzić w codzienne aktywności chwilę wycieszenia. Ćwiczenia oddechowe, ćwiczenia fizyczne - to świetne, proste i skuteczne sposoby radzenia sobie z napięciem i stresem, więc dobrze jest pokazać dzieciom, jak na różne sposoby mogą sprawić, że poczują się lepiej psychicznie.</a:t>
            </a:r>
          </a:p>
        </p:txBody>
      </p:sp>
    </p:spTree>
    <p:extLst>
      <p:ext uri="{BB962C8B-B14F-4D97-AF65-F5344CB8AC3E}">
        <p14:creationId xmlns:p14="http://schemas.microsoft.com/office/powerpoint/2010/main" val="340364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1BB8564-C736-4370-A2F4-89BC295B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603CDE5-C1D8-4EDD-870F-A498BAFA520F}" type="slidenum">
              <a:rPr lang="pl-PL" noProof="0" smtClean="0"/>
              <a:t>12</a:t>
            </a:fld>
            <a:endParaRPr lang="pl-PL" noProof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5086977-9C88-4B62-8940-F2D2B1E404C9}"/>
              </a:ext>
            </a:extLst>
          </p:cNvPr>
          <p:cNvSpPr txBox="1"/>
          <p:nvPr/>
        </p:nvSpPr>
        <p:spPr>
          <a:xfrm>
            <a:off x="448235" y="843677"/>
            <a:ext cx="109369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1" i="0" u="none" strike="noStrike" dirty="0">
                <a:solidFill>
                  <a:srgbClr val="92278F"/>
                </a:solidFill>
                <a:effectLst/>
                <a:latin typeface="Raleway" pitchFamily="2" charset="-18"/>
              </a:rPr>
              <a:t>Pamiętaj</a:t>
            </a:r>
          </a:p>
          <a:p>
            <a:pPr algn="l"/>
            <a:endParaRPr lang="pl-PL" b="0" i="0" u="none" strike="noStrike" dirty="0">
              <a:solidFill>
                <a:srgbClr val="676767"/>
              </a:solidFill>
              <a:effectLst/>
              <a:latin typeface="Raleway" pitchFamily="2" charset="-18"/>
            </a:endParaRPr>
          </a:p>
          <a:p>
            <a:pPr algn="ctr"/>
            <a:r>
              <a:rPr lang="pl-PL" b="1" i="0" u="none" strike="noStrike" dirty="0">
                <a:solidFill>
                  <a:srgbClr val="676767"/>
                </a:solidFill>
                <a:effectLst/>
                <a:latin typeface="Raleway" pitchFamily="2" charset="-18"/>
              </a:rPr>
              <a:t>W codziennym życiu doświadczamy wielu przykrych i niepokojących sytuacji. Jednak już tak prosta czynność jak niewielki wysiłek fizyczny pomoże nam w walce z myślami krzątającymi się nam po głowach czy poczuciem przytłoczenia przez otoczenie. A jeśli utrzymamy regularność naszych ćwiczeń czy spacerów, „skutki uboczne” naszej aktywności mogą zaskoczyć nas tylko pozytywnie. Może zdarzyć się, że z jakichś powodów trudno podjąć ten pierwszy krok. Jeśli nie potrafisz się zmotywować, a chcesz zmienić swoje nawyki, przydatna może okazać się konsultacja ze specjalistą, który pomoże Ci w efektywny sposób rozplanować i wprowadzić zmiany na lepsze.</a:t>
            </a:r>
          </a:p>
        </p:txBody>
      </p:sp>
      <p:pic>
        <p:nvPicPr>
          <p:cNvPr id="5122" name="Picture 2" descr="Żłobki i przedszkola a prawa rodziców. Jak przebiega adaptacja? - Kobieta">
            <a:extLst>
              <a:ext uri="{FF2B5EF4-FFF2-40B4-BE49-F238E27FC236}">
                <a16:creationId xmlns:a16="http://schemas.microsoft.com/office/drawing/2014/main" id="{005F1BC2-7CC6-4E8D-A370-098B1A56C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9" r="3767"/>
          <a:stretch/>
        </p:blipFill>
        <p:spPr bwMode="auto">
          <a:xfrm>
            <a:off x="537881" y="3695922"/>
            <a:ext cx="3119719" cy="29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Jaki prezent sprawi radość nastolatkowi? - littlehungrylady.pl">
            <a:extLst>
              <a:ext uri="{FF2B5EF4-FFF2-40B4-BE49-F238E27FC236}">
                <a16:creationId xmlns:a16="http://schemas.microsoft.com/office/drawing/2014/main" id="{6FAF8E44-6764-43A1-855A-5F41831FCD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6" descr="Jaki prezent sprawi radość nastolatkowi? - littlehungrylady.pl">
            <a:extLst>
              <a:ext uri="{FF2B5EF4-FFF2-40B4-BE49-F238E27FC236}">
                <a16:creationId xmlns:a16="http://schemas.microsoft.com/office/drawing/2014/main" id="{9B8CFB83-C291-4FAF-9ADF-9767C7F197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8" descr="Jaki prezent sprawi radość nastolatkowi? - littlehungrylady.pl">
            <a:extLst>
              <a:ext uri="{FF2B5EF4-FFF2-40B4-BE49-F238E27FC236}">
                <a16:creationId xmlns:a16="http://schemas.microsoft.com/office/drawing/2014/main" id="{8AE33F93-3FF9-41F0-B54F-0EFDB44E73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158B8CC-EC10-40CB-B91B-6767A82C2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2" t="6141" r="12822" b="15625"/>
          <a:stretch/>
        </p:blipFill>
        <p:spPr>
          <a:xfrm>
            <a:off x="3769657" y="3695922"/>
            <a:ext cx="4652685" cy="2922016"/>
          </a:xfrm>
          <a:prstGeom prst="rect">
            <a:avLst/>
          </a:prstGeom>
        </p:spPr>
      </p:pic>
      <p:pic>
        <p:nvPicPr>
          <p:cNvPr id="5130" name="Picture 10" descr="Nowe mandaty za spacer z psem bez smyczy i kagańca">
            <a:extLst>
              <a:ext uri="{FF2B5EF4-FFF2-40B4-BE49-F238E27FC236}">
                <a16:creationId xmlns:a16="http://schemas.microsoft.com/office/drawing/2014/main" id="{F9CC021A-E98F-406A-A956-A94118B21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3" r="10224"/>
          <a:stretch/>
        </p:blipFill>
        <p:spPr bwMode="auto">
          <a:xfrm>
            <a:off x="8509997" y="3695922"/>
            <a:ext cx="2884145" cy="29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50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FD880E8-C5C0-49F6-8465-AC50FA49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603CDE5-C1D8-4EDD-870F-A498BAFA520F}" type="slidenum">
              <a:rPr lang="pl-PL" noProof="0" smtClean="0"/>
              <a:t>13</a:t>
            </a:fld>
            <a:endParaRPr lang="pl-PL" noProof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3468A55D-C35F-4A8D-BE43-F18415EC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/>
              <a:t>Dajmy dobry przykład ;)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9992E839-D336-403D-A8DA-9D4A1A50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34298"/>
            <a:ext cx="11029615" cy="3442446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92278F"/>
                </a:solidFill>
              </a:rPr>
              <a:t>Promocja zdrowia w szkole </a:t>
            </a:r>
          </a:p>
          <a:p>
            <a:pPr marL="0" indent="0" algn="ctr">
              <a:buNone/>
            </a:pPr>
            <a:r>
              <a:rPr lang="pl-PL" sz="3200" dirty="0"/>
              <a:t>Zapraszamy wszystkich nauczycieli do wykonania zdjęcia promującego sport lub aktywność,</a:t>
            </a:r>
            <a:br>
              <a:rPr lang="pl-PL" sz="3200" dirty="0"/>
            </a:br>
            <a:r>
              <a:rPr lang="pl-PL" sz="3200" dirty="0"/>
              <a:t>celem zachęcania dzieci i młodzieży </a:t>
            </a:r>
            <a:br>
              <a:rPr lang="pl-PL" sz="3200" dirty="0"/>
            </a:br>
            <a:r>
              <a:rPr lang="pl-PL" sz="3200" dirty="0"/>
              <a:t>do podejmowania aktywności fizycznej w wolnym czasie.</a:t>
            </a:r>
          </a:p>
        </p:txBody>
      </p:sp>
      <p:pic>
        <p:nvPicPr>
          <p:cNvPr id="1026" name="Picture 2" descr="Grafika wektorowa Dzieci sport rysunek, Dzieci sport rysunek obrazy  wektorowe | Depositphotos">
            <a:extLst>
              <a:ext uri="{FF2B5EF4-FFF2-40B4-BE49-F238E27FC236}">
                <a16:creationId xmlns:a16="http://schemas.microsoft.com/office/drawing/2014/main" id="{08F42203-FEEE-4FDD-B40E-BC6C46EF9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05"/>
          <a:stretch/>
        </p:blipFill>
        <p:spPr bwMode="auto">
          <a:xfrm>
            <a:off x="5299156" y="4730449"/>
            <a:ext cx="4365812" cy="209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rafika wektorowa Dzieci sport rysunek, Dzieci sport rysunek obrazy  wektorowe | Depositphotos">
            <a:extLst>
              <a:ext uri="{FF2B5EF4-FFF2-40B4-BE49-F238E27FC236}">
                <a16:creationId xmlns:a16="http://schemas.microsoft.com/office/drawing/2014/main" id="{B708FF54-FD9B-4AE3-B899-3343A74C4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5"/>
          <a:stretch/>
        </p:blipFill>
        <p:spPr bwMode="auto">
          <a:xfrm>
            <a:off x="685333" y="4730449"/>
            <a:ext cx="4783137" cy="21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aje De Dibujos Animados - Fotógrafo Fotos, Retratos, Imágenes Y  Fotografía De Archivo Libres De Derecho. Image 79609182.">
            <a:extLst>
              <a:ext uri="{FF2B5EF4-FFF2-40B4-BE49-F238E27FC236}">
                <a16:creationId xmlns:a16="http://schemas.microsoft.com/office/drawing/2014/main" id="{9AE378E4-287C-40EB-BC47-71BAE1651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8" r="21744"/>
          <a:stretch/>
        </p:blipFill>
        <p:spPr bwMode="auto">
          <a:xfrm>
            <a:off x="10420703" y="4655088"/>
            <a:ext cx="1085964" cy="209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47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24EC38A0-3DAB-4B29-9BBE-45A9EBDB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624040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2800" b="1" dirty="0"/>
              <a:t>DZIĘKUJEMY za uwagę!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FD26EF91-820B-4DA2-B398-3E168AFF17A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88944" y="4939826"/>
            <a:ext cx="10014868" cy="14840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2278F"/>
              </a:buClr>
              <a:buSzPct val="92000"/>
              <a:buNone/>
              <a:tabLst/>
              <a:defRPr/>
            </a:pPr>
            <a:r>
              <a:rPr kumimoji="0" lang="pl-PL" sz="1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Źródła: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2278F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https://www.przedszkola.edu.pl/cele-i-zadania-edukacji-zdrowotnej.html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2278F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https://www.superego.com.pl/rola-aktywnosci-fizycznej-w-utrzymaniu-zdrowia-i-higieny-psychicznej</a:t>
            </a: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/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2278F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pl-PL" sz="1400" u="sng" dirty="0">
                <a:solidFill>
                  <a:schemeClr val="bg1"/>
                </a:solidFill>
                <a:latin typeface="Gill Sans MT" panose="020B0502020104020203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https://trzymsie.pl/aktywnosc-fizyczna-a-zdrowie-psychiczne/</a:t>
            </a:r>
            <a:endParaRPr lang="pl-PL" sz="1400" u="sng" dirty="0">
              <a:solidFill>
                <a:schemeClr val="bg1"/>
              </a:solidFill>
              <a:latin typeface="Gill Sans MT" panose="020B0502020104020203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2278F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https://supermamy.papilot.pl/dziecko/zdrowie-dziecka/15731/jak-sport-wplywa-na-zdrowie-psychiczne-dzieci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2278F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indent="0" rtl="0">
              <a:lnSpc>
                <a:spcPct val="120000"/>
              </a:lnSpc>
              <a:spcBef>
                <a:spcPct val="20000"/>
              </a:spcBef>
              <a:buNone/>
            </a:pPr>
            <a:endParaRPr lang="pl-PL" sz="1600" cap="all" dirty="0">
              <a:solidFill>
                <a:schemeClr val="tx2">
                  <a:lumMod val="10000"/>
                  <a:lumOff val="90000"/>
                  <a:alpha val="7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97DDE7F-DAE8-4DCE-84B0-D71BFF72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603CDE5-C1D8-4EDD-870F-A498BAFA520F}" type="slidenum">
              <a:rPr lang="pl-PL" smtClean="0"/>
              <a:t>14</a:t>
            </a:fld>
            <a:endParaRPr lang="pl-PL"/>
          </a:p>
        </p:txBody>
      </p:sp>
      <p:pic>
        <p:nvPicPr>
          <p:cNvPr id="6148" name="Picture 4" descr="Zdrowie psychiczne - jak dbać aby zawsze była w najlepszej formie -  Poradnia CO tam?">
            <a:extLst>
              <a:ext uri="{FF2B5EF4-FFF2-40B4-BE49-F238E27FC236}">
                <a16:creationId xmlns:a16="http://schemas.microsoft.com/office/drawing/2014/main" id="{173684D2-B1CE-418B-8208-3E5421F3718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1" b="26511"/>
          <a:stretch>
            <a:fillRect/>
          </a:stretch>
        </p:blipFill>
        <p:spPr bwMode="auto">
          <a:xfrm>
            <a:off x="443706" y="597460"/>
            <a:ext cx="11304588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0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11E0DA9-F80F-4FD2-86AD-FCB70408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pl-PL" sz="4800" b="1" dirty="0">
                <a:latin typeface="Raleway" pitchFamily="2" charset="-18"/>
              </a:rPr>
              <a:t>Sport to zdrowie</a:t>
            </a:r>
            <a:endParaRPr lang="pl-PL" sz="4800" b="1" dirty="0"/>
          </a:p>
        </p:txBody>
      </p:sp>
      <p:sp>
        <p:nvSpPr>
          <p:cNvPr id="5" name="Zawartość — symbol zastępczy 4">
            <a:extLst>
              <a:ext uri="{FF2B5EF4-FFF2-40B4-BE49-F238E27FC236}">
                <a16:creationId xmlns:a16="http://schemas.microsoft.com/office/drawing/2014/main" id="{CE60D718-AF05-43B9-B478-C057FE5DF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7316714" cy="4243418"/>
          </a:xfrm>
        </p:spPr>
        <p:txBody>
          <a:bodyPr numCol="2" spcCol="540000" rtlCol="0">
            <a:noAutofit/>
          </a:bodyPr>
          <a:lstStyle/>
          <a:p>
            <a:pPr marL="0" indent="0" algn="ctr" rtl="0">
              <a:lnSpc>
                <a:spcPct val="90000"/>
              </a:lnSpc>
              <a:buNone/>
            </a:pPr>
            <a:r>
              <a:rPr lang="pl-PL" sz="2000" b="1" dirty="0">
                <a:solidFill>
                  <a:srgbClr val="465359"/>
                </a:solidFill>
                <a:effectLst/>
                <a:latin typeface="Raleway" pitchFamily="2" charset="-18"/>
              </a:rPr>
              <a:t>Większość osób myśli               o zdrowiu fizycznym,           o dobrej kondycji, wpływie ruchu na układ oddechowy czy krążenia, rzadziej o zdrowiu psychicznym. A przecież aktywność fizyczna ma niebagatelny wpływ na układ nerwowy, na zdrowie psychiczne oraz ogólne samopoczucie.</a:t>
            </a:r>
            <a:endParaRPr lang="pl-PL" sz="2000" b="1" dirty="0">
              <a:solidFill>
                <a:srgbClr val="465359"/>
              </a:solidFill>
              <a:latin typeface="Raleway" pitchFamily="2" charset="-18"/>
            </a:endParaRPr>
          </a:p>
        </p:txBody>
      </p:sp>
      <p:sp>
        <p:nvSpPr>
          <p:cNvPr id="2" name="Numer slajdu — symbol zastępczy 1">
            <a:extLst>
              <a:ext uri="{FF2B5EF4-FFF2-40B4-BE49-F238E27FC236}">
                <a16:creationId xmlns:a16="http://schemas.microsoft.com/office/drawing/2014/main" id="{F78FE736-F0FD-4999-AE0C-8138EF4B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smtClean="0"/>
              <a:t>2</a:t>
            </a:fld>
            <a:endParaRPr lang="pl-PL"/>
          </a:p>
        </p:txBody>
      </p:sp>
      <p:pic>
        <p:nvPicPr>
          <p:cNvPr id="6" name="Picture 6" descr="Szczęśliwe Dzieci Pokazuje Znak Ok Na Placu Zabaw | Darmowe Zdjęcie">
            <a:extLst>
              <a:ext uri="{FF2B5EF4-FFF2-40B4-BE49-F238E27FC236}">
                <a16:creationId xmlns:a16="http://schemas.microsoft.com/office/drawing/2014/main" id="{9FF9309E-C6D7-4565-A765-0EBCB1194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22" y="1922142"/>
            <a:ext cx="7145898" cy="476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5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Prostokąt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0" name="Prostokąt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1029616" cy="958513"/>
          </a:xfrm>
        </p:spPr>
        <p:txBody>
          <a:bodyPr rtlCol="0" anchor="ctr">
            <a:normAutofit/>
          </a:bodyPr>
          <a:lstStyle/>
          <a:p>
            <a:pPr algn="ctr"/>
            <a:r>
              <a:rPr lang="pl-PL" b="1" i="0" u="none" strike="noStrike" dirty="0">
                <a:effectLst/>
                <a:latin typeface="Raleway" pitchFamily="2" charset="-18"/>
              </a:rPr>
              <a:t>Jak na naszą psychikę wpływa aktywność fizyczna?</a:t>
            </a:r>
          </a:p>
        </p:txBody>
      </p:sp>
      <p:sp>
        <p:nvSpPr>
          <p:cNvPr id="21" name="Prostokąt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Prostokąt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4" y="6423914"/>
            <a:ext cx="1052510" cy="36512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pl-PL" smtClean="0"/>
              <a:pPr rtl="0">
                <a:spcAft>
                  <a:spcPts val="600"/>
                </a:spcAft>
              </a:pPr>
              <a:t>3</a:t>
            </a:fld>
            <a:endParaRPr lang="pl-PL" dirty="0"/>
          </a:p>
        </p:txBody>
      </p:sp>
      <p:graphicFrame>
        <p:nvGraphicFramePr>
          <p:cNvPr id="5" name="Zawartość — symbol zastępczy 2" descr="Obiekt SmartAr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92272196"/>
              </p:ext>
            </p:extLst>
          </p:nvPr>
        </p:nvGraphicFramePr>
        <p:xfrm>
          <a:off x="450434" y="858445"/>
          <a:ext cx="11288243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rostokąt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702156"/>
            <a:ext cx="3568661" cy="9114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rtl="0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Pierwsza lekcja</a:t>
            </a:r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3027" y="2612503"/>
            <a:ext cx="3568661" cy="19969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 rtl="0">
              <a:buNone/>
            </a:pPr>
            <a:r>
              <a:rPr lang="pl-PL" sz="2000" b="1" i="0" dirty="0">
                <a:solidFill>
                  <a:srgbClr val="676767"/>
                </a:solidFill>
                <a:effectLst/>
                <a:latin typeface="Raleway" pitchFamily="2" charset="-18"/>
              </a:rPr>
              <a:t>Ruch i wysiłek pozytywnie wpływają na nasze samopoczucie i nastrój. Kojarzysz tę satysfakcję po przejechaniu zaplanowanej trasy rowerowej lub wykonaniu danego cyklu ćwiczeń? Twoje poczucie wartości skacze w górę,              w końcu jest ku temu dobry powód – UDAŁO CI SIĘ!  </a:t>
            </a:r>
            <a:endParaRPr lang="pl-PL" sz="2000" b="1" dirty="0"/>
          </a:p>
        </p:txBody>
      </p:sp>
      <p:pic>
        <p:nvPicPr>
          <p:cNvPr id="6" name="Zawartość — symbol zastępczy 5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/>
        </p:blipFill>
        <p:spPr>
          <a:xfrm>
            <a:off x="4165780" y="1005840"/>
            <a:ext cx="7682092" cy="5117054"/>
          </a:xfrm>
          <a:prstGeom prst="rect">
            <a:avLst/>
          </a:prstGeom>
        </p:spPr>
      </p:pic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fld id="{3A98EE3D-8CD1-4C3F-BD1C-C98C9596463C}" type="slidenum">
              <a:rPr lang="pl-PL" smtClean="0">
                <a:solidFill>
                  <a:srgbClr val="FFFFFF"/>
                </a:solidFill>
              </a:rPr>
              <a:pPr defTabSz="457200" rtl="0">
                <a:spcAft>
                  <a:spcPts val="600"/>
                </a:spcAft>
              </a:pPr>
              <a:t>4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353803"/>
          </a:xfrm>
        </p:spPr>
        <p:txBody>
          <a:bodyPr rtlCol="0"/>
          <a:lstStyle/>
          <a:p>
            <a:pPr algn="ctr" rtl="0"/>
            <a:r>
              <a:rPr lang="pl-PL" b="1" dirty="0"/>
              <a:t>Druga lekcja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FBA1D6E0-6A9C-4ADB-984E-B54DD59C6D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1941694"/>
            <a:ext cx="3394511" cy="4351529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2000" b="1" i="0" dirty="0">
                <a:solidFill>
                  <a:srgbClr val="676767"/>
                </a:solidFill>
                <a:effectLst/>
                <a:latin typeface="Raleway" pitchFamily="2" charset="-18"/>
              </a:rPr>
              <a:t>Wysiłek fizyczny powoduje wydzielanie się endorfin, tak zwanych hormonów szczęścia. Przyczynia się to                      do obniżenia prawdopodobieństwa zachorowania na depresję lub innych zaburzeń nastroju. Pomoże też            w walce z tymi chorobami i ogólnym poprawieniem samopoczucia.  </a:t>
            </a:r>
            <a:endParaRPr lang="pl-PL" sz="2000" b="1" dirty="0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F2CF6BB9-EEA3-41F4-8032-BEDB025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smtClean="0"/>
              <a:pPr rtl="0"/>
              <a:t>5</a:t>
            </a:fld>
            <a:endParaRPr lang="pl-PL"/>
          </a:p>
        </p:txBody>
      </p:sp>
      <p:pic>
        <p:nvPicPr>
          <p:cNvPr id="3074" name="Picture 2" descr="Czy samotna matka może wychować szczęśliwe dziecko? | Mataja">
            <a:extLst>
              <a:ext uri="{FF2B5EF4-FFF2-40B4-BE49-F238E27FC236}">
                <a16:creationId xmlns:a16="http://schemas.microsoft.com/office/drawing/2014/main" id="{1A3930FB-0830-41EE-9C0A-D836A38F6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" y="929249"/>
            <a:ext cx="7813457" cy="52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4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D5A4A71-BF4C-4D5C-BFC7-87532A78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228166"/>
          </a:xfrm>
        </p:spPr>
        <p:txBody>
          <a:bodyPr rtlCol="0"/>
          <a:lstStyle/>
          <a:p>
            <a:pPr rtl="0"/>
            <a:r>
              <a:rPr lang="pl-PL" dirty="0"/>
              <a:t>    </a:t>
            </a:r>
            <a:r>
              <a:rPr lang="pl-PL" b="1" dirty="0"/>
              <a:t>Trzecia Lekcja 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92DC2B5-5E26-4712-A72B-C467FF94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1934334"/>
            <a:ext cx="3517435" cy="3811588"/>
          </a:xfrm>
        </p:spPr>
        <p:txBody>
          <a:bodyPr rtlCol="0"/>
          <a:lstStyle/>
          <a:p>
            <a:pPr marL="0" indent="0" algn="ctr">
              <a:buNone/>
            </a:pPr>
            <a:r>
              <a:rPr lang="pl-PL" sz="2000" b="1" i="0" dirty="0">
                <a:solidFill>
                  <a:srgbClr val="676767"/>
                </a:solidFill>
                <a:effectLst/>
                <a:latin typeface="Raleway" pitchFamily="2" charset="-18"/>
              </a:rPr>
              <a:t>Sport pozwala wyładować negatywne emocje. Zła ocena w szkole? Kłótnia           z rodzicami? </a:t>
            </a:r>
            <a:r>
              <a:rPr lang="pl-PL" sz="2000" b="1" dirty="0">
                <a:solidFill>
                  <a:srgbClr val="676767"/>
                </a:solidFill>
                <a:latin typeface="Raleway" pitchFamily="2" charset="-18"/>
              </a:rPr>
              <a:t>Mąż</a:t>
            </a:r>
            <a:r>
              <a:rPr lang="pl-PL" sz="2000" b="1" i="0" dirty="0">
                <a:solidFill>
                  <a:srgbClr val="676767"/>
                </a:solidFill>
                <a:effectLst/>
                <a:latin typeface="Raleway" pitchFamily="2" charset="-18"/>
              </a:rPr>
              <a:t> znowu się obraził, a Ty nie masz pojęcia, o co? Spróbuj rozładować swoje emocje  i poirytowanie podczas szybkiego marszu czy biegu. A może nawet pokusisz się o taniec czy sport, jak np. boks?</a:t>
            </a:r>
            <a:endParaRPr lang="pl-PL" sz="2000" b="1" dirty="0"/>
          </a:p>
          <a:p>
            <a:pPr rtl="0"/>
            <a:endParaRPr lang="pl-PL" dirty="0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FA73604A-7E08-4A9B-A7E1-F0086159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603CDE5-C1D8-4EDD-870F-A498BAFA520F}" type="slidenum">
              <a:rPr lang="pl-PL" smtClean="0"/>
              <a:t>6</a:t>
            </a:fld>
            <a:endParaRPr lang="pl-PL"/>
          </a:p>
        </p:txBody>
      </p:sp>
      <p:pic>
        <p:nvPicPr>
          <p:cNvPr id="2062" name="Picture 14" descr="Jak się zmienia sylwetka kobiety trenującej boks? - U korzeni">
            <a:extLst>
              <a:ext uri="{FF2B5EF4-FFF2-40B4-BE49-F238E27FC236}">
                <a16:creationId xmlns:a16="http://schemas.microsoft.com/office/drawing/2014/main" id="{67202383-AA07-453C-9FEC-711C9534A9C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0" r="327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ototapety taniec ścienne na wymiar • REDRO.pl">
            <a:extLst>
              <a:ext uri="{FF2B5EF4-FFF2-40B4-BE49-F238E27FC236}">
                <a16:creationId xmlns:a16="http://schemas.microsoft.com/office/drawing/2014/main" id="{FE44A545-741A-4A27-90CB-3084BE745630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r="17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5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C3D8B0C-EFCA-45C3-A92A-E9B17B93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564" y="495298"/>
            <a:ext cx="3309943" cy="732868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b="1" dirty="0"/>
              <a:t>Czwarta Lekcja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1E9EACF6-E8C5-485F-B9F8-6F314C3308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00276" y="1970566"/>
            <a:ext cx="4186517" cy="4047446"/>
          </a:xfrm>
        </p:spPr>
        <p:txBody>
          <a:bodyPr rtlCol="0">
            <a:noAutofit/>
          </a:bodyPr>
          <a:lstStyle/>
          <a:p>
            <a:pPr algn="ctr" rtl="0"/>
            <a:r>
              <a:rPr lang="pl-PL" sz="2000" b="1" i="0" dirty="0">
                <a:solidFill>
                  <a:srgbClr val="676767"/>
                </a:solidFill>
                <a:effectLst/>
                <a:latin typeface="Raleway" pitchFamily="2" charset="-18"/>
              </a:rPr>
              <a:t>Aktywność fizyczna łagodzi stres. W ciągu jednego dnia zadajemy sobie wiele pytań, które nas nurtują i zaprzątają naszą głowę: a co jeśli zawalę ten egzamin; a co jak nie dostanę tej pracy; a co jeśli mój projekt okaże się niewystarczająco dobry? </a:t>
            </a:r>
            <a:r>
              <a:rPr lang="pl-PL" sz="2000" b="1" dirty="0">
                <a:solidFill>
                  <a:srgbClr val="676767"/>
                </a:solidFill>
                <a:latin typeface="Raleway" pitchFamily="2" charset="-18"/>
              </a:rPr>
              <a:t>     </a:t>
            </a:r>
            <a:r>
              <a:rPr lang="pl-PL" sz="2000" b="1" i="0" dirty="0">
                <a:solidFill>
                  <a:srgbClr val="676767"/>
                </a:solidFill>
                <a:effectLst/>
                <a:latin typeface="Raleway" pitchFamily="2" charset="-18"/>
              </a:rPr>
              <a:t>Każdy z nas musi znaleźć sposób, aby się wyciszyć                i zrelaksować po stresującym dniu. Dla jednych będą to spokojne techniki oddechowe             i medytacja w parku, lekcje jogi, porządny wycisk na basenie lub długi spacer w lesie.          </a:t>
            </a:r>
            <a:endParaRPr lang="pl-PL" sz="2000" b="1" dirty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1EDDB1DA-AD73-4E32-B7D5-0BD1008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391" y="6446838"/>
            <a:ext cx="6818262" cy="365125"/>
          </a:xfrm>
        </p:spPr>
        <p:txBody>
          <a:bodyPr rtlCol="0"/>
          <a:lstStyle/>
          <a:p>
            <a:pPr rtl="0"/>
            <a:r>
              <a:rPr lang="pl-PL"/>
              <a:t>Prowadzenie zajęć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36B7E12A-8BF8-4D3D-842F-D070248D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pl-PL" smtClean="0"/>
              <a:t>7</a:t>
            </a:fld>
            <a:endParaRPr lang="pl-PL"/>
          </a:p>
        </p:txBody>
      </p:sp>
      <p:pic>
        <p:nvPicPr>
          <p:cNvPr id="3074" name="Picture 2" descr="Joga może być bardziej niebezpieczna niż wcześniej sądzono | WP abcZdrowie">
            <a:extLst>
              <a:ext uri="{FF2B5EF4-FFF2-40B4-BE49-F238E27FC236}">
                <a16:creationId xmlns:a16="http://schemas.microsoft.com/office/drawing/2014/main" id="{AD1A8E26-FAD0-49DB-834A-B741C5ED3D06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r="102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6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3D6B943-7F50-4E5A-9C4D-977EB84D2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896471"/>
          </a:xfrm>
        </p:spPr>
        <p:txBody>
          <a:bodyPr/>
          <a:lstStyle/>
          <a:p>
            <a:pPr algn="ctr"/>
            <a:r>
              <a:rPr lang="pl-PL" b="1" dirty="0"/>
              <a:t>Piąta lekcja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97BDCDB-DAE9-4D5A-BC39-825B82B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603CDE5-C1D8-4EDD-870F-A498BAFA520F}" type="slidenum">
              <a:rPr lang="pl-PL" noProof="0" smtClean="0"/>
              <a:t>8</a:t>
            </a:fld>
            <a:endParaRPr lang="pl-PL" noProof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F33B6F4-DA14-46FE-9384-D8352DC16E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0587" y="2057400"/>
            <a:ext cx="3702877" cy="3862388"/>
          </a:xfrm>
        </p:spPr>
        <p:txBody>
          <a:bodyPr>
            <a:noAutofit/>
          </a:bodyPr>
          <a:lstStyle/>
          <a:p>
            <a:pPr algn="ctr"/>
            <a:r>
              <a:rPr lang="pl-PL" sz="2000" b="1" i="0" dirty="0">
                <a:solidFill>
                  <a:srgbClr val="676767"/>
                </a:solidFill>
                <a:effectLst/>
                <a:latin typeface="Raleway" pitchFamily="2" charset="-18"/>
              </a:rPr>
              <a:t>Gdy dręczą Cię nieprzyjemne myśli, nie możesz dać im czasu na kołatanie się po Twojej głowie! Pomyśl o jakimś hobby w postaci uprawiania wybranej sztuki walki, tańca, a może pokusisz się nawet na sport ekstremalny w stylu wspinaczki górskiej? Oczywiście, nie musisz od razu rzucać się na Mount Everest. Wszystko dzieje się małymi kroczkami, a przy takim hobby na pewno nie będzie czasu na zamartwianie się.</a:t>
            </a:r>
            <a:endParaRPr lang="pl-PL" sz="2000" b="1" dirty="0"/>
          </a:p>
        </p:txBody>
      </p:sp>
      <p:pic>
        <p:nvPicPr>
          <p:cNvPr id="17" name="Symbol zastępczy obrazu 16">
            <a:extLst>
              <a:ext uri="{FF2B5EF4-FFF2-40B4-BE49-F238E27FC236}">
                <a16:creationId xmlns:a16="http://schemas.microsoft.com/office/drawing/2014/main" id="{2CE0CA98-8FD8-4AAE-A2CD-EE284591E07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712" r="171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>
            <a:extLst>
              <a:ext uri="{FF2B5EF4-FFF2-40B4-BE49-F238E27FC236}">
                <a16:creationId xmlns:a16="http://schemas.microsoft.com/office/drawing/2014/main" id="{54B0D378-1535-4CBE-A37F-75494CF55F1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r="285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24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D22865F-60A5-4EFA-9270-4ECA7F13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603CDE5-C1D8-4EDD-870F-A498BAFA520F}" type="slidenum">
              <a:rPr lang="pl-PL" noProof="0" smtClean="0"/>
              <a:t>9</a:t>
            </a:fld>
            <a:endParaRPr lang="pl-PL" noProof="0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68A48DC4-9D04-486E-B1A5-C56D46308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45" y="5414696"/>
            <a:ext cx="10705373" cy="689514"/>
          </a:xfrm>
        </p:spPr>
        <p:txBody>
          <a:bodyPr>
            <a:normAutofit/>
          </a:bodyPr>
          <a:lstStyle/>
          <a:p>
            <a:pPr algn="ctr"/>
            <a:r>
              <a:rPr lang="pl-PL" sz="3600" b="1" i="0" dirty="0">
                <a:solidFill>
                  <a:schemeClr val="bg1"/>
                </a:solidFill>
                <a:effectLst/>
                <a:latin typeface="Signika"/>
              </a:rPr>
              <a:t>Zły trening to tylko taki, który się nie odbył</a:t>
            </a:r>
            <a:endParaRPr lang="pl-PL" sz="3600" b="1" dirty="0">
              <a:solidFill>
                <a:schemeClr val="bg1"/>
              </a:solidFill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42BC83C1-152A-4044-B7ED-9FF3D193B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2827800"/>
          </a:xfrm>
        </p:spPr>
        <p:txBody>
          <a:bodyPr/>
          <a:lstStyle/>
          <a:p>
            <a:pPr marL="0" indent="0" algn="just">
              <a:buNone/>
            </a:pPr>
            <a:r>
              <a:rPr lang="pl-PL" b="0" i="0" dirty="0">
                <a:solidFill>
                  <a:srgbClr val="465359"/>
                </a:solidFill>
                <a:effectLst/>
                <a:latin typeface="Raleway" pitchFamily="2" charset="-18"/>
              </a:rPr>
              <a:t>Prawidłowy rozwój, zdrowie fizyczne, psychiczne i społeczne dziecka stanowią  o potencjale zdrowotnym i ekonomicznym społeczeństwa. Ważne jest, aby treści o charakterze prozdrowotnym przekazywać dzieciom już od najmłodszych lat. Edukacja zdrowotna to jednak nie tylko przekazywanie wiedzy o tym, co jest korzystne lub szkodliwe dla zdrowia, lecz również rozwijanie umiejętności, a także nawyków, które pomogą skutecznie wykorzystywać tę wiedzę. Należy więc stworzyć dzieciom sposobność do ukształtowania postaw i wartości, które ułatwiają im dokonywanie wyborów, mających znaczenie dla ich obecnego i przyszłego życia i zdrowia. </a:t>
            </a:r>
          </a:p>
        </p:txBody>
      </p:sp>
      <p:pic>
        <p:nvPicPr>
          <p:cNvPr id="4098" name="Picture 2" descr="Pin em obrazki">
            <a:extLst>
              <a:ext uri="{FF2B5EF4-FFF2-40B4-BE49-F238E27FC236}">
                <a16:creationId xmlns:a16="http://schemas.microsoft.com/office/drawing/2014/main" id="{E0EEEE03-B616-493A-A45D-7B87E7BBB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5"/>
          <a:stretch/>
        </p:blipFill>
        <p:spPr bwMode="auto">
          <a:xfrm>
            <a:off x="4449606" y="3289900"/>
            <a:ext cx="4823010" cy="172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n em obrazki">
            <a:extLst>
              <a:ext uri="{FF2B5EF4-FFF2-40B4-BE49-F238E27FC236}">
                <a16:creationId xmlns:a16="http://schemas.microsoft.com/office/drawing/2014/main" id="{66E94650-DD52-48C3-B9C7-A223C0D93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4" r="18827" b="-149"/>
          <a:stretch/>
        </p:blipFill>
        <p:spPr bwMode="auto">
          <a:xfrm>
            <a:off x="540993" y="3289900"/>
            <a:ext cx="3908613" cy="172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n em obrazki">
            <a:extLst>
              <a:ext uri="{FF2B5EF4-FFF2-40B4-BE49-F238E27FC236}">
                <a16:creationId xmlns:a16="http://schemas.microsoft.com/office/drawing/2014/main" id="{DD9BA6D6-04D6-46ED-8AC9-12606348D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8" t="47488" r="12247" b="1237"/>
          <a:stretch/>
        </p:blipFill>
        <p:spPr bwMode="auto">
          <a:xfrm>
            <a:off x="9272617" y="3289900"/>
            <a:ext cx="2468040" cy="172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28763"/>
      </p:ext>
    </p:extLst>
  </p:cSld>
  <p:clrMapOvr>
    <a:masterClrMapping/>
  </p:clrMapOvr>
</p:sld>
</file>

<file path=ppt/theme/theme1.xml><?xml version="1.0" encoding="utf-8"?>
<a:theme xmlns:a="http://schemas.openxmlformats.org/drawingml/2006/main" name="DiwidendaVTI">
  <a:themeElements>
    <a:clrScheme name="Fioletowy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330685_TF00870617_Win32" id="{C1289954-B233-413C-8D3C-0632FA1A23CD}" vid="{F7EFBC8A-48BF-480F-996D-2F8696FED6ED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Klasyczne szkolenie firmowe</Template>
  <TotalTime>211</TotalTime>
  <Words>1210</Words>
  <Application>Microsoft Office PowerPoint</Application>
  <PresentationFormat>Panoramiczny</PresentationFormat>
  <Paragraphs>74</Paragraphs>
  <Slides>14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Arial</vt:lpstr>
      <vt:lpstr>Calibri</vt:lpstr>
      <vt:lpstr>Gill Sans MT</vt:lpstr>
      <vt:lpstr>Raleway</vt:lpstr>
      <vt:lpstr>Signika</vt:lpstr>
      <vt:lpstr>Source Sans Pro</vt:lpstr>
      <vt:lpstr>Wingdings</vt:lpstr>
      <vt:lpstr>Wingdings 2</vt:lpstr>
      <vt:lpstr>DiwidendaVTI</vt:lpstr>
      <vt:lpstr>Sport  a zdrowie psychiczne dzieci i dorosłych</vt:lpstr>
      <vt:lpstr>Sport to zdrowie</vt:lpstr>
      <vt:lpstr>Jak na naszą psychikę wpływa aktywność fizyczna?</vt:lpstr>
      <vt:lpstr>Pierwsza lekcja</vt:lpstr>
      <vt:lpstr>Druga lekcja</vt:lpstr>
      <vt:lpstr>    Trzecia Lekcja </vt:lpstr>
      <vt:lpstr>Czwarta Lekcja</vt:lpstr>
      <vt:lpstr>Piąta lekcja</vt:lpstr>
      <vt:lpstr>Zły trening to tylko taki, który się nie odbył</vt:lpstr>
      <vt:lpstr>Edukacja zdrowotna dzieci wyznacza następujące zadania polegające na:</vt:lpstr>
      <vt:lpstr>  5 porad psychologa dla dzieci i dorosłych na temat znaczenia sportu! </vt:lpstr>
      <vt:lpstr>Prezentacja programu PowerPoint</vt:lpstr>
      <vt:lpstr>Dajmy dobry przykład ;)</vt:lpstr>
      <vt:lpstr>DZIĘKUJEMY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 a zdrowie psychiczne dzieci i dorosłych</dc:title>
  <dc:creator>USER</dc:creator>
  <cp:lastModifiedBy>USER</cp:lastModifiedBy>
  <cp:revision>4</cp:revision>
  <dcterms:created xsi:type="dcterms:W3CDTF">2023-05-01T17:56:38Z</dcterms:created>
  <dcterms:modified xsi:type="dcterms:W3CDTF">2023-05-02T14:53:24Z</dcterms:modified>
</cp:coreProperties>
</file>