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96" r:id="rId4"/>
    <p:sldId id="293" r:id="rId5"/>
    <p:sldId id="269" r:id="rId6"/>
    <p:sldId id="279" r:id="rId7"/>
    <p:sldId id="280" r:id="rId8"/>
    <p:sldId id="281" r:id="rId9"/>
    <p:sldId id="283" r:id="rId10"/>
    <p:sldId id="284" r:id="rId11"/>
    <p:sldId id="286" r:id="rId12"/>
    <p:sldId id="287" r:id="rId13"/>
    <p:sldId id="289" r:id="rId14"/>
    <p:sldId id="290" r:id="rId15"/>
    <p:sldId id="298" r:id="rId16"/>
    <p:sldId id="299" r:id="rId17"/>
    <p:sldId id="300" r:id="rId18"/>
    <p:sldId id="291" r:id="rId19"/>
    <p:sldId id="297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911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96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2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491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637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578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47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457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72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21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187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83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08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25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69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18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40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18B003-FB6D-4E76-BE7E-5BD53FB99CBA}" type="datetimeFigureOut">
              <a:rPr lang="pl-PL" smtClean="0"/>
              <a:t>17.11.2023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8919-406C-44D9-9E55-69FE181973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163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k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2608" y="1883664"/>
            <a:ext cx="11256263" cy="326865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8000" b="1" i="1" u="sng" dirty="0" smtClean="0">
                <a:solidFill>
                  <a:srgbClr val="FFC000"/>
                </a:solidFill>
              </a:rPr>
              <a:t>Egzamin ósmoklasisty: 	</a:t>
            </a:r>
            <a:r>
              <a:rPr lang="pl-PL" sz="8000" b="1" i="1" u="sng" dirty="0" smtClean="0">
                <a:solidFill>
                  <a:schemeClr val="tx1"/>
                </a:solidFill>
              </a:rPr>
              <a:t>	harmonogram oraz </a:t>
            </a:r>
            <a:r>
              <a:rPr lang="pl-PL" sz="8000" b="1" i="1" u="sng" dirty="0" err="1" smtClean="0">
                <a:solidFill>
                  <a:schemeClr val="tx1"/>
                </a:solidFill>
              </a:rPr>
              <a:t>dastosowania</a:t>
            </a:r>
            <a:r>
              <a:rPr lang="pl-PL" sz="8000" b="1" i="1" u="sng" dirty="0" smtClean="0">
                <a:solidFill>
                  <a:schemeClr val="tx1"/>
                </a:solidFill>
              </a:rPr>
              <a:t> form </a:t>
            </a:r>
            <a:br>
              <a:rPr lang="pl-PL" sz="8000" b="1" i="1" u="sng" dirty="0" smtClean="0">
                <a:solidFill>
                  <a:schemeClr val="tx1"/>
                </a:solidFill>
              </a:rPr>
            </a:br>
            <a:r>
              <a:rPr lang="pl-PL" sz="8000" b="1" i="1" u="sng" dirty="0" smtClean="0">
                <a:solidFill>
                  <a:schemeClr val="tx1"/>
                </a:solidFill>
              </a:rPr>
              <a:t>i warunków</a:t>
            </a:r>
            <a:endParaRPr lang="pl-PL" sz="8000" b="1" i="1" u="sng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67227" y="5230368"/>
            <a:ext cx="5902453" cy="1252728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endParaRPr lang="pl-PL" sz="5400" dirty="0" smtClean="0"/>
          </a:p>
          <a:p>
            <a:pPr algn="ctr">
              <a:lnSpc>
                <a:spcPct val="120000"/>
              </a:lnSpc>
            </a:pPr>
            <a:r>
              <a:rPr lang="pl-PL" sz="9800" b="1" i="1" dirty="0" smtClean="0">
                <a:solidFill>
                  <a:srgbClr val="FFC000"/>
                </a:solidFill>
              </a:rPr>
              <a:t>Rok szkolny 2023</a:t>
            </a:r>
            <a:r>
              <a:rPr lang="pl-PL" sz="9800" b="1" dirty="0" smtClean="0">
                <a:solidFill>
                  <a:srgbClr val="FFC000"/>
                </a:solidFill>
              </a:rPr>
              <a:t>/2024</a:t>
            </a:r>
            <a:endParaRPr lang="pl-PL" sz="9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922" y="378068"/>
            <a:ext cx="11948747" cy="6444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11) </a:t>
            </a:r>
            <a:r>
              <a:rPr lang="pl-PL" b="1" dirty="0">
                <a:cs typeface="Times New Roman" panose="02020603050405020304" pitchFamily="18" charset="0"/>
              </a:rPr>
              <a:t>Do </a:t>
            </a:r>
            <a:r>
              <a:rPr lang="pl-PL" b="1" dirty="0" smtClean="0">
                <a:cs typeface="Times New Roman" panose="02020603050405020304" pitchFamily="18" charset="0"/>
              </a:rPr>
              <a:t>14 </a:t>
            </a:r>
            <a:r>
              <a:rPr lang="pl-PL" b="1" dirty="0">
                <a:cs typeface="Times New Roman" panose="02020603050405020304" pitchFamily="18" charset="0"/>
              </a:rPr>
              <a:t>marca </a:t>
            </a:r>
            <a:r>
              <a:rPr lang="pl-PL" b="1" dirty="0" smtClean="0">
                <a:cs typeface="Times New Roman" panose="02020603050405020304" pitchFamily="18" charset="0"/>
              </a:rPr>
              <a:t>2024r</a:t>
            </a:r>
            <a:r>
              <a:rPr lang="pl-PL" b="1" dirty="0">
                <a:cs typeface="Times New Roman" panose="02020603050405020304" pitchFamily="18" charset="0"/>
              </a:rPr>
              <a:t>. przewodniczący zespołu egzaminacyjnego  powołuje zastępcę przewodniczącego oraz członków zespołu </a:t>
            </a:r>
            <a:r>
              <a:rPr lang="pl-PL" b="1" dirty="0" smtClean="0">
                <a:cs typeface="Times New Roman" panose="02020603050405020304" pitchFamily="18" charset="0"/>
              </a:rPr>
              <a:t>egzaminacyjnego</a:t>
            </a:r>
            <a:r>
              <a:rPr lang="pl-PL" b="1" dirty="0"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cs typeface="Times New Roman" panose="02020603050405020304" pitchFamily="18" charset="0"/>
              </a:rPr>
              <a:t>oraz zawiera porozumienie z dyrektorami innych szkół, których pracownicy wchodzą w skład zespołu egzaminacyjnego.</a:t>
            </a:r>
          </a:p>
          <a:p>
            <a:pPr marL="0" indent="0">
              <a:buNone/>
            </a:pPr>
            <a:endParaRPr lang="pl-PL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12) </a:t>
            </a:r>
            <a:r>
              <a:rPr lang="pl-PL" b="1" dirty="0">
                <a:cs typeface="Times New Roman" panose="02020603050405020304" pitchFamily="18" charset="0"/>
              </a:rPr>
              <a:t>Do </a:t>
            </a:r>
            <a:r>
              <a:rPr lang="pl-PL" b="1" dirty="0" smtClean="0">
                <a:cs typeface="Times New Roman" panose="02020603050405020304" pitchFamily="18" charset="0"/>
              </a:rPr>
              <a:t>15 kwietnia 2024r. </a:t>
            </a:r>
            <a:r>
              <a:rPr lang="pl-PL" b="1" dirty="0">
                <a:cs typeface="Times New Roman" panose="02020603050405020304" pitchFamily="18" charset="0"/>
              </a:rPr>
              <a:t>powołanie zespołów nadzorujących oraz wyznaczenie ich </a:t>
            </a:r>
            <a:r>
              <a:rPr lang="pl-PL" b="1" dirty="0" smtClean="0">
                <a:cs typeface="Times New Roman" panose="02020603050405020304" pitchFamily="18" charset="0"/>
              </a:rPr>
              <a:t>przewodniczących.</a:t>
            </a:r>
          </a:p>
          <a:p>
            <a:pPr marL="0" indent="0">
              <a:buNone/>
            </a:pPr>
            <a:endParaRPr lang="pl-PL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 13) Do 10 maja 2024r</a:t>
            </a:r>
            <a:r>
              <a:rPr lang="pl-PL" b="1" dirty="0">
                <a:cs typeface="Times New Roman" panose="02020603050405020304" pitchFamily="18" charset="0"/>
              </a:rPr>
              <a:t>. przyjęcie od uczniów zaświadczeń stwierdzających uzyskanie tytułu laureata lub finalisty konkursu/olimpiady i przekazanie – nie później niż w dniu egzaminu – informacji do </a:t>
            </a:r>
            <a:r>
              <a:rPr lang="pl-PL" b="1" dirty="0" smtClean="0">
                <a:cs typeface="Times New Roman" panose="02020603050405020304" pitchFamily="18" charset="0"/>
              </a:rPr>
              <a:t>OKE.</a:t>
            </a:r>
          </a:p>
          <a:p>
            <a:pPr marL="0" indent="0">
              <a:buNone/>
            </a:pPr>
            <a:endParaRPr lang="pl-PL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14) </a:t>
            </a:r>
            <a:r>
              <a:rPr lang="pl-PL" b="1" dirty="0">
                <a:cs typeface="Times New Roman" panose="02020603050405020304" pitchFamily="18" charset="0"/>
              </a:rPr>
              <a:t>03 lipca 2024r. udostępnienie wyników z ZIU (SIOEO</a:t>
            </a:r>
            <a:r>
              <a:rPr lang="pl-PL" b="1" dirty="0" smtClean="0"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pl-PL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15) </a:t>
            </a:r>
            <a:r>
              <a:rPr lang="pl-PL" b="1" dirty="0">
                <a:cs typeface="Times New Roman" panose="02020603050405020304" pitchFamily="18" charset="0"/>
              </a:rPr>
              <a:t>03 lipca 2024r. wydanie zdającym zaświadczeń/informacji o szczegółowych wynikach egzaminu ósmoklasisty.</a:t>
            </a:r>
          </a:p>
          <a:p>
            <a:pPr marL="0" indent="0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u="sng" dirty="0" smtClean="0"/>
              <a:t>Dostosowania formy egzaminu:</a:t>
            </a:r>
            <a:br>
              <a:rPr lang="pl-PL" b="1" i="1" u="sng" dirty="0" smtClean="0"/>
            </a:b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1480" y="1508760"/>
            <a:ext cx="11384280" cy="4773168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Przygotowanie odrębnych arkuszy egzaminacyjnych dostosowanych do: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 smtClean="0"/>
              <a:t> rodzaju niepełnosprawności ucznia, posiadającego  orzeczenie o potrzebie kształcenia specjalnego wydane ze względu na niepełnosprawność,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 smtClean="0"/>
              <a:t>potrzeb ucznia, któremu ograniczona znajomość języka polskiego utrudnia zrozumienie czytanego tekstu (dotyczy egzaminu z języka polskiego i matematyki) – na podstawie pozytywnej opinii rady pedagogicznej,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 smtClean="0"/>
              <a:t>potrzeb ucznia  - obywatele Ukrainy (dotyczy egzaminu z każdego przedmiotu) – na podstawie pozytywnej opinii rady pedagogicznej.</a:t>
            </a:r>
          </a:p>
          <a:p>
            <a:pPr marL="0" indent="0">
              <a:buNone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7862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452104" cy="1400530"/>
          </a:xfrm>
        </p:spPr>
        <p:txBody>
          <a:bodyPr>
            <a:normAutofit/>
          </a:bodyPr>
          <a:lstStyle/>
          <a:p>
            <a:r>
              <a:rPr lang="pl-PL" sz="3200" b="1" i="1" u="sng" dirty="0" smtClean="0"/>
              <a:t>Dostosowanie warunków przeprowadzenia egzaminu:</a:t>
            </a:r>
            <a:endParaRPr lang="pl-PL" sz="3200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1473" y="1220200"/>
            <a:ext cx="11311427" cy="5321275"/>
          </a:xfrm>
        </p:spPr>
        <p:txBody>
          <a:bodyPr>
            <a:noAutofit/>
          </a:bodyPr>
          <a:lstStyle/>
          <a:p>
            <a:r>
              <a:rPr lang="pl-PL" b="1" dirty="0" smtClean="0"/>
              <a:t>Zminimalizowanie ograniczeń wynikających z niepełnosprawności, niedostosowania społecznego lub zagrożenia niedostosowaniem  społecznym ucznia.</a:t>
            </a:r>
          </a:p>
          <a:p>
            <a:r>
              <a:rPr lang="pl-PL" b="1" dirty="0" smtClean="0"/>
              <a:t>Zapewnienie uczniowi miejsca pracy odpowiedniego do potrzeb edukacyjnych oraz możliwości psychofizycznych ucznia.</a:t>
            </a:r>
          </a:p>
          <a:p>
            <a:r>
              <a:rPr lang="pl-PL" b="1" dirty="0" smtClean="0"/>
              <a:t>Wykorzystanie sprzętu specjalistycznego i środków dydaktycznych.</a:t>
            </a:r>
          </a:p>
          <a:p>
            <a:r>
              <a:rPr lang="pl-PL" b="1" dirty="0" smtClean="0"/>
              <a:t>Odpowiednie przedłużenie czasu przewidzianego na przeprowadzenie egzaminu.</a:t>
            </a:r>
          </a:p>
          <a:p>
            <a:r>
              <a:rPr lang="pl-PL" b="1" dirty="0" smtClean="0"/>
              <a:t>Ustalenie zasad oceniania rozwiązań zadań uwzględniających potrzeby edukacyjne oraz możliwości psychofizyczne ucznia.</a:t>
            </a:r>
            <a:endParaRPr lang="pl-PL" b="1" dirty="0"/>
          </a:p>
          <a:p>
            <a:r>
              <a:rPr lang="pl-PL" b="1" dirty="0"/>
              <a:t>Zapewnienie obecności i pomocy nauczyciela wspomagającego ucznia w czytaniu </a:t>
            </a:r>
            <a:r>
              <a:rPr lang="pl-PL" b="1" dirty="0" smtClean="0"/>
              <a:t>i/lub pisaniu z koniecznością rejestrowania przebiegu egzaminu za pomocą urządzenia rejestrującego dźwięk.</a:t>
            </a:r>
            <a:endParaRPr lang="pl-PL" b="1" dirty="0"/>
          </a:p>
          <a:p>
            <a:r>
              <a:rPr lang="pl-PL" b="1" dirty="0"/>
              <a:t>Zapewnienie obecności specjalisty z zakresu danego rodzaju niepełnosprawności w celu uzyskania właściwego kontaktu z uczniem.</a:t>
            </a:r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19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35" y="260694"/>
            <a:ext cx="9404723" cy="1400530"/>
          </a:xfrm>
        </p:spPr>
        <p:txBody>
          <a:bodyPr>
            <a:normAutofit/>
          </a:bodyPr>
          <a:lstStyle/>
          <a:p>
            <a:pPr algn="ctr"/>
            <a:r>
              <a:rPr lang="pl-PL" b="1" i="1" u="sng" dirty="0" smtClean="0"/>
              <a:t>Arkusze w dostosowanej formie są przygotowywane dla uczniów: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4977" y="1661224"/>
            <a:ext cx="11658600" cy="5086795"/>
          </a:xfrm>
        </p:spPr>
        <p:txBody>
          <a:bodyPr>
            <a:normAutofit fontScale="85000" lnSpcReduction="20000"/>
          </a:bodyPr>
          <a:lstStyle/>
          <a:p>
            <a:r>
              <a:rPr lang="pl-PL" sz="2200" b="1" dirty="0" smtClean="0"/>
              <a:t>z autyzmem, </a:t>
            </a:r>
            <a:r>
              <a:rPr lang="pl-PL" sz="2200" b="1" dirty="0"/>
              <a:t>w tym z zespołem Aspergera</a:t>
            </a:r>
          </a:p>
          <a:p>
            <a:r>
              <a:rPr lang="pl-PL" sz="2200" b="1" dirty="0" smtClean="0"/>
              <a:t>słabowidzących</a:t>
            </a:r>
          </a:p>
          <a:p>
            <a:r>
              <a:rPr lang="pl-PL" sz="2200" b="1" dirty="0" smtClean="0"/>
              <a:t>niewidomych</a:t>
            </a:r>
          </a:p>
          <a:p>
            <a:r>
              <a:rPr lang="pl-PL" sz="2200" b="1" dirty="0" smtClean="0"/>
              <a:t>słabosłyszących i niesłyszących</a:t>
            </a:r>
          </a:p>
          <a:p>
            <a:r>
              <a:rPr lang="pl-PL" sz="2200" b="1" dirty="0" smtClean="0"/>
              <a:t>z </a:t>
            </a:r>
            <a:r>
              <a:rPr lang="pl-PL" sz="2200" b="1" dirty="0"/>
              <a:t>niepełnosprawnością intelektualną w stopniu lekkim</a:t>
            </a:r>
          </a:p>
          <a:p>
            <a:r>
              <a:rPr lang="pl-PL" sz="2200" b="1" dirty="0" smtClean="0"/>
              <a:t>z afazją</a:t>
            </a:r>
          </a:p>
          <a:p>
            <a:r>
              <a:rPr lang="pl-PL" sz="2200" b="1" dirty="0" smtClean="0"/>
              <a:t>z niepełnosprawnością ruchową spowodowaną mózgowym porażeniem dziecięcym</a:t>
            </a:r>
          </a:p>
          <a:p>
            <a:r>
              <a:rPr lang="pl-PL" sz="2200" b="1" dirty="0" smtClean="0"/>
              <a:t>którym ograniczona znajomość języka polskiego utrudnia zrozumienie czytanego tekstu (dotyczy egzaminu z język polskiego i matematyki)</a:t>
            </a:r>
          </a:p>
          <a:p>
            <a:r>
              <a:rPr lang="pl-PL" sz="2200" b="1" dirty="0" smtClean="0"/>
              <a:t>obywateli Ukrainy, których pobyt na terytorium Rzeczypospolitej Polskiej jest uznany za legalny na podstawie ustawy z dnia 12 marca 2022r. o pomocy obywatelom Ukrainy w związku z konfliktem zbrojnym na terytorium tego państwa albo którzy przebywają legalnie na terytorium Rzeczypospolitej Polskiej z terytorium Ukrainy od dnia 24 lutego 2022r. w związku z działaniami wojennymi prowadzonymi na terytorium tego państwa</a:t>
            </a:r>
          </a:p>
          <a:p>
            <a:r>
              <a:rPr lang="pl-PL" sz="2200" b="1" dirty="0" smtClean="0"/>
              <a:t>z niepełnosprawnościami sprzężonymi</a:t>
            </a:r>
          </a:p>
          <a:p>
            <a:r>
              <a:rPr lang="pl-PL" sz="2200" b="1" dirty="0" smtClean="0"/>
              <a:t>z zaburzeniem widzenia barw</a:t>
            </a:r>
          </a:p>
          <a:p>
            <a:endParaRPr lang="pl-P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436" y="-281354"/>
            <a:ext cx="11797393" cy="71393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sz="2400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pl-PL" sz="2600" b="1" i="1" u="sng" dirty="0" smtClean="0">
                <a:solidFill>
                  <a:schemeClr val="tx2"/>
                </a:solidFill>
              </a:rPr>
              <a:t>DOKUMENTY NA PODSTAWIE KTÓRYCH PRZYZNAWANE JEST DOSTOSOWANIE FORM LUB WARUNKÓW PRZEPROWADZENIA EGZAMINU ÓSMOKLASISTY:</a:t>
            </a:r>
          </a:p>
          <a:p>
            <a:r>
              <a:rPr lang="pl-PL" b="1" dirty="0" smtClean="0"/>
              <a:t>Orzeczenie o potrzebie kształcenia specjalnego wydane ze względu na niepełnosprawność – dostosowanie form i warunków;</a:t>
            </a:r>
          </a:p>
          <a:p>
            <a:r>
              <a:rPr lang="pl-PL" b="1" dirty="0" smtClean="0"/>
              <a:t>Orzeczenie o potrzebie kształcenia specjalnego wydane ze względu na niedostosowanie społeczne lub zagrożenie niedostosowaniem społecznym – dostosowanie warunków;</a:t>
            </a:r>
          </a:p>
          <a:p>
            <a:r>
              <a:rPr lang="pl-PL" b="1" dirty="0" smtClean="0"/>
              <a:t>Orzeczenie o potrzebie indywidualnego nauczania – dostosowanie warunków; </a:t>
            </a:r>
          </a:p>
          <a:p>
            <a:r>
              <a:rPr lang="pl-PL" b="1" dirty="0" smtClean="0"/>
              <a:t>Zaświadczenie o stanie zdrowia wydane przez lekarza, uczeń chory lub niesprawny czasowo oraz uczeń z chorobami przewlekłymi – dostosowanie warunków; </a:t>
            </a:r>
          </a:p>
          <a:p>
            <a:r>
              <a:rPr lang="pl-PL" b="1" dirty="0" smtClean="0"/>
              <a:t>Opinia poradni psychologiczno-pedagogicznej, w tym poradni specjalistycznej, o specyficznych trudnościach w uczeniu się, w tym z: dysleksją, dysgrafią, dysortografią, dyskalkulią – dostosowanie warunków;</a:t>
            </a:r>
          </a:p>
          <a:p>
            <a:r>
              <a:rPr lang="pl-PL" b="1" dirty="0" smtClean="0"/>
              <a:t>Pozytywna opinia rady pedagogicznej w przypadku uczniów: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/>
              <a:t>objętych pomocą psychologiczno-pedagogiczną w szkole ze względu na trudności adaptacyjne związane z wcześniejszym kształceniem za granicą, zaburzenia komunikacji językowej lub sytuację kryzysową lub traumatyczną – dostosowanie warunków;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/>
              <a:t>c</a:t>
            </a:r>
            <a:r>
              <a:rPr lang="pl-PL" b="1" dirty="0" smtClean="0"/>
              <a:t>udzoziemców, którym ograniczona znajomość języka polskiego utrudnia zrozumienie czytanego tekstu (dotyczy języka polskiego i matematyki) – dostosowanie form i warunków;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/>
              <a:t>Obywatel Ukrainy – dostosowanie form i warunków;</a:t>
            </a:r>
          </a:p>
          <a:p>
            <a:r>
              <a:rPr lang="pl-PL" b="1" dirty="0" smtClean="0"/>
              <a:t>Uczniowie z zaburzeniem barw widzenia – zaświadczenie o stanie zdrowia wydane przez lekarza – dostosowanie form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b="1" dirty="0" smtClean="0"/>
          </a:p>
          <a:p>
            <a:pPr marL="0" indent="0">
              <a:buNone/>
            </a:pPr>
            <a:endParaRPr lang="pl-PL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300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2916" y="448408"/>
            <a:ext cx="12019084" cy="6646984"/>
          </a:xfrm>
        </p:spPr>
        <p:txBody>
          <a:bodyPr/>
          <a:lstStyle/>
          <a:p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Przystąpienie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do egzaminu ósmoklasisty w warunkach i formie dostosowanych do potrzeb i możliwości ucznia zapewnia przewodniczący zespołu egzaminacyjnego.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Egzamin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ósmoklasisty powinien odbywać się w oddzielnej sali, jeżeli zdający korzysta z co najmniej jednego z następujących dostosowań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korzystanie z urządzeń technicznych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korzystanie z płyty CD z dostosowanym nagraniem w przypadku egzaminu z języka obcego nowożytnego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udział nauczyciela wspomagającego (członka zespołu nadzorującego) w czytaniu i/lub pisaniu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4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czas przedłużony o dodatkowe przerwy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korzystanie z pomocy nauczyciela tłumacza (ma on status nauczyciela wspomagającego, może być członkiem zespołu nadzorującego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6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korzystanie z pomocy / udział w egzaminie specjalisty, np. psychologa, pedagoga (członka zespołu nadzorującego).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Jeżeli jest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mowa o przedłużeniu czasu na wykonanie zadań z arkusza standardowego, oznacza to, że pracę z arkuszem można przedłużyć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z języka polskiego – nie więcej niż o 60 minut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z matematyki – nie więcej niż o 50 minut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) z języka obcego nowożytnego – nie więcej niż o 45 minut. Czas pracy z arkuszem dostosowanym do rodzaju niepełnosprawności wydrukowany na stronie tytułowej arkusza uwzględnia przedłużenie, o którym mowa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powyżej.</a:t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Jeżeli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zdający korzysta z pomocy nauczyciela wspomagającego w czytaniu i/lub pisaniu, przebieg egzaminu ósmoklasisty musi być rejestrowany za pomocą urządzenia rejestrującego dźwięk. Zapis dźwiękowy stanowi integralną część pracy egzaminacyjnej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pl-PL" sz="1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22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8911" y="334107"/>
            <a:ext cx="11786214" cy="6392008"/>
          </a:xfrm>
        </p:spPr>
        <p:txBody>
          <a:bodyPr/>
          <a:lstStyle/>
          <a:p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Nauczyciel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wspomagający lub specjalista z zakresu danego rodzaju niepełnosprawności, niedostosowania społecznego lub zagrożenia niedostosowaniem społecznym może wchodzić w skład zespołu nadzorującego jako jeden z nauczycieli.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>
                <a:solidFill>
                  <a:schemeClr val="tx1"/>
                </a:solidFill>
              </a:rPr>
              <a:t>Prawo do korzystania z komputera, aby zapisywać odpowiedzi, ma zdający, jeśli jest niepełnosprawny ruchowo i posiada orzeczenie o potrzebie kształcenia specjalnego lub indywidualnego nauczania oraz jeśli jest wdrożony do pracy z komputerem na zajęciach lub jeśli takie zalecenie jest zawarte w opinii wydanej przez poradnię </a:t>
            </a:r>
            <a:r>
              <a:rPr lang="pl-PL" sz="1600" b="1" dirty="0" smtClean="0">
                <a:solidFill>
                  <a:schemeClr val="tx1"/>
                </a:solidFill>
              </a:rPr>
              <a:t>psychologiczno-pedagogiczną</a:t>
            </a:r>
            <a:r>
              <a:rPr lang="pl-PL" sz="1600" b="1" dirty="0">
                <a:solidFill>
                  <a:schemeClr val="tx1"/>
                </a:solidFill>
              </a:rPr>
              <a:t>, lub gdy głębokość zaburzenia grafii uniemożliwia odczytanie i dokonanie prawidłowej oceny rozwiązań w pracy egzaminacyjnej</a:t>
            </a:r>
            <a:r>
              <a:rPr lang="pl-PL" sz="1600" b="1" dirty="0" smtClean="0">
                <a:solidFill>
                  <a:schemeClr val="tx1"/>
                </a:solidFill>
              </a:rPr>
              <a:t>.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Uczeń posiadający orzeczenie o potrzebie kształcenia specjalnego wydane ze względu na niepełnosprawność intelektualną w stopniu umiarkowanym lub znacznym lub niepełnosprawności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sprzężone,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gdy jedną z niepełnosprawności jest niepełnosprawność intelektualna w stopniu umiarkowanym lub znacznym, nie przystępuje do egzaminu ósmoklasisty.</a:t>
            </a:r>
            <a:b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Uczeń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posiadający orzeczenie o potrzebie kształcenia specjalnego wydane ze względu na niepełnosprawności sprzężone inne niż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wymienione powyżej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może być zwolniony przez dyrektora okręgowej komisji egzaminacyjnej z obowiązku przystąpienia do egzaminu ósmoklasisty na wniosek rodziców pozytywnie zaopiniowany przez dyrektora szkoły, złożony nie później niż do 30 listopada 2023 r.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W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przypadku ucznia posiadającego orzeczenie o potrzebie kształcenia specjalnego z uwagi na niepełnosprawności sprzężone istnieje możliwość skorzystania z dostosowań przewidzianych dla poszczególnych rodzajów niepełnosprawności. Dostosowanie takie wymaga pisemnego porozumienia dyrektora szkoły z dyrektorem właściwej okręgowej komisji egzaminacyjnej (do 16 listopada 2023 r.). Wniosek dyrektora szkoły w tej sprawie powinien być uzasadniony i potwierdzony stosownymi dokumentami. Wniosek generowany jest </a:t>
            </a:r>
            <a:r>
              <a:rPr lang="pl-PL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w SIOEO </a:t>
            </a:r>
            <a: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, a następnie przesyłany do OKE. </a:t>
            </a:r>
            <a:br>
              <a:rPr lang="pl-PL" sz="16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65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0603" y="1085764"/>
            <a:ext cx="10915774" cy="5561220"/>
          </a:xfrm>
        </p:spPr>
        <p:txBody>
          <a:bodyPr/>
          <a:lstStyle/>
          <a:p>
            <a:r>
              <a:rPr lang="pl-PL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W szczególnych przypadkach wynikających ze stanu zdrowia lub niepełnosprawności ucznia, za zgodą dyrektora właściwej okręgowej komisji egzaminacyjnej, egzamin ósmoklasisty może być przeprowadzony w innym miejscu niż szkoła (np. w domu). Zgodę na przeprowadzenie egzaminu w miejscu innym niż szkoła dyrektor właściwej okręgowej komisji egzaminacyjnej może wyrazić na udokumentowany wniosek dyrektora szkoły – przewodniczącego zespołu egzaminacyjnego w danej szkole, złożony w porozumieniu z rodzicami ucznia albo pełnoletnim uczniem nie później niż do 14 lutego 2024 r. Jeżeli konieczność przyznania dostosowania, o którym mowa powyżej, nastąpi po ww. terminie, stosowne uzgodnienia muszą zostać przeprowadzone niezwłocznie po uzyskaniu przez dyrektora szkoły informacji o potrzebie takiego dostosowania.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49163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6760" y="1517904"/>
            <a:ext cx="10326624" cy="3204973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l-PL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1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ÓSMOKLASISTY DOSTĘPNE SĄ NA STRONACH:</a:t>
            </a:r>
          </a:p>
          <a:p>
            <a:pPr marL="0" indent="0">
              <a:buNone/>
            </a:pPr>
            <a:endParaRPr lang="pl-PL" sz="5400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endParaRPr lang="pl-PL" sz="5400" i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r>
              <a:rPr lang="pl-PL" sz="5400" u="sng" dirty="0" smtClean="0">
                <a:solidFill>
                  <a:srgbClr val="00B0F0"/>
                </a:solidFill>
                <a:hlinkClick r:id="rId2"/>
              </a:rPr>
              <a:t>www.oke</a:t>
            </a:r>
            <a:r>
              <a:rPr lang="pl-PL" sz="5400" u="sng" dirty="0" smtClean="0">
                <a:solidFill>
                  <a:srgbClr val="00B0F0"/>
                </a:solidFill>
              </a:rPr>
              <a:t>.poznan </a:t>
            </a:r>
            <a:r>
              <a:rPr lang="pl-PL" sz="5400" dirty="0" smtClean="0"/>
              <a:t>    </a:t>
            </a:r>
            <a:r>
              <a:rPr lang="pl-PL" sz="5400" u="sng" dirty="0" smtClean="0">
                <a:solidFill>
                  <a:srgbClr val="00B0F0"/>
                </a:solidFill>
              </a:rPr>
              <a:t>www.cke.edu.pl</a:t>
            </a:r>
            <a:endParaRPr lang="pl-PL" sz="54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56131" y="1994054"/>
            <a:ext cx="11210544" cy="144320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pl-PL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</a:t>
            </a:r>
            <a:r>
              <a:rPr lang="pl-PL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UWAGĘ</a:t>
            </a:r>
            <a:endParaRPr lang="pl-PL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4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339" y="192848"/>
            <a:ext cx="10515600" cy="933824"/>
          </a:xfrm>
        </p:spPr>
        <p:txBody>
          <a:bodyPr/>
          <a:lstStyle/>
          <a:p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prawne:</a:t>
            </a:r>
            <a:endParaRPr lang="pl-PL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2608" y="1060704"/>
            <a:ext cx="11393424" cy="5239512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pl-PL" sz="1600" b="1" dirty="0" smtClean="0"/>
              <a:t>  </a:t>
            </a:r>
            <a:r>
              <a:rPr lang="pl-PL" sz="1600" b="1" dirty="0"/>
              <a:t>ustawą z dnia 7 września 1991 r. o systemie oświaty (Dz.U. z 2022 r. poz. 2230), zwaną dalej „ustawą”</a:t>
            </a:r>
            <a:endParaRPr lang="pl-PL" sz="1600" b="1" dirty="0" smtClean="0"/>
          </a:p>
          <a:p>
            <a:pPr marL="457200" indent="-457200" algn="just">
              <a:buAutoNum type="arabicPeriod"/>
            </a:pPr>
            <a:r>
              <a:rPr lang="pl-PL" sz="1600" b="1" dirty="0"/>
              <a:t>rozporządzeniem Ministra Edukacji i Nauki z dnia 2 sierpnia 2022 r. w sprawie szczegółowych warunków i sposobu przeprowadzania egzaminu ósmoklasisty (Dz.U. poz. 1636), zwanym dalej „rozporządzeniem</a:t>
            </a:r>
            <a:r>
              <a:rPr lang="pl-PL" sz="1600" b="1" dirty="0" smtClean="0"/>
              <a:t>”</a:t>
            </a:r>
          </a:p>
          <a:p>
            <a:pPr marL="457200" indent="-457200" algn="just">
              <a:buAutoNum type="arabicPeriod"/>
            </a:pPr>
            <a:r>
              <a:rPr lang="pl-PL" sz="1600" b="1" dirty="0" smtClean="0"/>
              <a:t>rozporządzeniem </a:t>
            </a:r>
            <a:r>
              <a:rPr lang="pl-PL" sz="1600" b="1" dirty="0"/>
              <a:t>Ministra Edukacji i Nauki z dnia 21 marca 2022 r. w sprawie organizacji kształcenia, wychowania i opieki dzieci i młodzieży będących obywatelami Ukrainy (Dz.U. poz. 645, z </a:t>
            </a:r>
            <a:r>
              <a:rPr lang="pl-PL" sz="1600" b="1" dirty="0" err="1"/>
              <a:t>późn</a:t>
            </a:r>
            <a:r>
              <a:rPr lang="pl-PL" sz="1600" b="1" dirty="0"/>
              <a:t>. zm.), dotyczącym egzaminu ósmoklasisty dla uczniów – obywateli Ukrainy</a:t>
            </a:r>
            <a:endParaRPr lang="pl-PL" sz="1600" b="1" dirty="0" smtClean="0"/>
          </a:p>
          <a:p>
            <a:pPr marL="457200" indent="-457200" algn="just">
              <a:buAutoNum type="arabicPeriod"/>
            </a:pPr>
            <a:r>
              <a:rPr lang="pl-PL" sz="1600" b="1" dirty="0"/>
              <a:t>rozporządzeniem Ministra Edukacji i Nauki z dnia 15 lipca 2022 r. w sprawie wymagań egzaminacyjnych dla egzaminu ósmoklasisty przeprowadzanego w roku szkolnym 2022/2023 i 2023/2024 (Dz.U. poz. 1591</a:t>
            </a:r>
            <a:r>
              <a:rPr lang="pl-PL" sz="1600" b="1" dirty="0" smtClean="0"/>
              <a:t>)</a:t>
            </a:r>
          </a:p>
          <a:p>
            <a:pPr marL="457200" indent="-457200" algn="just">
              <a:buAutoNum type="arabicPeriod"/>
            </a:pPr>
            <a:r>
              <a:rPr lang="pl-PL" sz="1600" b="1" dirty="0"/>
              <a:t>rozporządzeniem Ministra Edukacji i Nauki z dnia 7 czerwca 2023 r. w sprawie świadectw, dyplomów państwowych i innych druków (Dz.U. poz. 1120</a:t>
            </a:r>
            <a:r>
              <a:rPr lang="pl-PL" sz="1600" b="1" dirty="0" smtClean="0"/>
              <a:t>)</a:t>
            </a:r>
          </a:p>
          <a:p>
            <a:pPr marL="457200" indent="-457200" algn="just">
              <a:buAutoNum type="arabicPeriod"/>
            </a:pPr>
            <a:r>
              <a:rPr lang="pl-PL" sz="1600" b="1" dirty="0"/>
              <a:t>informatorami o egzaminie ósmoklasisty od roku szkolnego 2018/2019, opublikowanymi na stronie internetowej Centralnej Komisji Egzaminacyjnej (https://cke.gov.pl/egzamin-osmoklasisty/informatory/), w tym aneksami do tych informatorów obowiązującymi w roku szkolnym 2023/2024 </a:t>
            </a:r>
            <a:endParaRPr lang="pl-PL" sz="1600" b="1" dirty="0" smtClean="0"/>
          </a:p>
          <a:p>
            <a:pPr marL="457200" indent="-457200" algn="just">
              <a:buAutoNum type="arabicPeriod"/>
            </a:pPr>
            <a:r>
              <a:rPr lang="pl-PL" sz="1600" b="1" dirty="0"/>
              <a:t>komunikatem dyrektora Centralnej Komisji Egzaminacyjnej z 17 sierpnia 2023 r. w sprawie harmonogramu przeprowadzania egzaminu ósmoklasisty oraz egzaminu maturalnego w 2024 roku, opublikowanym na stronie internetowej Centralnej Komisji Egzaminacyjnej, zwanym dalej „komunikatem o harmonogramie” </a:t>
            </a: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60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6304" y="329184"/>
            <a:ext cx="11686032" cy="623620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8"/>
            </a:pPr>
            <a:r>
              <a:rPr lang="pl-PL" sz="1600" b="1" dirty="0">
                <a:solidFill>
                  <a:srgbClr val="FFC000"/>
                </a:solidFill>
              </a:rPr>
              <a:t>komunikatem dyrektora Centralnej Komisji Egzaminacyjnej z 17 sierpnia 2023 r. w sprawie szczegółowych sposobów dostosowania warunków i form przeprowadzania egzaminu ósmoklasisty w roku szkolnym 2023/2024, opublikowanym na stronie internetowej Centralnej Komisji Egzaminacyjnej, zwanym dalej „komunikatem o dostosowaniach” </a:t>
            </a:r>
            <a:endParaRPr lang="pl-PL" sz="1600" b="1" dirty="0" smtClean="0">
              <a:solidFill>
                <a:srgbClr val="FFC000"/>
              </a:solidFill>
            </a:endParaRPr>
          </a:p>
          <a:p>
            <a:pPr>
              <a:buFont typeface="+mj-lt"/>
              <a:buAutoNum type="arabicPeriod" startAt="8"/>
            </a:pPr>
            <a:r>
              <a:rPr lang="pl-PL" sz="1600" b="1" dirty="0" smtClean="0"/>
              <a:t>komunikatem </a:t>
            </a:r>
            <a:r>
              <a:rPr lang="pl-PL" sz="1600" b="1" dirty="0"/>
              <a:t>dyrektora Centralnej Komisji Egzaminacyjnej z 17 sierpnia 2023 r. w sprawie materiałów i przyborów pomocniczych, z których mogą korzystać zdający na egzaminie ósmoklasisty i egzaminie maturalnym w 2024 roku, opublikowanym na stronie internetowej Centralnej Komisji Egzaminacyjnej, zwanym dalej „komunikatem o przyborach</a:t>
            </a:r>
            <a:r>
              <a:rPr lang="pl-PL" sz="1600" b="1" dirty="0" smtClean="0"/>
              <a:t>”</a:t>
            </a:r>
          </a:p>
          <a:p>
            <a:pPr>
              <a:buFont typeface="+mj-lt"/>
              <a:buAutoNum type="arabicPeriod" startAt="8"/>
            </a:pPr>
            <a:r>
              <a:rPr lang="pl-PL" sz="1600" b="1" dirty="0"/>
              <a:t>wykazem olimpiad, o którym mowa w komunikacie Ministra Edukacji i Nauki w sprawie wykazu olimpiad przedmiotowych przeprowadzanych z przedmiotu lub przedmiotów objętych egzaminem ósmoklasisty lub egzaminem maturalnym oraz konkursów dla uczniów szkół i placówek artystycznych w roku szkolnym 2023/2024, zwanym dalej „wykazem olimpiad”, dostępnym pod następującym adresem: https://www.gov.pl/web/edukacja-inauka/komunikat-ministra-edukacji-i-nauki-w-sprawie-wykazu-olimpiad-przedmiotowychprzeprowadzanych-z-przedmiotu-lub-przedmiotow-objetych-egzaminem-osmoklasisty-lubegzaminem-maturalnym-oraz-konkursow-dla-uczniow-szkol-i-placowek-artystycznych-wroku-szkolnym-20232024 </a:t>
            </a:r>
            <a:endParaRPr lang="pl-PL" sz="1600" b="1" dirty="0" smtClean="0"/>
          </a:p>
          <a:p>
            <a:pPr>
              <a:buFont typeface="+mj-lt"/>
              <a:buAutoNum type="arabicPeriod" startAt="8"/>
            </a:pPr>
            <a:r>
              <a:rPr lang="pl-PL" sz="1600" b="1" dirty="0" smtClean="0"/>
              <a:t>rozporządzeniem </a:t>
            </a:r>
            <a:r>
              <a:rPr lang="pl-PL" sz="1600" b="1" dirty="0"/>
              <a:t>Ministra Edukacji Narodowej z dnia 22 lutego 2019 r. w sprawie oceniania, klasyfikowania i promowania uczniów i słuchaczy w szkołach publicznych (Dz.U. z 2019 r. poz. 373, z </a:t>
            </a:r>
            <a:r>
              <a:rPr lang="pl-PL" sz="1600" b="1" dirty="0" err="1"/>
              <a:t>późn</a:t>
            </a:r>
            <a:r>
              <a:rPr lang="pl-PL" sz="1600" b="1" dirty="0"/>
              <a:t>. zm.).</a:t>
            </a: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7119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6395" y="1847088"/>
            <a:ext cx="10496550" cy="24780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5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INFORMACJE OGÓLNE</a:t>
            </a:r>
            <a:endParaRPr lang="pl-PL" sz="5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665" y="174802"/>
            <a:ext cx="11932450" cy="65952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sz="4400" b="1" dirty="0" smtClean="0">
                <a:cs typeface="Times New Roman" panose="02020603050405020304" pitchFamily="18" charset="0"/>
              </a:rPr>
              <a:t> Egzamin ósmoklasisty jest egzaminem obowiązkowym dla uczniów klasy VIII.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4400" b="1" dirty="0" smtClean="0">
                <a:cs typeface="Times New Roman" panose="02020603050405020304" pitchFamily="18" charset="0"/>
              </a:rPr>
              <a:t> Egzamin ósmoklasisty jest przeprowadzany w formie pisemnej.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4400" b="1" dirty="0" smtClean="0">
                <a:cs typeface="Times New Roman" panose="02020603050405020304" pitchFamily="18" charset="0"/>
              </a:rPr>
              <a:t> Nie jest określony minimalny wynik jaki uczeń powinien uzyskać.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4400" b="1" dirty="0" smtClean="0">
                <a:cs typeface="Times New Roman" panose="02020603050405020304" pitchFamily="18" charset="0"/>
              </a:rPr>
              <a:t> Przystąpienie do egzaminu jest warunkiem ukończenia szkoły. </a:t>
            </a:r>
            <a:endParaRPr lang="pl-PL" sz="4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1770" y="589085"/>
            <a:ext cx="10347068" cy="49071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sz="4400" b="1" dirty="0" smtClean="0">
                <a:cs typeface="Times New Roman" panose="02020603050405020304" pitchFamily="18" charset="0"/>
              </a:rPr>
              <a:t> Egzamin ósmoklasisty  zastępuje egzamin wstępny do szkół ponadpodstawowych.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4400" b="1" dirty="0" smtClean="0">
                <a:cs typeface="Times New Roman" panose="02020603050405020304" pitchFamily="18" charset="0"/>
              </a:rPr>
              <a:t> Określa poziom wykształcenia ogólnego w zakresie przedmiotów egzaminacyjnych.</a:t>
            </a:r>
            <a:endParaRPr lang="pl-PL" sz="4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3420" y="88135"/>
            <a:ext cx="11810050" cy="66872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200" b="1" i="1" u="sng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Kalendarz egzaminacyjny:</a:t>
            </a:r>
          </a:p>
          <a:p>
            <a:pPr marL="0" indent="0" algn="just">
              <a:buNone/>
            </a:pPr>
            <a:r>
              <a:rPr lang="pl-PL" sz="2400" b="1" dirty="0" smtClean="0">
                <a:cs typeface="Times New Roman" panose="02020603050405020304" pitchFamily="18" charset="0"/>
              </a:rPr>
              <a:t>1)</a:t>
            </a:r>
            <a:r>
              <a:rPr lang="pl-PL" sz="3200" b="1" dirty="0" smtClean="0">
                <a:cs typeface="Times New Roman" panose="02020603050405020304" pitchFamily="18" charset="0"/>
              </a:rPr>
              <a:t> Termin główny, przedmiot, godzina, czas trwania:</a:t>
            </a:r>
          </a:p>
          <a:p>
            <a:pPr algn="just"/>
            <a:r>
              <a:rPr lang="pl-PL" sz="32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14 maja 2024r., </a:t>
            </a:r>
            <a:r>
              <a:rPr lang="pl-PL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j</a:t>
            </a:r>
            <a:r>
              <a:rPr lang="pl-PL" sz="32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ęzyk polski, godz. 9.00, </a:t>
            </a:r>
          </a:p>
          <a:p>
            <a:pPr marL="0" indent="0" algn="just">
              <a:buNone/>
            </a:pPr>
            <a:r>
              <a:rPr lang="pl-PL" sz="3200" b="1" dirty="0" smtClean="0">
                <a:cs typeface="Times New Roman" panose="02020603050405020304" pitchFamily="18" charset="0"/>
              </a:rPr>
              <a:t>trwa 120 minut; do 180 minut (uczniowie z dostosowaniem)</a:t>
            </a:r>
          </a:p>
          <a:p>
            <a:pPr algn="just"/>
            <a:r>
              <a:rPr lang="pl-PL" sz="32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15 maja 2024r., matematyka, godz. 9.00,</a:t>
            </a:r>
          </a:p>
          <a:p>
            <a:pPr marL="0" indent="0" algn="just">
              <a:buNone/>
            </a:pPr>
            <a:r>
              <a:rPr lang="pl-PL" sz="3200" b="1" dirty="0" smtClean="0">
                <a:cs typeface="Times New Roman" panose="02020603050405020304" pitchFamily="18" charset="0"/>
              </a:rPr>
              <a:t>trwa 100 minut</a:t>
            </a:r>
            <a:r>
              <a:rPr lang="pl-PL" sz="3200" b="1" dirty="0">
                <a:cs typeface="Times New Roman" panose="02020603050405020304" pitchFamily="18" charset="0"/>
              </a:rPr>
              <a:t>; do </a:t>
            </a:r>
            <a:r>
              <a:rPr lang="pl-PL" sz="3200" b="1" dirty="0" smtClean="0">
                <a:cs typeface="Times New Roman" panose="02020603050405020304" pitchFamily="18" charset="0"/>
              </a:rPr>
              <a:t>150 </a:t>
            </a:r>
            <a:r>
              <a:rPr lang="pl-PL" sz="3200" b="1" dirty="0">
                <a:cs typeface="Times New Roman" panose="02020603050405020304" pitchFamily="18" charset="0"/>
              </a:rPr>
              <a:t>minut (uczniowie z dostosowaniem)</a:t>
            </a:r>
          </a:p>
          <a:p>
            <a:pPr algn="just"/>
            <a:r>
              <a:rPr lang="pl-PL" sz="32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16 maja 2024r., </a:t>
            </a:r>
            <a:r>
              <a:rPr lang="pl-PL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j</a:t>
            </a:r>
            <a:r>
              <a:rPr lang="pl-PL" sz="32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ęzyk obcy nowożytny, godz.9.00, </a:t>
            </a:r>
          </a:p>
          <a:p>
            <a:pPr marL="0" indent="0" algn="just">
              <a:buNone/>
            </a:pPr>
            <a:r>
              <a:rPr lang="pl-PL" sz="3200" b="1" dirty="0" smtClean="0">
                <a:cs typeface="Times New Roman" panose="02020603050405020304" pitchFamily="18" charset="0"/>
              </a:rPr>
              <a:t>trwa 90 </a:t>
            </a:r>
            <a:r>
              <a:rPr lang="pl-PL" sz="3200" b="1" dirty="0">
                <a:cs typeface="Times New Roman" panose="02020603050405020304" pitchFamily="18" charset="0"/>
              </a:rPr>
              <a:t>minut; do </a:t>
            </a:r>
            <a:r>
              <a:rPr lang="pl-PL" sz="3200" b="1" dirty="0" smtClean="0">
                <a:cs typeface="Times New Roman" panose="02020603050405020304" pitchFamily="18" charset="0"/>
              </a:rPr>
              <a:t>135 </a:t>
            </a:r>
            <a:r>
              <a:rPr lang="pl-PL" sz="3200" b="1" dirty="0">
                <a:cs typeface="Times New Roman" panose="02020603050405020304" pitchFamily="18" charset="0"/>
              </a:rPr>
              <a:t>minut (uczniowie z dostosowaniem</a:t>
            </a:r>
            <a:r>
              <a:rPr lang="pl-PL" sz="3200" b="1" dirty="0" smtClean="0"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pl-PL" sz="3200" b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200" b="1" dirty="0" smtClean="0">
                <a:cs typeface="Times New Roman" panose="02020603050405020304" pitchFamily="18" charset="0"/>
              </a:rPr>
              <a:t>Dodatkowo 5 minut na sprawdzenie przeniesienia odpowiedzi na kartę odpowiedzi</a:t>
            </a:r>
          </a:p>
        </p:txBody>
      </p:sp>
    </p:spTree>
    <p:extLst>
      <p:ext uri="{BB962C8B-B14F-4D97-AF65-F5344CB8AC3E}">
        <p14:creationId xmlns:p14="http://schemas.microsoft.com/office/powerpoint/2010/main" val="14162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6184" y="140677"/>
            <a:ext cx="11878407" cy="671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2) Do 2 października 2023r. rodzice ucznia składają dyrektorowi szkoły pisemną deklarację, w której wskazują język obcy nowożytny, z którego uczeń przystąpi do egzaminu.</a:t>
            </a: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3) Dyrektor szkoły lub upoważniony przez niego nauczyciel jest zobowiązany do zapoznania uczniów i ich rodziców z możliwymi sposobami dostosowania form i warunków i form przeprowadzenia egzaminu ósmoklasisty oraz do poinformowania rodziców uczniów o trybie ustalania proponowanych dostosowań, nie później niż do 28 września 2023r.</a:t>
            </a: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4) Do 16 października 2023r. rodzice mogą złożyć u dyrektora szkoły zaświadczenie o stanie zdrowia lub opinię poradni </a:t>
            </a:r>
            <a:r>
              <a:rPr lang="pl-PL" b="1" dirty="0" err="1" smtClean="0">
                <a:cs typeface="Times New Roman" panose="02020603050405020304" pitchFamily="18" charset="0"/>
              </a:rPr>
              <a:t>psychologiczno</a:t>
            </a:r>
            <a:r>
              <a:rPr lang="pl-PL" b="1" dirty="0" smtClean="0">
                <a:cs typeface="Times New Roman" panose="02020603050405020304" pitchFamily="18" charset="0"/>
              </a:rPr>
              <a:t> - pedagogicznej (nową). W sytuacjach losowych zaświadczenie lub opinia mogą być przedłożone w terminie późniejszym, niezwłocznie po otrzymaniu dokumentu</a:t>
            </a:r>
            <a:r>
              <a:rPr lang="pl-PL" b="1" dirty="0">
                <a:cs typeface="Times New Roman" panose="02020603050405020304" pitchFamily="18" charset="0"/>
              </a:rPr>
              <a:t>. </a:t>
            </a:r>
            <a:endParaRPr lang="pl-PL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5) </a:t>
            </a:r>
            <a:r>
              <a:rPr lang="pl-PL" b="1" dirty="0">
                <a:cs typeface="Times New Roman" panose="02020603050405020304" pitchFamily="18" charset="0"/>
              </a:rPr>
              <a:t>Do 16 listopada 2023r. r. uzgodnienie z OKE dostosowań warunków oraz form przeprowadzania egzaminu ósmoklasisty nieujętych w komunikacie o dostosowaniach. Jeżeli konieczność przyznania dostosowań, o których mowa powyżej, nastąpi po tym terminie, stosowne uzgodnienia muszą zostać przeprowadzone niezwłocznie po uzyskaniu </a:t>
            </a:r>
            <a:r>
              <a:rPr lang="pl-PL" b="1" dirty="0" smtClean="0">
                <a:cs typeface="Times New Roman" panose="02020603050405020304" pitchFamily="18" charset="0"/>
              </a:rPr>
              <a:t>przez </a:t>
            </a:r>
            <a:r>
              <a:rPr lang="pl-PL" b="1" dirty="0">
                <a:cs typeface="Times New Roman" panose="02020603050405020304" pitchFamily="18" charset="0"/>
              </a:rPr>
              <a:t>dyrektora szkoły informacji o potrzebie takich dostosowań</a:t>
            </a:r>
            <a:r>
              <a:rPr lang="pl-PL" b="1" dirty="0" smtClean="0"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b="1" dirty="0" smtClean="0">
                <a:cs typeface="Times New Roman" panose="02020603050405020304" pitchFamily="18" charset="0"/>
              </a:rPr>
              <a:t>6) Do 21 listopada 2023r. poinformowanie na piśmie rodziców uczniów o przyznanych uczniowi przez radę pedagogiczną dostosowaniach. </a:t>
            </a:r>
            <a:br>
              <a:rPr lang="pl-PL" b="1" dirty="0" smtClean="0">
                <a:cs typeface="Times New Roman" panose="02020603050405020304" pitchFamily="18" charset="0"/>
              </a:rPr>
            </a:br>
            <a:r>
              <a:rPr lang="pl-PL" b="1" dirty="0" smtClean="0">
                <a:cs typeface="Times New Roman" panose="02020603050405020304" pitchFamily="18" charset="0"/>
              </a:rPr>
              <a:t>7) Do 24 listopada 2023r. przyjęcie oświadczeń rodziców uczniów o korzystaniu albo niekorzystaniu z dostosowań wskazanych przez radę pedagogiczną.</a:t>
            </a:r>
            <a:br>
              <a:rPr lang="pl-PL" b="1" dirty="0" smtClean="0">
                <a:cs typeface="Times New Roman" panose="02020603050405020304" pitchFamily="18" charset="0"/>
              </a:rPr>
            </a:br>
            <a:endParaRPr lang="pl-PL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6973" y="1186962"/>
            <a:ext cx="11830904" cy="5407269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8) </a:t>
            </a:r>
            <a: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Do 30 listopada </a:t>
            </a: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2023r</a:t>
            </a:r>
            <a: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. dyrektor szkoły sporządza wykaz uczniów przystępujących do egzaminu w tym informacji dotyczących sposobu dostosowania warunków lub form przeprowadzania egzaminu ósmoklasisty do potrzeb danego </a:t>
            </a: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ucznia i </a:t>
            </a:r>
            <a: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przekazuje za pomocą systemu informatycznego SIOEO do </a:t>
            </a: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OKE oraz uzgodnienie </a:t>
            </a:r>
            <a: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z OKE zwolnień uczniów z niepełnosprawnościami sprzężonymi z egzaminu </a:t>
            </a: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ósmoklasisty.</a:t>
            </a:r>
            <a:b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9) Do 14 lutego 2024r. poinformowanie uczniów oraz rodziców o warunkach przebiegu egzaminu ósmoklasisty. Przekazanie do dyrektora OKE wniosku o przeprowadzeniu egzaminu ósmoklasisty w innym miejscu niż szkoła.</a:t>
            </a:r>
            <a:r>
              <a:rPr lang="pl-PL" sz="2000" dirty="0"/>
              <a:t> </a:t>
            </a: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Przyjęcie </a:t>
            </a:r>
            <a: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od rodziców uczniów lub słuchaczy informacji o zmianie języka obcego lub rezygnacji z egzaminu ósmoklasisty w języku mniejszości narodowej/etnicznej lub języku </a:t>
            </a: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regionalnym.</a:t>
            </a:r>
            <a:b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20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10) Do 15 marca 2024r. przyjęcie deklaracji przystąpienia do egzaminu ósmoklasisty od uczniów – obywateli Ukrainy, którzy rozpoczęli kształcenie w VIII klasie szkoły podstawowej po 30 września 2023r.</a:t>
            </a:r>
            <a:endParaRPr lang="pl-PL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Pomarańczowy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2371</TotalTime>
  <Words>1617</Words>
  <Application>Microsoft Office PowerPoint</Application>
  <PresentationFormat>Panoramiczny</PresentationFormat>
  <Paragraphs>95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Times New Roman</vt:lpstr>
      <vt:lpstr>Wingdings</vt:lpstr>
      <vt:lpstr>Wingdings 3</vt:lpstr>
      <vt:lpstr>Jon</vt:lpstr>
      <vt:lpstr>Egzamin ósmoklasisty:   harmonogram oraz dastosowania form  i warunków</vt:lpstr>
      <vt:lpstr>Podstawy prawne: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8) Do 30 listopada 2023r. dyrektor szkoły sporządza wykaz uczniów przystępujących do egzaminu w tym informacji dotyczących sposobu dostosowania warunków lub form przeprowadzania egzaminu ósmoklasisty do potrzeb danego ucznia i przekazuje za pomocą systemu informatycznego SIOEO do OKE oraz uzgodnienie z OKE zwolnień uczniów z niepełnosprawnościami sprzężonymi z egzaminu ósmoklasisty.  9) Do 14 lutego 2024r. poinformowanie uczniów oraz rodziców o warunkach przebiegu egzaminu ósmoklasisty. Przekazanie do dyrektora OKE wniosku o przeprowadzeniu egzaminu ósmoklasisty w innym miejscu niż szkoła. Przyjęcie od rodziców uczniów lub słuchaczy informacji o zmianie języka obcego lub rezygnacji z egzaminu ósmoklasisty w języku mniejszości narodowej/etnicznej lub języku regionalnym.  10) Do 15 marca 2024r. przyjęcie deklaracji przystąpienia do egzaminu ósmoklasisty od uczniów – obywateli Ukrainy, którzy rozpoczęli kształcenie w VIII klasie szkoły podstawowej po 30 września 2023r.</vt:lpstr>
      <vt:lpstr>Prezentacja programu PowerPoint</vt:lpstr>
      <vt:lpstr>Dostosowania formy egzaminu: </vt:lpstr>
      <vt:lpstr>Dostosowanie warunków przeprowadzenia egzaminu:</vt:lpstr>
      <vt:lpstr>Arkusze w dostosowanej formie są przygotowywane dla uczniów:</vt:lpstr>
      <vt:lpstr>Prezentacja programu PowerPoint</vt:lpstr>
      <vt:lpstr>Przystąpienie do egzaminu ósmoklasisty w warunkach i formie dostosowanych do potrzeb i możliwości ucznia zapewnia przewodniczący zespołu egzaminacyjnego.   Egzamin ósmoklasisty powinien odbywać się w oddzielnej sali, jeżeli zdający korzysta z co najmniej jednego z następujących dostosowań: 1) korzystanie z urządzeń technicznych  2) korzystanie z płyty CD z dostosowanym nagraniem w przypadku egzaminu z języka obcego nowożytnego  3) udział nauczyciela wspomagającego (członka zespołu nadzorującego) w czytaniu i/lub pisaniu  4) czas przedłużony o dodatkowe przerwy  5) korzystanie z pomocy nauczyciela tłumacza (ma on status nauczyciela wspomagającego, może być członkiem zespołu nadzorującego) 6) korzystanie z pomocy / udział w egzaminie specjalisty, np. psychologa, pedagoga (członka zespołu nadzorującego).   Jeżeli jest mowa o przedłużeniu czasu na wykonanie zadań z arkusza standardowego, oznacza to, że pracę z arkuszem można przedłużyć: 1) z języka polskiego – nie więcej niż o 60 minut  2) z matematyki – nie więcej niż o 50 minut  3) z języka obcego nowożytnego – nie więcej niż o 45 minut. Czas pracy z arkuszem dostosowanym do rodzaju niepełnosprawności wydrukowany na stronie tytułowej arkusza uwzględnia przedłużenie, o którym mowa powyżej.  Jeżeli zdający korzysta z pomocy nauczyciela wspomagającego w czytaniu i/lub pisaniu, przebieg egzaminu ósmoklasisty musi być rejestrowany za pomocą urządzenia rejestrującego dźwięk. Zapis dźwiękowy stanowi integralną część pracy egzaminacyjnej. </vt:lpstr>
      <vt:lpstr>Nauczyciel wspomagający lub specjalista z zakresu danego rodzaju niepełnosprawności, niedostosowania społecznego lub zagrożenia niedostosowaniem społecznym może wchodzić w skład zespołu nadzorującego jako jeden z nauczycieli.   Prawo do korzystania z komputera, aby zapisywać odpowiedzi, ma zdający, jeśli jest niepełnosprawny ruchowo i posiada orzeczenie o potrzebie kształcenia specjalnego lub indywidualnego nauczania oraz jeśli jest wdrożony do pracy z komputerem na zajęciach lub jeśli takie zalecenie jest zawarte w opinii wydanej przez poradnię psychologiczno-pedagogiczną, lub gdy głębokość zaburzenia grafii uniemożliwia odczytanie i dokonanie prawidłowej oceny rozwiązań w pracy egzaminacyjnej.   Uczeń posiadający orzeczenie o potrzebie kształcenia specjalnego wydane ze względu na niepełnosprawność intelektualną w stopniu umiarkowanym lub znacznym lub niepełnosprawności sprzężone, gdy jedną z niepełnosprawności jest niepełnosprawność intelektualna w stopniu umiarkowanym lub znacznym, nie przystępuje do egzaminu ósmoklasisty.  Uczeń posiadający orzeczenie o potrzebie kształcenia specjalnego wydane ze względu na niepełnosprawności sprzężone inne niż wymienione powyżej może być zwolniony przez dyrektora okręgowej komisji egzaminacyjnej z obowiązku przystąpienia do egzaminu ósmoklasisty na wniosek rodziców pozytywnie zaopiniowany przez dyrektora szkoły, złożony nie później niż do 30 listopada 2023 r.   W przypadku ucznia posiadającego orzeczenie o potrzebie kształcenia specjalnego z uwagi na niepełnosprawności sprzężone istnieje możliwość skorzystania z dostosowań przewidzianych dla poszczególnych rodzajów niepełnosprawności. Dostosowanie takie wymaga pisemnego porozumienia dyrektora szkoły z dyrektorem właściwej okręgowej komisji egzaminacyjnej (do 16 listopada 2023 r.). Wniosek dyrektora szkoły w tej sprawie powinien być uzasadniony i potwierdzony stosownymi dokumentami. Wniosek generowany jest w SIOEO , a następnie przesyłany do OKE.    </vt:lpstr>
      <vt:lpstr>W szczególnych przypadkach wynikających ze stanu zdrowia lub niepełnosprawności ucznia, za zgodą dyrektora właściwej okręgowej komisji egzaminacyjnej, egzamin ósmoklasisty może być przeprowadzony w innym miejscu niż szkoła (np. w domu). Zgodę na przeprowadzenie egzaminu w miejscu innym niż szkoła dyrektor właściwej okręgowej komisji egzaminacyjnej może wyrazić na udokumentowany wniosek dyrektora szkoły – przewodniczącego zespołu egzaminacyjnego w danej szkole, złożony w porozumieniu z rodzicami ucznia albo pełnoletnim uczniem nie później niż do 14 lutego 2024 r. Jeżeli konieczność przyznania dostosowania, o którym mowa powyżej, nastąpi po ww. terminie, stosowne uzgodnienia muszą zostać przeprowadzone niezwłocznie po uzyskaniu przez dyrektora szkoły informacji o potrzebie takiego dostosowania.</vt:lpstr>
      <vt:lpstr>Prezentacja programu PowerPoint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Dyrektor</dc:creator>
  <cp:lastModifiedBy>Agnieszka</cp:lastModifiedBy>
  <cp:revision>141</cp:revision>
  <dcterms:created xsi:type="dcterms:W3CDTF">2017-09-08T09:55:58Z</dcterms:created>
  <dcterms:modified xsi:type="dcterms:W3CDTF">2023-11-17T07:58:19Z</dcterms:modified>
</cp:coreProperties>
</file>