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9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2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59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9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95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47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9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1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8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2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8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6/3/2023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pe.gov.pl/a/wody-powierzchniowe-i-podziemne-w-polsce/DipXCqxGv" TargetMode="External"/><Relationship Id="rId7" Type="http://schemas.openxmlformats.org/officeDocument/2006/relationships/hyperlink" Target="https://www.terramar.pl/warto-wiedziec/transport/zalety-i-wady-transportu-morskiego/" TargetMode="External"/><Relationship Id="rId2" Type="http://schemas.openxmlformats.org/officeDocument/2006/relationships/hyperlink" Target="https://www.na6.pl/geografia/transport-wod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uka.rocks/roztopienie-lodu/" TargetMode="External"/><Relationship Id="rId5" Type="http://schemas.openxmlformats.org/officeDocument/2006/relationships/hyperlink" Target="https://geografia24.pl/uksztaltowanie-powierzchni-ziemi/" TargetMode="External"/><Relationship Id="rId4" Type="http://schemas.openxmlformats.org/officeDocument/2006/relationships/hyperlink" Target="https://pl.puntomarinero.com/rhine-a-river-in-german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4D3FB8-99DC-369F-0F6F-30B9CD20F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5862" y="2291064"/>
            <a:ext cx="3936275" cy="1351706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2400" dirty="0"/>
              <a:t>Prezentacja pt. ,,Woda źródłem życia”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5D681D-26D3-FDCB-AAE2-8085A365C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931" y="4239912"/>
            <a:ext cx="3492137" cy="1444536"/>
          </a:xfrm>
        </p:spPr>
        <p:txBody>
          <a:bodyPr>
            <a:normAutofit/>
          </a:bodyPr>
          <a:lstStyle/>
          <a:p>
            <a:pPr algn="ctr"/>
            <a:endParaRPr lang="pl-PL"/>
          </a:p>
        </p:txBody>
      </p:sp>
      <p:pic>
        <p:nvPicPr>
          <p:cNvPr id="4" name="Picture 3" descr="Zarys fali w wodzie">
            <a:extLst>
              <a:ext uri="{FF2B5EF4-FFF2-40B4-BE49-F238E27FC236}">
                <a16:creationId xmlns:a16="http://schemas.microsoft.com/office/drawing/2014/main" id="{F64F0746-132D-166D-26AF-8A749A896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9" r="23860" b="2"/>
          <a:stretch/>
        </p:blipFill>
        <p:spPr>
          <a:xfrm>
            <a:off x="-2" y="1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fad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12CC9-6001-AAAC-11C1-9CA4645C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pl-PL" dirty="0"/>
              <a:t>Wody graniczne</a:t>
            </a:r>
          </a:p>
        </p:txBody>
      </p:sp>
      <p:pic>
        <p:nvPicPr>
          <p:cNvPr id="5" name="Picture 4" descr="Widok z góry na moczary i obszar zalewowy o zmierzchu">
            <a:extLst>
              <a:ext uri="{FF2B5EF4-FFF2-40B4-BE49-F238E27FC236}">
                <a16:creationId xmlns:a16="http://schemas.microsoft.com/office/drawing/2014/main" id="{B362B426-05B9-B43E-DDC5-006CF2F82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3649" r="29811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F7DCD-C6D1-89A7-4147-682EFCC8E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r>
              <a:rPr lang="pl-PL" dirty="0">
                <a:latin typeface="Roboto" panose="02000000000000000000" pitchFamily="2" charset="0"/>
              </a:rPr>
              <a:t>W</a:t>
            </a:r>
            <a:r>
              <a:rPr lang="pl-PL" b="0" i="0" dirty="0">
                <a:effectLst/>
                <a:latin typeface="Roboto" panose="02000000000000000000" pitchFamily="2" charset="0"/>
              </a:rPr>
              <a:t>ody, którymi przebiega granica państwa, lub wody w tych miejscach, w których są one przecięte granicą państwa.</a:t>
            </a:r>
          </a:p>
          <a:p>
            <a:r>
              <a:rPr lang="pl-PL" dirty="0">
                <a:latin typeface="Roboto" panose="02000000000000000000" pitchFamily="2" charset="0"/>
              </a:rPr>
              <a:t>Przykładem jest Ren, który ustala część granicy między Francją i Niemcami.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84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BFCC45-26EC-2D30-57F9-89EE19C6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701299-8263-2ECC-E3C4-33D60E3DF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Źródła:</a:t>
            </a:r>
          </a:p>
          <a:p>
            <a:r>
              <a:rPr lang="pl-PL" dirty="0">
                <a:hlinkClick r:id="rId2"/>
              </a:rPr>
              <a:t>Transport wodny - Geografia - na6.pl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Wody powierzchniowe i podziemne w Polsce - Zintegrowana Platforma Edukacyjna (zpe.gov.pl)</a:t>
            </a:r>
            <a:r>
              <a:rPr lang="pl-PL" dirty="0">
                <a:hlinkClick r:id="rId4"/>
              </a:rPr>
              <a:t> Ren - rzeka w Niemczech (puntomarinero.com)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4DE711A-ECD6-DC20-4462-4AB4A86239B0}"/>
              </a:ext>
            </a:extLst>
          </p:cNvPr>
          <p:cNvSpPr txBox="1"/>
          <p:nvPr/>
        </p:nvSpPr>
        <p:spPr>
          <a:xfrm>
            <a:off x="4441371" y="3092325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Ukształtowanie powierzchni Ziemi | Geografia24.pl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DE7B977-176F-C5BF-1433-2330FAD0696D}"/>
              </a:ext>
            </a:extLst>
          </p:cNvPr>
          <p:cNvSpPr txBox="1"/>
          <p:nvPr/>
        </p:nvSpPr>
        <p:spPr>
          <a:xfrm>
            <a:off x="998376" y="3368680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6"/>
              </a:rPr>
              <a:t>Co by się stało, gdyby cały lód na Ziemi roztopiłby się w ciągu jednej nocy? (</a:t>
            </a:r>
            <a:r>
              <a:rPr lang="pl-PL" dirty="0" err="1">
                <a:hlinkClick r:id="rId6"/>
              </a:rPr>
              <a:t>nauka.rocks</a:t>
            </a:r>
            <a:r>
              <a:rPr lang="pl-PL" dirty="0">
                <a:hlinkClick r:id="rId6"/>
              </a:rPr>
              <a:t>)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03C025D-7413-4DA1-6B63-48057982140F}"/>
              </a:ext>
            </a:extLst>
          </p:cNvPr>
          <p:cNvSpPr txBox="1"/>
          <p:nvPr/>
        </p:nvSpPr>
        <p:spPr>
          <a:xfrm>
            <a:off x="998376" y="3111927"/>
            <a:ext cx="95452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>
              <a:hlinkClick r:id="rId7"/>
            </a:endParaRPr>
          </a:p>
          <a:p>
            <a:endParaRPr lang="pl-PL" dirty="0">
              <a:hlinkClick r:id="rId7"/>
            </a:endParaRPr>
          </a:p>
          <a:p>
            <a:endParaRPr lang="pl-PL" dirty="0">
              <a:hlinkClick r:id="rId7"/>
            </a:endParaRPr>
          </a:p>
          <a:p>
            <a:r>
              <a:rPr lang="pl-PL" dirty="0">
                <a:hlinkClick r:id="rId7"/>
              </a:rPr>
              <a:t>Zalety i wady </a:t>
            </a:r>
            <a:r>
              <a:rPr lang="pl-PL" dirty="0" err="1">
                <a:hlinkClick r:id="rId7"/>
              </a:rPr>
              <a:t>transportumorskiego</a:t>
            </a:r>
            <a:r>
              <a:rPr lang="pl-PL" dirty="0">
                <a:hlinkClick r:id="rId7"/>
              </a:rPr>
              <a:t>. Kiedy się </a:t>
            </a:r>
            <a:r>
              <a:rPr lang="pl-PL" dirty="0" err="1">
                <a:hlinkClick r:id="rId7"/>
              </a:rPr>
              <a:t>naniego</a:t>
            </a:r>
            <a:r>
              <a:rPr lang="pl-PL" dirty="0">
                <a:hlinkClick r:id="rId7"/>
              </a:rPr>
              <a:t> zdecydować? (terramar.pl)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Autor: Maciej Modrakowski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9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FBFB3-EDF4-BBF7-DA15-4270C567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 dirty="0"/>
              <a:t>Woda w kulturze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E47A96-8FA2-730C-7D3C-9D848AB2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 dirty="0"/>
              <a:t>W kulturze europejskiej woda jest ukazywana jako jeden z żywiołów obok ognia, powietrza i ziemi.</a:t>
            </a:r>
          </a:p>
          <a:p>
            <a:r>
              <a:rPr lang="pl-PL" dirty="0"/>
              <a:t>W Chinach zaś, obok ognia, drewna, metalu oraz ziemi. W Japonii są to: ziemia, ogień , powietrze oraz piorun.</a:t>
            </a:r>
          </a:p>
        </p:txBody>
      </p:sp>
      <p:pic>
        <p:nvPicPr>
          <p:cNvPr id="5" name="Picture 4" descr="Thunderstorm błyskawica z ciemną przestrzenią powietrzną">
            <a:extLst>
              <a:ext uri="{FF2B5EF4-FFF2-40B4-BE49-F238E27FC236}">
                <a16:creationId xmlns:a16="http://schemas.microsoft.com/office/drawing/2014/main" id="{15B6D7C5-71B5-8675-3E47-36C91CDEB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17" r="517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103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07375-057B-59E2-4155-2D69EE06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 dirty="0"/>
              <a:t>Woda w rozwoju cywilizacji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9EC28E-F713-1053-7FB3-3553811F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 dirty="0"/>
              <a:t>Nad wielkimi rzekami rozwijały się cywilizacje. np. Egipt nad Nilem, czy Mezopotamia nad Eufratem i Tygrysem. </a:t>
            </a:r>
          </a:p>
        </p:txBody>
      </p:sp>
      <p:pic>
        <p:nvPicPr>
          <p:cNvPr id="5" name="Picture 4" descr="Widok piramid w Gizie w Egipcie">
            <a:extLst>
              <a:ext uri="{FF2B5EF4-FFF2-40B4-BE49-F238E27FC236}">
                <a16:creationId xmlns:a16="http://schemas.microsoft.com/office/drawing/2014/main" id="{78EF3233-A95C-A5BC-71BF-FA2D16669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0" r="3048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232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>
        <p:cover/>
      </p:transition>
    </mc:Choice>
    <mc:Fallback>
      <p:transition spd="slow" advClick="0" advTm="10000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82973-71BE-6A46-F762-C8CBF98E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/>
              <a:t>Woda w rolnictwie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35F2F8-156E-231E-F792-1ED94A7E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 dirty="0"/>
              <a:t>W tej dziedzinie jest ona potrzebna do nawadniania upraw i zapobieganiu wyschnięciu podczas suszy.</a:t>
            </a:r>
          </a:p>
        </p:txBody>
      </p:sp>
      <p:pic>
        <p:nvPicPr>
          <p:cNvPr id="39" name="Picture 4" descr="Widok anteny z mapy doliny">
            <a:extLst>
              <a:ext uri="{FF2B5EF4-FFF2-40B4-BE49-F238E27FC236}">
                <a16:creationId xmlns:a16="http://schemas.microsoft.com/office/drawing/2014/main" id="{ED26D5A0-19E6-7176-4202-5524312EA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1" r="3277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7091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6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D00C2-969B-701E-1793-74949B94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pl-PL"/>
              <a:t>Woda w gospodarce</a:t>
            </a:r>
            <a:endParaRPr lang="pl-PL" dirty="0"/>
          </a:p>
        </p:txBody>
      </p:sp>
      <p:pic>
        <p:nvPicPr>
          <p:cNvPr id="5" name="Picture 4" descr="Zdjęcie lotnicze kontenerowca na oceanie">
            <a:extLst>
              <a:ext uri="{FF2B5EF4-FFF2-40B4-BE49-F238E27FC236}">
                <a16:creationId xmlns:a16="http://schemas.microsoft.com/office/drawing/2014/main" id="{F83F4836-6FD4-CF02-5F90-BB0B4EE05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7685" r="36570" b="-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62A87A-2704-7FA4-1513-FB4D72544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r>
              <a:rPr lang="pl-PL" dirty="0"/>
              <a:t>Dzięki transportowi wodnemu, dziś w Europie mamy, np. wiele przypraw czy kawę.</a:t>
            </a:r>
          </a:p>
          <a:p>
            <a:r>
              <a:rPr lang="pl-PL" dirty="0"/>
              <a:t>Jest to jeden z ważniejszych środków transportu śródlądowego.</a:t>
            </a:r>
          </a:p>
          <a:p>
            <a:r>
              <a:rPr lang="pl-PL" dirty="0"/>
              <a:t>Dzięki niej, wiele osób ma miejsce pracy m.in. w nadmorskich hotelach czy portach.</a:t>
            </a:r>
          </a:p>
        </p:txBody>
      </p:sp>
    </p:spTree>
    <p:extLst>
      <p:ext uri="{BB962C8B-B14F-4D97-AF65-F5344CB8AC3E}">
        <p14:creationId xmlns:p14="http://schemas.microsoft.com/office/powerpoint/2010/main" val="275572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D4C24-E1D7-D2DD-CEF0-6A03490A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 dirty="0"/>
              <a:t>Woda w turystyce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98E07A-06EF-C1E1-F9F4-3E080D696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 dirty="0"/>
              <a:t>Wenecja- znana również jako miasto na wyspach przyciąga wiele turystów do tego miejsca.</a:t>
            </a:r>
          </a:p>
          <a:p>
            <a:r>
              <a:rPr lang="pl-PL" dirty="0"/>
              <a:t>Lazurowe wybrzeże we Francji to najbardziej atrakcyjna pod względem wyglądu część Morza Śródziemnego. To miejsce odwiedza bardzo dużo ludzi.</a:t>
            </a:r>
          </a:p>
        </p:txBody>
      </p:sp>
      <p:pic>
        <p:nvPicPr>
          <p:cNvPr id="5" name="Picture 4" descr="Gondole w wodzie i ich odbicia">
            <a:extLst>
              <a:ext uri="{FF2B5EF4-FFF2-40B4-BE49-F238E27FC236}">
                <a16:creationId xmlns:a16="http://schemas.microsoft.com/office/drawing/2014/main" id="{E8FAAD52-7BD6-0085-AC43-42277639A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525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226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fracture"/>
      </p:transition>
    </mc:Choice>
    <mc:Fallback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99E53-6EC8-EC6A-20D2-61B7067C4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/>
              <a:t>Woda w ukształtowaniu powierzchni </a:t>
            </a:r>
            <a:r>
              <a:rPr lang="pl-PL" sz="2800" err="1"/>
              <a:t>Ziemii</a:t>
            </a:r>
            <a:endParaRPr lang="pl-PL" sz="2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94C04-E1C1-2A51-858A-2E25984D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 dirty="0"/>
              <a:t>Aż 71% powierzchni naszej planety pokrywa woda!</a:t>
            </a:r>
          </a:p>
          <a:p>
            <a:r>
              <a:rPr lang="pl-PL" dirty="0"/>
              <a:t>Co ciekawe, na półkuli południowej </a:t>
            </a:r>
            <a:r>
              <a:rPr lang="pl-PL" b="0" i="0" dirty="0">
                <a:effectLst/>
                <a:latin typeface="Roboto" panose="02000000000000000000" pitchFamily="2" charset="0"/>
              </a:rPr>
              <a:t>przewaga oceanów nad lądami jest jeszcze większa niż średnio dla całej planety.</a:t>
            </a:r>
            <a:endParaRPr lang="pl-PL" dirty="0"/>
          </a:p>
        </p:txBody>
      </p:sp>
      <p:pic>
        <p:nvPicPr>
          <p:cNvPr id="5" name="Picture 4" descr="Zewnętrzna Fotografia na ziemi z terminatorem nocnym">
            <a:extLst>
              <a:ext uri="{FF2B5EF4-FFF2-40B4-BE49-F238E27FC236}">
                <a16:creationId xmlns:a16="http://schemas.microsoft.com/office/drawing/2014/main" id="{D1CC5B7B-3803-D087-0635-5D52A7709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34" r="8646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20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46E92-1A18-E483-835B-F816B9AE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pl-PL" dirty="0"/>
              <a:t>Woda a wygląd brzegu</a:t>
            </a:r>
          </a:p>
        </p:txBody>
      </p:sp>
      <p:pic>
        <p:nvPicPr>
          <p:cNvPr id="5" name="Picture 4" descr="Ruchliwe przejście dla pieszych w mieście">
            <a:extLst>
              <a:ext uri="{FF2B5EF4-FFF2-40B4-BE49-F238E27FC236}">
                <a16:creationId xmlns:a16="http://schemas.microsoft.com/office/drawing/2014/main" id="{FD5E5DF1-32E0-C89A-3FA8-D811390EA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1" r="45631" b="-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516869-E973-E347-A728-99B3E8C8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r>
              <a:rPr lang="pl-PL" dirty="0"/>
              <a:t>Roztopienie się lodowców przyczyniłoby się do podniesienia poziomu wody o 66 metrów, a miasta takie jak Londyn czy Nowy Jork zostałyby zalane.</a:t>
            </a:r>
          </a:p>
        </p:txBody>
      </p:sp>
    </p:spTree>
    <p:extLst>
      <p:ext uri="{BB962C8B-B14F-4D97-AF65-F5344CB8AC3E}">
        <p14:creationId xmlns:p14="http://schemas.microsoft.com/office/powerpoint/2010/main" val="269571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10000">
        <p:dissolve/>
      </p:transition>
    </mc:Choice>
    <mc:Fallback>
      <p:transition spd="slow" advClick="0" advTm="10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793A2-48ED-AF60-279A-E922A78B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pl-PL" dirty="0"/>
              <a:t>Podział wód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0E075A-98B9-EB6D-D6FE-FBDF276B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pl-PL" dirty="0"/>
              <a:t>Słone, np.: oceany, morza, lodowce morskie- aż 96% wód</a:t>
            </a:r>
          </a:p>
          <a:p>
            <a:r>
              <a:rPr lang="pl-PL" dirty="0"/>
              <a:t>Słodkie, np.: rzeki, jeziora- 2% wód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4" descr="Zdjęcie lotnicze gór lodowych w Antarktydzie">
            <a:extLst>
              <a:ext uri="{FF2B5EF4-FFF2-40B4-BE49-F238E27FC236}">
                <a16:creationId xmlns:a16="http://schemas.microsoft.com/office/drawing/2014/main" id="{567E9022-6DD2-DA75-AAC8-21D646341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3" r="301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7649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391</Words>
  <Application>Microsoft Office PowerPoint</Application>
  <PresentationFormat>Panoramiczny</PresentationFormat>
  <Paragraphs>43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Roboto</vt:lpstr>
      <vt:lpstr>Trebuchet MS</vt:lpstr>
      <vt:lpstr>Wingdings 3</vt:lpstr>
      <vt:lpstr>Faseta</vt:lpstr>
      <vt:lpstr>Prezentacja pt. ,,Woda źródłem życia”</vt:lpstr>
      <vt:lpstr>Woda w kulturze</vt:lpstr>
      <vt:lpstr>Woda w rozwoju cywilizacji</vt:lpstr>
      <vt:lpstr>Woda w rolnictwie</vt:lpstr>
      <vt:lpstr>Woda w gospodarce</vt:lpstr>
      <vt:lpstr>Woda w turystyce</vt:lpstr>
      <vt:lpstr>Woda w ukształtowaniu powierzchni Ziemii</vt:lpstr>
      <vt:lpstr>Woda a wygląd brzegu</vt:lpstr>
      <vt:lpstr>Podział wód</vt:lpstr>
      <vt:lpstr>Wody graniczne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pt. ,,Woda źródłem życia”</dc:title>
  <dc:creator>Paweł Modrakowski</dc:creator>
  <cp:lastModifiedBy>Paweł Modrakowski</cp:lastModifiedBy>
  <cp:revision>3</cp:revision>
  <dcterms:created xsi:type="dcterms:W3CDTF">2023-06-03T16:04:36Z</dcterms:created>
  <dcterms:modified xsi:type="dcterms:W3CDTF">2023-06-03T17:24:38Z</dcterms:modified>
</cp:coreProperties>
</file>