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64" r:id="rId5"/>
    <p:sldId id="258" r:id="rId6"/>
    <p:sldId id="260" r:id="rId7"/>
    <p:sldId id="261" r:id="rId8"/>
    <p:sldId id="265" r:id="rId9"/>
    <p:sldId id="266" r:id="rId10"/>
    <p:sldId id="268" r:id="rId11"/>
    <p:sldId id="269" r:id="rId12"/>
    <p:sldId id="270" r:id="rId13"/>
    <p:sldId id="263" r:id="rId14"/>
    <p:sldId id="25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3526-8A21-4E0E-BA29-09C8E0B3DA79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24.03.2023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67B7-177C-4A98-AF86-19347CA9A5D1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2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3526-8A21-4E0E-BA29-09C8E0B3DA79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24.03.2023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67B7-177C-4A98-AF86-19347CA9A5D1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5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3526-8A21-4E0E-BA29-09C8E0B3DA79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24.03.2023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67B7-177C-4A98-AF86-19347CA9A5D1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9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3526-8A21-4E0E-BA29-09C8E0B3DA79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24.03.2023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67B7-177C-4A98-AF86-19347CA9A5D1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5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3526-8A21-4E0E-BA29-09C8E0B3DA79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24.03.2023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67B7-177C-4A98-AF86-19347CA9A5D1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3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3526-8A21-4E0E-BA29-09C8E0B3DA79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24.03.2023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67B7-177C-4A98-AF86-19347CA9A5D1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7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3526-8A21-4E0E-BA29-09C8E0B3DA79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24.03.2023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67B7-177C-4A98-AF86-19347CA9A5D1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3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3526-8A21-4E0E-BA29-09C8E0B3DA79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24.03.2023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67B7-177C-4A98-AF86-19347CA9A5D1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0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3526-8A21-4E0E-BA29-09C8E0B3DA79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24.03.2023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67B7-177C-4A98-AF86-19347CA9A5D1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9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3526-8A21-4E0E-BA29-09C8E0B3DA79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24.03.2023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67B7-177C-4A98-AF86-19347CA9A5D1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4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3526-8A21-4E0E-BA29-09C8E0B3DA79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24.03.2023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67B7-177C-4A98-AF86-19347CA9A5D1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9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83526-8A21-4E0E-BA29-09C8E0B3DA79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24.03.2023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67B7-177C-4A98-AF86-19347CA9A5D1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7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662577" y="2780928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Autori: </a:t>
            </a:r>
          </a:p>
          <a:p>
            <a:r>
              <a:rPr lang="sk-SK" sz="2400" b="1" dirty="0" smtClean="0"/>
              <a:t>7. A</a:t>
            </a:r>
          </a:p>
          <a:p>
            <a:r>
              <a:rPr lang="sk-SK" sz="2400" dirty="0" smtClean="0"/>
              <a:t>Laura </a:t>
            </a:r>
            <a:r>
              <a:rPr lang="sk-SK" sz="2400" dirty="0" err="1" smtClean="0"/>
              <a:t>Uríková</a:t>
            </a:r>
            <a:endParaRPr lang="sk-SK" sz="2400" dirty="0" smtClean="0"/>
          </a:p>
          <a:p>
            <a:r>
              <a:rPr lang="sk-SK" sz="2400" dirty="0" smtClean="0"/>
              <a:t>Simona </a:t>
            </a:r>
            <a:r>
              <a:rPr lang="sk-SK" sz="2400" dirty="0" err="1" smtClean="0"/>
              <a:t>Pálešová</a:t>
            </a:r>
            <a:endParaRPr lang="sk-SK" sz="2400" dirty="0"/>
          </a:p>
        </p:txBody>
      </p:sp>
      <p:sp>
        <p:nvSpPr>
          <p:cNvPr id="5" name="BlokTextu 4"/>
          <p:cNvSpPr txBox="1"/>
          <p:nvPr/>
        </p:nvSpPr>
        <p:spPr>
          <a:xfrm>
            <a:off x="676788" y="4514344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8. A</a:t>
            </a:r>
          </a:p>
          <a:p>
            <a:r>
              <a:rPr lang="sk-SK" sz="2400" dirty="0" smtClean="0"/>
              <a:t>Sebastián </a:t>
            </a:r>
            <a:r>
              <a:rPr lang="sk-SK" sz="2400" dirty="0" err="1" smtClean="0"/>
              <a:t>Gážik</a:t>
            </a:r>
            <a:endParaRPr lang="sk-SK" sz="2400" dirty="0" smtClean="0"/>
          </a:p>
          <a:p>
            <a:r>
              <a:rPr lang="sk-SK" sz="2400" dirty="0" smtClean="0"/>
              <a:t>Lucia </a:t>
            </a:r>
            <a:r>
              <a:rPr lang="sk-SK" sz="2400" dirty="0" err="1" smtClean="0"/>
              <a:t>Javorčeková</a:t>
            </a:r>
            <a:endParaRPr lang="sk-SK" sz="2400" dirty="0" smtClean="0"/>
          </a:p>
          <a:p>
            <a:r>
              <a:rPr lang="sk-SK" sz="2400" dirty="0" smtClean="0"/>
              <a:t>Paulina </a:t>
            </a:r>
            <a:r>
              <a:rPr lang="sk-SK" sz="2400" dirty="0" err="1" smtClean="0"/>
              <a:t>Foltánová</a:t>
            </a:r>
            <a:endParaRPr lang="sk-SK" sz="2400" dirty="0" smtClean="0"/>
          </a:p>
          <a:p>
            <a:r>
              <a:rPr lang="sk-SK" sz="2400" dirty="0" smtClean="0"/>
              <a:t>Kristína </a:t>
            </a:r>
            <a:r>
              <a:rPr lang="sk-SK" sz="2400" dirty="0" err="1" smtClean="0"/>
              <a:t>Kluchová</a:t>
            </a:r>
            <a:endParaRPr lang="sk-SK" sz="2400" dirty="0"/>
          </a:p>
        </p:txBody>
      </p:sp>
      <p:sp>
        <p:nvSpPr>
          <p:cNvPr id="6" name="BlokTextu 5"/>
          <p:cNvSpPr txBox="1"/>
          <p:nvPr/>
        </p:nvSpPr>
        <p:spPr>
          <a:xfrm>
            <a:off x="3413092" y="3080215"/>
            <a:ext cx="288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8. C</a:t>
            </a:r>
          </a:p>
          <a:p>
            <a:r>
              <a:rPr lang="sk-SK" sz="2400" dirty="0" smtClean="0"/>
              <a:t>Ivan </a:t>
            </a:r>
            <a:r>
              <a:rPr lang="sk-SK" sz="2400" dirty="0" err="1" smtClean="0"/>
              <a:t>Parízek</a:t>
            </a:r>
            <a:endParaRPr lang="sk-SK" sz="2400" dirty="0" smtClean="0"/>
          </a:p>
          <a:p>
            <a:r>
              <a:rPr lang="sk-SK" sz="2400" dirty="0" err="1" smtClean="0"/>
              <a:t>Pavlo</a:t>
            </a:r>
            <a:r>
              <a:rPr lang="sk-SK" sz="2400" dirty="0" smtClean="0"/>
              <a:t> </a:t>
            </a:r>
            <a:r>
              <a:rPr lang="sk-SK" sz="2400" dirty="0" err="1" smtClean="0"/>
              <a:t>Semenov</a:t>
            </a:r>
            <a:endParaRPr lang="sk-SK" sz="2400" dirty="0" smtClean="0"/>
          </a:p>
          <a:p>
            <a:r>
              <a:rPr lang="sk-SK" sz="2400" dirty="0" err="1" smtClean="0"/>
              <a:t>Illia</a:t>
            </a:r>
            <a:r>
              <a:rPr lang="sk-SK" sz="2400" dirty="0" smtClean="0"/>
              <a:t> </a:t>
            </a:r>
            <a:r>
              <a:rPr lang="sk-SK" sz="2400" dirty="0" err="1" smtClean="0"/>
              <a:t>Volodarchuk</a:t>
            </a:r>
            <a:endParaRPr lang="sk-SK" sz="2400" dirty="0" smtClean="0"/>
          </a:p>
          <a:p>
            <a:r>
              <a:rPr lang="sk-SK" sz="2400" dirty="0" err="1" smtClean="0"/>
              <a:t>Karyna</a:t>
            </a:r>
            <a:r>
              <a:rPr lang="sk-SK" sz="2400" dirty="0" smtClean="0"/>
              <a:t> </a:t>
            </a:r>
            <a:r>
              <a:rPr lang="sk-SK" sz="2400" dirty="0" err="1" smtClean="0"/>
              <a:t>Osiptsova</a:t>
            </a:r>
            <a:endParaRPr lang="sk-SK" sz="2400" dirty="0" smtClean="0"/>
          </a:p>
          <a:p>
            <a:r>
              <a:rPr lang="sk-SK" sz="2400" dirty="0" smtClean="0"/>
              <a:t>Adam Šesták</a:t>
            </a:r>
          </a:p>
          <a:p>
            <a:r>
              <a:rPr lang="sk-SK" sz="2400" dirty="0" err="1" smtClean="0"/>
              <a:t>Sven</a:t>
            </a:r>
            <a:r>
              <a:rPr lang="sk-SK" sz="2400" dirty="0" smtClean="0"/>
              <a:t> Nemček</a:t>
            </a:r>
          </a:p>
          <a:p>
            <a:r>
              <a:rPr lang="sk-SK" sz="2400" dirty="0" smtClean="0"/>
              <a:t>Milan </a:t>
            </a:r>
            <a:r>
              <a:rPr lang="sk-SK" sz="2400" dirty="0" err="1" smtClean="0"/>
              <a:t>Značko</a:t>
            </a:r>
            <a:endParaRPr lang="sk-SK" sz="2400" dirty="0" smtClean="0"/>
          </a:p>
          <a:p>
            <a:r>
              <a:rPr lang="sk-SK" sz="2400" dirty="0" smtClean="0"/>
              <a:t>Adrián </a:t>
            </a:r>
            <a:r>
              <a:rPr lang="sk-SK" sz="2400" dirty="0" err="1" smtClean="0"/>
              <a:t>Simonides</a:t>
            </a:r>
            <a:endParaRPr lang="sk-SK" sz="2400" dirty="0" smtClean="0"/>
          </a:p>
        </p:txBody>
      </p:sp>
      <p:sp>
        <p:nvSpPr>
          <p:cNvPr id="8" name="BlokTextu 7"/>
          <p:cNvSpPr txBox="1"/>
          <p:nvPr/>
        </p:nvSpPr>
        <p:spPr>
          <a:xfrm>
            <a:off x="467544" y="693314"/>
            <a:ext cx="8352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VODA, </a:t>
            </a:r>
          </a:p>
          <a:p>
            <a:pPr algn="ctr"/>
            <a:r>
              <a:rPr lang="sk-SK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čo o nej vieme?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394599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28650" y="18864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/>
              <a:t>Nedostatok pitnej vody</a:t>
            </a:r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451845" y="2060848"/>
            <a:ext cx="83529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V súčasnosti nemá prístup k pitnej vode takmer 1 miliarda ľudí na svete.</a:t>
            </a:r>
          </a:p>
          <a:p>
            <a:r>
              <a:rPr lang="sk-SK" sz="2400" dirty="0" smtClean="0"/>
              <a:t>1000 detí denne zomrie v dôsledku chorôb spôsobených pitím kontaminovanej vody a viac než 2 milióny ľudí, najmä detí do 5 rokov, ročne zomrie kvôli nedostupnosti zdroja pitnej vody.</a:t>
            </a:r>
          </a:p>
          <a:p>
            <a:r>
              <a:rPr lang="sk-SK" sz="2400" dirty="0" smtClean="0"/>
              <a:t>Postihnuté sú najmä oblasti rozvojových krajín v Afrike, ale napríklad problémy s pitnou vodou majú aj oblasti postihnuté rôznymi prírodnými katastrofami ako povodne, požiare...</a:t>
            </a:r>
          </a:p>
          <a:p>
            <a:r>
              <a:rPr lang="sk-SK" sz="2400" dirty="0" smtClean="0"/>
              <a:t>Aj slovenskí lekári sú súčasťou programov v zahraničí, kde sa stretávajú s nedostatkom kvalitnej pitnej vody. </a:t>
            </a:r>
            <a:endParaRPr lang="sk-SK" sz="2400" dirty="0"/>
          </a:p>
        </p:txBody>
      </p:sp>
      <p:pic>
        <p:nvPicPr>
          <p:cNvPr id="10248" name="Picture 8" descr="Kvapka v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331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56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28" y="404665"/>
            <a:ext cx="2413434" cy="143821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2895" y="18864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/>
              <a:t>Získavanie pitnej vody z morskej</a:t>
            </a:r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467544" y="1268760"/>
            <a:ext cx="83529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Najjednoduchším </a:t>
            </a:r>
            <a:r>
              <a:rPr lang="sk-SK" sz="2400" dirty="0" err="1" smtClean="0"/>
              <a:t>odsoľovacím</a:t>
            </a:r>
            <a:r>
              <a:rPr lang="sk-SK" sz="2400" dirty="0" smtClean="0"/>
              <a:t> zariadením je destilačný prístroj, v ktorom sa vodné pary odvedú z varnej nádoby a skondenzujú v zbernej nádobe. </a:t>
            </a:r>
          </a:p>
          <a:p>
            <a:r>
              <a:rPr lang="sk-SK" sz="2400" dirty="0" smtClean="0"/>
              <a:t>Jednoduchý solárny destilačný mechanizmus možno zostrojiť v podobe sklenenej kupoly nad nádržou so slanou vodou. Voda sa vplyvom tepla slnečných lúčov zahrieva, odparuje, kondenzuje na skle kupoly, steká po ňom dole a zhromažďuje sa v zberných kanálikoch na okraji kupoly. </a:t>
            </a:r>
          </a:p>
          <a:p>
            <a:r>
              <a:rPr lang="sk-SK" sz="2400" dirty="0" smtClean="0"/>
              <a:t>Pri ploche 0,91 m² sa takto dá vyrobiť 4 – 5 litrov pitnej vody za deň.</a:t>
            </a:r>
          </a:p>
          <a:p>
            <a:r>
              <a:rPr lang="sk-SK" sz="2400" dirty="0" smtClean="0"/>
              <a:t>Moderné </a:t>
            </a:r>
            <a:r>
              <a:rPr lang="sk-SK" sz="2400" dirty="0" err="1" smtClean="0"/>
              <a:t>odsoľovacie</a:t>
            </a:r>
            <a:r>
              <a:rPr lang="sk-SK" sz="2400" dirty="0" smtClean="0"/>
              <a:t> systémy, vybudované na princípe reverznej osmózy, sú efektívnejšie.  </a:t>
            </a:r>
          </a:p>
          <a:p>
            <a:r>
              <a:rPr lang="sk-SK" sz="2400" dirty="0" smtClean="0"/>
              <a:t>Výroba zariadení na premenu morskej vody na pitnú je veľmi nákladná.</a:t>
            </a:r>
          </a:p>
        </p:txBody>
      </p:sp>
    </p:spTree>
    <p:extLst>
      <p:ext uri="{BB962C8B-B14F-4D97-AF65-F5344CB8AC3E}">
        <p14:creationId xmlns:p14="http://schemas.microsoft.com/office/powerpoint/2010/main" val="313985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2895" y="18864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/>
              <a:t>Znečistenie vody</a:t>
            </a:r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452895" y="1508345"/>
            <a:ext cx="83529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Voda sa znehodnocuje chemickými látkami, ropnými produktmi, ťažkými kovmi, rádioaktívnym odpadom, splaškovými vodami a mikroorganizmami. </a:t>
            </a:r>
          </a:p>
          <a:p>
            <a:r>
              <a:rPr lang="sk-SK" sz="2400" dirty="0" smtClean="0"/>
              <a:t>Medzi najväčšie zdroje znečisťovania patrí výroba celulózy a papiera, spracovanie ropy.</a:t>
            </a:r>
          </a:p>
          <a:p>
            <a:r>
              <a:rPr lang="sk-SK" sz="2400" dirty="0" smtClean="0"/>
              <a:t>Znečistenie vody je špecifickým prípadom znečistenia životného prostredia.</a:t>
            </a:r>
          </a:p>
          <a:p>
            <a:r>
              <a:rPr lang="sk-SK" sz="2400" dirty="0" smtClean="0"/>
              <a:t>Toxické chemikálie a ťažké kovy z miest a fabrík znižujú dĺžku života a schopnosť rozmnožovať sa rôznym vodným živočíchom. </a:t>
            </a:r>
          </a:p>
          <a:p>
            <a:r>
              <a:rPr lang="sk-SK" sz="2400" dirty="0" smtClean="0"/>
              <a:t>V rybách sa tieto toxíny akumulujú, tesne predtým, ako sú nám naservírované na tanieri.</a:t>
            </a:r>
          </a:p>
          <a:p>
            <a:r>
              <a:rPr lang="sk-SK" sz="2400" dirty="0" smtClean="0"/>
              <a:t>Nemali by sme zabúdať ani na odpad v oceánoch, hlavne plastový, v ktorom sa môžu živočíchy uškrtiť a udusiť.</a:t>
            </a:r>
          </a:p>
        </p:txBody>
      </p:sp>
      <p:sp>
        <p:nvSpPr>
          <p:cNvPr id="6" name="AutoShape 2" descr="Znečistenie vôd je možné zvrátiť. Pridajte sa. | ASIO-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2292" name="Picture 4" descr="Koľko plastov je v oceáne? Pozrite si grafy | ODPADY-PORTAL.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48" y="126999"/>
            <a:ext cx="2073584" cy="138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5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svetovy den vody | Bystricoviny.sk - správy - kultúra - špo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2"/>
          <a:stretch/>
        </p:blipFill>
        <p:spPr bwMode="auto">
          <a:xfrm>
            <a:off x="4614078" y="196180"/>
            <a:ext cx="4529922" cy="32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452895" y="18864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/>
              <a:t>Svetový deň vody</a:t>
            </a:r>
            <a:endParaRPr lang="sk-SK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452894" y="1659804"/>
            <a:ext cx="83529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Svetový deň vody je </a:t>
            </a:r>
            <a:r>
              <a:rPr lang="sk-SK" sz="2400" b="1" dirty="0" smtClean="0"/>
              <a:t>22. marca</a:t>
            </a:r>
            <a:r>
              <a:rPr lang="sk-SK" sz="2400" dirty="0" smtClean="0"/>
              <a:t>.</a:t>
            </a:r>
          </a:p>
          <a:p>
            <a:r>
              <a:rPr lang="sk-SK" sz="2400" dirty="0" smtClean="0"/>
              <a:t>Pripomíname si ho od roku 1993.</a:t>
            </a:r>
          </a:p>
          <a:p>
            <a:r>
              <a:rPr lang="sk-SK" sz="2400" dirty="0"/>
              <a:t>K</a:t>
            </a:r>
            <a:r>
              <a:rPr lang="sk-SK" sz="2400" dirty="0" smtClean="0"/>
              <a:t>aždoročne ho vyhlasuje</a:t>
            </a:r>
          </a:p>
          <a:p>
            <a:r>
              <a:rPr lang="sk-SK" sz="2400" dirty="0" smtClean="0"/>
              <a:t>Organizácia Spojených národov (OSN).</a:t>
            </a:r>
          </a:p>
          <a:p>
            <a:r>
              <a:rPr lang="sk-SK" sz="2400" dirty="0"/>
              <a:t>Svetový deň vody je kľúčovým </a:t>
            </a:r>
            <a:endParaRPr lang="sk-SK" sz="2400" dirty="0" smtClean="0"/>
          </a:p>
          <a:p>
            <a:r>
              <a:rPr lang="sk-SK" sz="2400" dirty="0" smtClean="0"/>
              <a:t>pre </a:t>
            </a:r>
            <a:r>
              <a:rPr lang="sk-SK" sz="2400" dirty="0"/>
              <a:t>zameriavanie pozornosti okrem iného na:</a:t>
            </a:r>
          </a:p>
          <a:p>
            <a:r>
              <a:rPr lang="sk-SK" sz="2400" dirty="0" smtClean="0"/>
              <a:t>- určenie problémov </a:t>
            </a:r>
            <a:r>
              <a:rPr lang="sk-SK" sz="2400" dirty="0"/>
              <a:t>týkajúcich sa zásobovania pitnou vodou,</a:t>
            </a:r>
          </a:p>
          <a:p>
            <a:r>
              <a:rPr lang="sk-SK" sz="2400" dirty="0" smtClean="0"/>
              <a:t>- zvýšenie </a:t>
            </a:r>
            <a:r>
              <a:rPr lang="sk-SK" sz="2400" dirty="0"/>
              <a:t>povedomia verejnosti o dôležitosti zachovania a ochrany zdrojov vody a pitnej vody,</a:t>
            </a:r>
          </a:p>
          <a:p>
            <a:r>
              <a:rPr lang="sk-SK" sz="2400" dirty="0" smtClean="0"/>
              <a:t>- zvýšenie </a:t>
            </a:r>
            <a:r>
              <a:rPr lang="sk-SK" sz="2400" dirty="0"/>
              <a:t>účasti a spolupráce vlád, medzinárodných agentúr, mimovládnych organizácií a súkromného sektoru na organizácií osláv Medzinárodného dňa vody</a:t>
            </a:r>
            <a:r>
              <a:rPr lang="sk-SK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07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708920"/>
            <a:ext cx="5253643" cy="3574474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40693" y="90872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b="1" dirty="0" smtClean="0"/>
              <a:t>Ďakujeme za pozornosť</a:t>
            </a:r>
          </a:p>
          <a:p>
            <a:pPr algn="ctr"/>
            <a:r>
              <a:rPr lang="sk-SK" b="1" dirty="0" smtClean="0"/>
              <a:t>a nezabudnite šetriť vodou!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72387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Čo je voda?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736251" y="2123906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VODA alebo AQUA je chemická zlúčenina vodíka a kyslíka.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Je to bezfarebná, číra kvapalina bez zápachu a chuti.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Je najrozšírenejšia a pritom nenahraditeľná látka v prírode.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Patrí k základným podmienkam života rastlín a živočíchov.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>
                <a:effectLst/>
              </a:rPr>
              <a:t>Život na zemi sa začal práve vo vode, takže nie je prekvapujúce, že všetko živé na našej modrej planéte potrebuje vodu.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Pokrýva približne 70% zemského povrchu, čo predstavuje 369 000 </a:t>
            </a:r>
            <a:r>
              <a:rPr lang="sk-SK" sz="2400" dirty="0" err="1" smtClean="0"/>
              <a:t>000</a:t>
            </a:r>
            <a:r>
              <a:rPr lang="sk-SK" sz="2400" dirty="0" smtClean="0"/>
              <a:t> kilometrov štvorcových.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Keby nebola na Zemi voda nie sme ani my.</a:t>
            </a:r>
          </a:p>
          <a:p>
            <a:endParaRPr lang="sk-SK" sz="2400" dirty="0"/>
          </a:p>
        </p:txBody>
      </p:sp>
      <p:pic>
        <p:nvPicPr>
          <p:cNvPr id="1028" name="Picture 4" descr="https://www.profil-klett.hr/sites/default/files/styles/sx_1170/public/field/image/shutterstock_1389665654.jpg?itok=Asa5kI7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036" y="332656"/>
            <a:ext cx="2993946" cy="17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4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Phönix-Was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14" y="188640"/>
            <a:ext cx="201882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r>
              <a:rPr lang="sk-SK" b="1" dirty="0" smtClean="0"/>
              <a:t>Vlastnosti vody</a:t>
            </a:r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736251" y="1340768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Farba </a:t>
            </a:r>
          </a:p>
          <a:p>
            <a:r>
              <a:rPr lang="sk-SK" sz="2400" dirty="0" smtClean="0"/>
              <a:t>je indikátorom čistoty povrchových a podzemných vôd. Čisté prírodné vody sú takmer bezfarebné, v hrubých vrstvách blankytne modré.  Zelenkastú farbu vody spôsobuje tiež obsah vápenatých solí a takmer zelenú farbu niektorých jazier spôsobuje podložie. Žltú až hnedú farbu povrchových vôd spôsobujú zlúčeniny  železa. </a:t>
            </a:r>
          </a:p>
          <a:p>
            <a:endParaRPr lang="sk-S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Chuť</a:t>
            </a:r>
          </a:p>
          <a:p>
            <a:r>
              <a:rPr lang="sk-SK" sz="2400" dirty="0" smtClean="0"/>
              <a:t>je podmienená prítomnosťou látok, ktoré sa vody dostávajú prirodzenou cestou, alebo sú dôsledkom znečistenia.</a:t>
            </a:r>
            <a:br>
              <a:rPr lang="sk-SK" sz="2400" dirty="0" smtClean="0"/>
            </a:br>
            <a:r>
              <a:rPr lang="sk-SK" sz="2400" dirty="0" smtClean="0"/>
              <a:t>Významne ju ovplyvňujú obsah železa, mangánu, horčíka, zinku, medi, chloridov, síranov,  oxidu uhličitého. </a:t>
            </a:r>
          </a:p>
        </p:txBody>
      </p:sp>
    </p:spTree>
    <p:extLst>
      <p:ext uri="{BB962C8B-B14F-4D97-AF65-F5344CB8AC3E}">
        <p14:creationId xmlns:p14="http://schemas.microsoft.com/office/powerpoint/2010/main" val="113702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r>
              <a:rPr lang="sk-SK" b="1" dirty="0" smtClean="0"/>
              <a:t>Vlastnosti vody</a:t>
            </a:r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736251" y="1412776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Pach</a:t>
            </a:r>
          </a:p>
          <a:p>
            <a:r>
              <a:rPr lang="sk-SK" sz="2400" dirty="0" smtClean="0"/>
              <a:t>označuje sa ním vlastnosť vody spôsobená prchavými látkami prítomnými vo vode a pôsobiacimi na čuch.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Teplota</a:t>
            </a:r>
          </a:p>
          <a:p>
            <a:r>
              <a:rPr lang="sk-SK" sz="2400" dirty="0" smtClean="0"/>
              <a:t>teplota podzemnej vody závisí od hĺbky vrstiev, z ktorých voda pochádza a od rýchlosti prúdenia vody. Čím väčšia je táto hĺbka, tým je priemerná teplota vody vyššia. Obyčajné podzemné vody mávajú teplotu v rozmedzí 5 – 13 °C. </a:t>
            </a:r>
          </a:p>
          <a:p>
            <a:r>
              <a:rPr lang="sk-SK" sz="2400" dirty="0" smtClean="0"/>
              <a:t>Vody s teplotou vyššou v mieste výveru než 25 °C sú vody termálne a vody z hlbinných vrtov s ložiskovou teplotou </a:t>
            </a:r>
          </a:p>
          <a:p>
            <a:r>
              <a:rPr lang="sk-SK" sz="2400" dirty="0" smtClean="0"/>
              <a:t>až 200 °C sú vody </a:t>
            </a:r>
            <a:r>
              <a:rPr lang="sk-SK" sz="2400" dirty="0" err="1" smtClean="0"/>
              <a:t>hypertermálne</a:t>
            </a:r>
            <a:r>
              <a:rPr lang="sk-SK" sz="2400" dirty="0" smtClean="0"/>
              <a:t>.</a:t>
            </a:r>
          </a:p>
        </p:txBody>
      </p:sp>
      <p:pic>
        <p:nvPicPr>
          <p:cNvPr id="6" name="Picture 6" descr="Phönix-Was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707" y="5157192"/>
            <a:ext cx="201882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62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683568" y="1844824"/>
            <a:ext cx="8136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Voda sa v prírode vyskytuje v troch skupenstvách: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v pevnom – v podobe snehu a ľadu, čo je príčinou nižšej teploty ovzdušia,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v kvapalnom – v podobe vody bez farby, chuti a pachu,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v plynnom – v podobe vodnej pary, čo je príčinou vyššej teploty ovzdušia.</a:t>
            </a:r>
          </a:p>
          <a:p>
            <a:r>
              <a:rPr lang="sk-SK" sz="2400" dirty="0" smtClean="0"/>
              <a:t> 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/>
          <a:p>
            <a:r>
              <a:rPr lang="sk-SK" b="1" dirty="0" smtClean="0"/>
              <a:t>Skupenstvá vody</a:t>
            </a:r>
            <a:endParaRPr lang="sk-SK" b="1" dirty="0"/>
          </a:p>
        </p:txBody>
      </p:sp>
      <p:pic>
        <p:nvPicPr>
          <p:cNvPr id="2050" name="Picture 2" descr="nova-forma-vody-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AFC"/>
              </a:clrFrom>
              <a:clrTo>
                <a:srgbClr val="F6FA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2" b="20385"/>
          <a:stretch/>
        </p:blipFill>
        <p:spPr bwMode="auto">
          <a:xfrm>
            <a:off x="3241602" y="4293096"/>
            <a:ext cx="5364557" cy="207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4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/>
          <a:p>
            <a:r>
              <a:rPr lang="sk-SK" b="1" dirty="0" smtClean="0"/>
              <a:t>Kolobeh vody</a:t>
            </a:r>
            <a:endParaRPr lang="sk-SK" b="1" dirty="0"/>
          </a:p>
        </p:txBody>
      </p:sp>
      <p:pic>
        <p:nvPicPr>
          <p:cNvPr id="3074" name="Picture 2" descr="Kolobeh vody v prírod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" b="11455"/>
          <a:stretch/>
        </p:blipFill>
        <p:spPr bwMode="auto">
          <a:xfrm>
            <a:off x="5724128" y="79651"/>
            <a:ext cx="3168352" cy="205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683568" y="2060848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Vplyvom slnečného žiarenia sa voda z riek a oceánov vyparuje a vstupuje do atmosféry. </a:t>
            </a:r>
          </a:p>
          <a:p>
            <a:r>
              <a:rPr lang="sk-SK" sz="2400" dirty="0" smtClean="0"/>
              <a:t>V atmosfére vďaka vzdušným prúdom dochádza ku skvapalňovaniu vodných pár, a tým aj k vytváraniu oblakov. </a:t>
            </a:r>
          </a:p>
          <a:p>
            <a:r>
              <a:rPr lang="sk-SK" sz="2400" dirty="0" smtClean="0"/>
              <a:t>Pôsobením zemskej gravitačnej sily sa voda dostáva späť na povrch Zeme v podobe zrážok (sneh, krúpy, dážď). </a:t>
            </a:r>
          </a:p>
          <a:p>
            <a:r>
              <a:rPr lang="sk-SK" sz="2400" dirty="0" smtClean="0"/>
              <a:t>Zrážková voda vteká do jazier a riek, stane sa súčasťou povrchovej vody alebo sa vsiakne do zeme a tvorí podzemné vody. </a:t>
            </a:r>
          </a:p>
          <a:p>
            <a:r>
              <a:rPr lang="sk-SK" sz="2400" dirty="0" smtClean="0"/>
              <a:t>Časť spadnutých zrážok sa znova vyparuje a kolobeh vody pokračuje.</a:t>
            </a:r>
          </a:p>
        </p:txBody>
      </p:sp>
    </p:spTree>
    <p:extLst>
      <p:ext uri="{BB962C8B-B14F-4D97-AF65-F5344CB8AC3E}">
        <p14:creationId xmlns:p14="http://schemas.microsoft.com/office/powerpoint/2010/main" val="204274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/>
          <a:lstStyle/>
          <a:p>
            <a:r>
              <a:rPr lang="sk-SK" b="1" dirty="0" smtClean="0"/>
              <a:t>Rozdelenie vody</a:t>
            </a:r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467544" y="1340768"/>
            <a:ext cx="835292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Podľa obsahu rozpustených minerálnych látok delíme vodu na:</a:t>
            </a:r>
          </a:p>
          <a:p>
            <a:r>
              <a:rPr lang="sk-SK" sz="2400" i="1" dirty="0" smtClean="0"/>
              <a:t>Destilovaná voda </a:t>
            </a:r>
            <a:r>
              <a:rPr lang="sk-SK" sz="2400" dirty="0" smtClean="0"/>
              <a:t>- je zbavená minerálnych látok</a:t>
            </a:r>
          </a:p>
          <a:p>
            <a:r>
              <a:rPr lang="sk-SK" sz="2400" i="1" dirty="0" smtClean="0"/>
              <a:t>Mäkká voda </a:t>
            </a:r>
            <a:r>
              <a:rPr lang="sk-SK" sz="2400" dirty="0" smtClean="0"/>
              <a:t>- obsahuje málo minerálnych látok</a:t>
            </a:r>
          </a:p>
          <a:p>
            <a:r>
              <a:rPr lang="sk-SK" sz="2400" i="1" dirty="0" smtClean="0"/>
              <a:t>Tvrdá voda </a:t>
            </a:r>
            <a:r>
              <a:rPr lang="sk-SK" sz="2400" dirty="0" smtClean="0"/>
              <a:t>- obsahuje viac minerálnych látok</a:t>
            </a:r>
          </a:p>
          <a:p>
            <a:endParaRPr lang="sk-SK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Podľa pôvodu rozdeľujeme vodu na :</a:t>
            </a:r>
          </a:p>
          <a:p>
            <a:r>
              <a:rPr lang="sk-SK" sz="2400" i="1" dirty="0" smtClean="0"/>
              <a:t>Zrážková voda</a:t>
            </a:r>
            <a:r>
              <a:rPr lang="sk-SK" sz="2400" dirty="0" smtClean="0"/>
              <a:t> – v podobe snehu a dažďa</a:t>
            </a:r>
            <a:endParaRPr lang="sk-SK" sz="2400" i="1" dirty="0" smtClean="0"/>
          </a:p>
          <a:p>
            <a:r>
              <a:rPr lang="sk-SK" sz="2400" i="1" dirty="0" smtClean="0"/>
              <a:t>Povrchová voda</a:t>
            </a:r>
            <a:r>
              <a:rPr lang="sk-SK" sz="2400" dirty="0" smtClean="0"/>
              <a:t> – rieky, potoky, rybníky, ...voda na povrchu zeme</a:t>
            </a:r>
            <a:endParaRPr lang="sk-SK" sz="2400" i="1" dirty="0" smtClean="0"/>
          </a:p>
          <a:p>
            <a:r>
              <a:rPr lang="sk-SK" sz="2400" i="1" dirty="0" smtClean="0"/>
              <a:t>Podzemná voda</a:t>
            </a:r>
            <a:r>
              <a:rPr lang="sk-SK" sz="2400" dirty="0" smtClean="0"/>
              <a:t> – vypĺňa voľné miesto pod zemou </a:t>
            </a:r>
          </a:p>
          <a:p>
            <a:endParaRPr lang="sk-SK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Podľa použitia delíme vodu na :</a:t>
            </a:r>
          </a:p>
          <a:p>
            <a:r>
              <a:rPr lang="sk-SK" sz="2400" i="1" dirty="0" smtClean="0"/>
              <a:t>Pitnú vodu</a:t>
            </a:r>
            <a:r>
              <a:rPr lang="sk-SK" sz="2400" dirty="0" smtClean="0"/>
              <a:t> – obsahuje malé množstvo minerálnych látok</a:t>
            </a:r>
            <a:endParaRPr lang="sk-SK" sz="2400" i="1" dirty="0" smtClean="0"/>
          </a:p>
          <a:p>
            <a:r>
              <a:rPr lang="sk-SK" sz="2400" i="1" dirty="0" smtClean="0"/>
              <a:t>Odpadovú vodu</a:t>
            </a:r>
            <a:r>
              <a:rPr lang="sk-SK" sz="2400" dirty="0" smtClean="0"/>
              <a:t> – je znečistená odpadom</a:t>
            </a:r>
            <a:endParaRPr lang="sk-SK" sz="2400" i="1" dirty="0" smtClean="0"/>
          </a:p>
          <a:p>
            <a:r>
              <a:rPr lang="sk-SK" sz="2400" i="1" dirty="0" smtClean="0"/>
              <a:t>Úžitkovú vodu</a:t>
            </a:r>
            <a:r>
              <a:rPr lang="sk-SK" sz="2400" dirty="0" smtClean="0"/>
              <a:t> – je dezinfikovaná voda, ktorú nemôžeme piť</a:t>
            </a:r>
            <a:endParaRPr lang="sk-SK" sz="2400" i="1" dirty="0"/>
          </a:p>
        </p:txBody>
      </p:sp>
      <p:pic>
        <p:nvPicPr>
          <p:cNvPr id="4098" name="Picture 2" descr="Deň #4 – voDa je život | Dobrá novin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19" y="1761787"/>
            <a:ext cx="2056581" cy="205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42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28650" y="18864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/>
              <a:t>Voda vo vesmíre</a:t>
            </a:r>
            <a:endParaRPr lang="sk-SK" b="1" dirty="0"/>
          </a:p>
        </p:txBody>
      </p:sp>
      <p:pic>
        <p:nvPicPr>
          <p:cNvPr id="5122" name="Picture 2" descr="Moderné tapety a šablóny - vesmírny motív | Pohodo.sk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0" b="8088"/>
          <a:stretch/>
        </p:blipFill>
        <p:spPr bwMode="auto">
          <a:xfrm>
            <a:off x="5148064" y="-6570"/>
            <a:ext cx="3734544" cy="312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467544" y="1340768"/>
            <a:ext cx="83529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Voda je druhou najbežnejšou </a:t>
            </a:r>
          </a:p>
          <a:p>
            <a:r>
              <a:rPr lang="sk-SK" sz="2400" dirty="0" smtClean="0"/>
              <a:t>látkou vo vesmíre. </a:t>
            </a:r>
          </a:p>
          <a:p>
            <a:r>
              <a:rPr lang="sk-SK" sz="2400" dirty="0" smtClean="0"/>
              <a:t>Veľké množstvo vody sa vo vesmíre</a:t>
            </a:r>
          </a:p>
          <a:p>
            <a:r>
              <a:rPr lang="sk-SK" sz="2400" dirty="0" smtClean="0"/>
              <a:t>nachádza v molekulárnych oblakoch, </a:t>
            </a:r>
          </a:p>
          <a:p>
            <a:r>
              <a:rPr lang="sk-SK" sz="2400" dirty="0" smtClean="0"/>
              <a:t>v medzihviezdnom priestore. </a:t>
            </a:r>
          </a:p>
          <a:p>
            <a:r>
              <a:rPr lang="sk-SK" sz="2400" dirty="0" err="1" smtClean="0"/>
              <a:t>Protoplanetárna</a:t>
            </a:r>
            <a:r>
              <a:rPr lang="sk-SK" sz="2400" dirty="0" smtClean="0"/>
              <a:t> hmlovina, z ktorej sa vytvorilo Slnko a celá slnečná sústava vytvorili, obsahovala veľké množstvo vody.</a:t>
            </a:r>
          </a:p>
          <a:p>
            <a:r>
              <a:rPr lang="sk-SK" sz="2400" dirty="0" smtClean="0"/>
              <a:t>Jadrá komét obsahujú desiatky percent vody. </a:t>
            </a:r>
          </a:p>
          <a:p>
            <a:r>
              <a:rPr lang="sk-SK" sz="2400" dirty="0" smtClean="0"/>
              <a:t>Predpokladá sa, že veľký </a:t>
            </a:r>
            <a:r>
              <a:rPr lang="sk-SK" sz="2400" dirty="0" err="1" smtClean="0"/>
              <a:t>podpovrchový</a:t>
            </a:r>
            <a:r>
              <a:rPr lang="sk-SK" sz="2400" dirty="0" smtClean="0"/>
              <a:t> oceán vody sa nachádza na Jupiterovom mesiaci Európa.</a:t>
            </a:r>
          </a:p>
          <a:p>
            <a:r>
              <a:rPr lang="sk-SK" sz="2400" dirty="0" smtClean="0"/>
              <a:t>V júli 2007 bolo oznámené, že plynná voda bola prítomná aj na </a:t>
            </a:r>
            <a:r>
              <a:rPr lang="sk-SK" sz="2400" dirty="0" err="1" smtClean="0"/>
              <a:t>extrasolárnej</a:t>
            </a:r>
            <a:r>
              <a:rPr lang="sk-SK" sz="2400" dirty="0" smtClean="0"/>
              <a:t> planéte, konkrétne HD 189733b, ktorá sa nachádza 63 svetelných rokov od Zeme v súhvezdí Líška.</a:t>
            </a:r>
          </a:p>
        </p:txBody>
      </p:sp>
    </p:spTree>
    <p:extLst>
      <p:ext uri="{BB962C8B-B14F-4D97-AF65-F5344CB8AC3E}">
        <p14:creationId xmlns:p14="http://schemas.microsoft.com/office/powerpoint/2010/main" val="3964796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28650" y="18864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/>
              <a:t>Voda v ľudskom tele</a:t>
            </a:r>
            <a:endParaRPr lang="sk-SK" b="1" dirty="0"/>
          </a:p>
        </p:txBody>
      </p:sp>
      <p:pic>
        <p:nvPicPr>
          <p:cNvPr id="8194" name="Picture 2" descr="Ešte jeden! Pohár vody - Zdravá výživa - Zdravie - Pravda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" t="2504" r="240"/>
          <a:stretch/>
        </p:blipFill>
        <p:spPr bwMode="auto">
          <a:xfrm>
            <a:off x="6804248" y="0"/>
            <a:ext cx="2258870" cy="27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467544" y="1268760"/>
            <a:ext cx="83529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Naše telo je tvorené prevažne vodou. </a:t>
            </a:r>
          </a:p>
          <a:p>
            <a:r>
              <a:rPr lang="sk-SK" sz="2400" dirty="0" smtClean="0"/>
              <a:t>Celkový obsah vody v tele zdravého človeka </a:t>
            </a:r>
          </a:p>
          <a:p>
            <a:r>
              <a:rPr lang="sk-SK" sz="2400" dirty="0" smtClean="0"/>
              <a:t>je okolo 50-60% telesnej hmotnosti. </a:t>
            </a:r>
          </a:p>
          <a:p>
            <a:r>
              <a:rPr lang="sk-SK" sz="2400" dirty="0" smtClean="0"/>
              <a:t>Čím je človek mladší, tým väčší je podiel vody </a:t>
            </a:r>
          </a:p>
          <a:p>
            <a:r>
              <a:rPr lang="sk-SK" sz="2400" dirty="0" smtClean="0"/>
              <a:t>v jeho tele. Zatiaľ čo u seniorov je to asi 45%, u detí je percento vody oveľa vyššie, u dojčiat dosahuje dokonca až 85%. </a:t>
            </a:r>
          </a:p>
          <a:p>
            <a:r>
              <a:rPr lang="sk-SK" sz="2400" dirty="0" smtClean="0"/>
              <a:t>Pri nedostatku vody v tele sa v cievach a tkanivách hromadia škodlivé látky, čo preťažuje látkovú výmenu a vylučovacie orgány. Voda v tkanivách, krv a lymfa sa zahusťujú, oslabuje sa obranný systém tela, zlyháva prenos nervových impulzov, spomalí sa aj obnovovanie buniek a človek rýchlejšie starne. </a:t>
            </a:r>
            <a:endParaRPr lang="sk-SK" sz="2400" dirty="0"/>
          </a:p>
          <a:p>
            <a:r>
              <a:rPr lang="sk-SK" sz="2400" dirty="0" smtClean="0"/>
              <a:t>Voda slúži ako prostredie pre chemické reakcie prebiehajúce v tele.</a:t>
            </a:r>
          </a:p>
          <a:p>
            <a:r>
              <a:rPr lang="sk-SK" sz="2400" dirty="0" smtClean="0"/>
              <a:t>Denne by sme mali vypiť minimálne 2,5 litra vody.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71774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2181</TotalTime>
  <Words>1228</Words>
  <Application>Microsoft Office PowerPoint</Application>
  <PresentationFormat>Prezentácia na obrazovke (4:3)</PresentationFormat>
  <Paragraphs>117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Motív balíka Office</vt:lpstr>
      <vt:lpstr>Prezentácia programu PowerPoint</vt:lpstr>
      <vt:lpstr>Čo je voda?</vt:lpstr>
      <vt:lpstr>Vlastnosti vody</vt:lpstr>
      <vt:lpstr>Vlastnosti vody</vt:lpstr>
      <vt:lpstr>Skupenstvá vody</vt:lpstr>
      <vt:lpstr>Kolobeh vody</vt:lpstr>
      <vt:lpstr>Rozdelenie vody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VODA, čo o nej vieme?</dc:title>
  <dc:creator>humaj</dc:creator>
  <cp:lastModifiedBy>PC</cp:lastModifiedBy>
  <cp:revision>43</cp:revision>
  <dcterms:created xsi:type="dcterms:W3CDTF">2023-03-21T20:03:24Z</dcterms:created>
  <dcterms:modified xsi:type="dcterms:W3CDTF">2023-03-24T08:39:10Z</dcterms:modified>
</cp:coreProperties>
</file>