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7" r:id="rId2"/>
    <p:sldId id="258" r:id="rId3"/>
    <p:sldId id="266" r:id="rId4"/>
    <p:sldId id="260" r:id="rId5"/>
    <p:sldId id="275" r:id="rId6"/>
    <p:sldId id="261" r:id="rId7"/>
    <p:sldId id="262" r:id="rId8"/>
    <p:sldId id="263" r:id="rId9"/>
    <p:sldId id="264" r:id="rId10"/>
    <p:sldId id="274" r:id="rId11"/>
    <p:sldId id="265" r:id="rId12"/>
    <p:sldId id="267" r:id="rId13"/>
    <p:sldId id="272" r:id="rId14"/>
    <p:sldId id="270" r:id="rId15"/>
    <p:sldId id="277" r:id="rId16"/>
    <p:sldId id="276" r:id="rId17"/>
    <p:sldId id="269" r:id="rId18"/>
    <p:sldId id="26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5230"/>
    <a:srgbClr val="F2E1D8"/>
    <a:srgbClr val="F6C2BE"/>
    <a:srgbClr val="F7C1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224239-6BCB-477F-B479-C4536F2C25D1}" v="700" dt="2022-10-21T17:59:23.284"/>
    <p1510:client id="{BD5A1A53-9B35-4927-8B1E-7CAFDF1ACC7E}" v="7" dt="2022-10-21T18:15:22.6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 snapToGrid="0" showGuides="1">
      <p:cViewPr varScale="1">
        <p:scale>
          <a:sx n="18" d="100"/>
          <a:sy n="18" d="100"/>
        </p:scale>
        <p:origin x="2844" y="28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893C98-64CC-407D-A429-3A21A3D48E9B}" type="datetimeFigureOut">
              <a:rPr lang="sk-SK" smtClean="0"/>
              <a:t>4. 12. 2023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2FAA7-C102-4AFB-956D-5B1BF472526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4045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a25f85ca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a25f85cae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14A58-FD53-448F-826B-26C3B9D5B837}" type="datetime1">
              <a:rPr lang="sk-SK" smtClean="0"/>
              <a:t>4. 12. 2023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A28A-E596-4164-BCAA-832A9843C5E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04802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4E70E-FBC1-46E3-80DB-A71F5349E772}" type="datetime1">
              <a:rPr lang="sk-SK" smtClean="0"/>
              <a:t>4. 12. 2023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A28A-E596-4164-BCAA-832A9843C5E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17287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88C4-CAD4-4684-97F7-D5820E1F7171}" type="datetime1">
              <a:rPr lang="sk-SK" smtClean="0"/>
              <a:t>4. 12. 2023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A28A-E596-4164-BCAA-832A9843C5E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22218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24D8-9554-432A-A36C-7774A43D2AF9}" type="datetime1">
              <a:rPr lang="sk-SK" smtClean="0"/>
              <a:t>4. 12. 2023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A28A-E596-4164-BCAA-832A9843C5E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41816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287FB-F313-4627-8DE1-BAF1A08BAB00}" type="datetime1">
              <a:rPr lang="sk-SK" smtClean="0"/>
              <a:t>4. 12. 2023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A28A-E596-4164-BCAA-832A9843C5E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8950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57D95-5CFE-43A2-A6D5-E8EFB3EA166E}" type="datetime1">
              <a:rPr lang="sk-SK" smtClean="0"/>
              <a:t>4. 12. 2023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A28A-E596-4164-BCAA-832A9843C5E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45983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FABC9-8902-4315-95E9-62681CA9A17E}" type="datetime1">
              <a:rPr lang="sk-SK" smtClean="0"/>
              <a:t>4. 12. 2023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A28A-E596-4164-BCAA-832A9843C5E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14090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28F56-27A5-4C7D-8800-0554323C92D6}" type="datetime1">
              <a:rPr lang="sk-SK" smtClean="0"/>
              <a:t>4. 12. 2023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A28A-E596-4164-BCAA-832A9843C5E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50212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2832C-89B2-4154-9E40-992FB2A46C0C}" type="datetime1">
              <a:rPr lang="sk-SK" smtClean="0"/>
              <a:t>4. 12. 2023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A28A-E596-4164-BCAA-832A9843C5E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20677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1E207-CB38-4E0C-8CD8-A8EEA048D769}" type="datetime1">
              <a:rPr lang="sk-SK" smtClean="0"/>
              <a:t>4. 12. 2023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A28A-E596-4164-BCAA-832A9843C5E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13691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236E-864A-4E5E-BAC2-2A2A502C7E5A}" type="datetime1">
              <a:rPr lang="sk-SK" smtClean="0"/>
              <a:t>4. 12. 2023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A28A-E596-4164-BCAA-832A9843C5E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38771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52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B34C0-25CE-43CC-93C2-547A24B5E4ED}" type="datetime1">
              <a:rPr lang="sk-SK" smtClean="0"/>
              <a:t>4. 12. 2023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4A28A-E596-4164-BCAA-832A9843C5E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3633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or.justice.cz/ias/ui/rejstrik-firma.vysledky?subjektId=475241&amp;typ=PLATNY" TargetMode="External"/><Relationship Id="rId2" Type="http://schemas.openxmlformats.org/officeDocument/2006/relationships/hyperlink" Target="https://www.acaculture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4.xml"/><Relationship Id="rId7" Type="http://schemas.openxmlformats.org/officeDocument/2006/relationships/slide" Target="slide9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slide" Target="slide17.xml"/><Relationship Id="rId5" Type="http://schemas.openxmlformats.org/officeDocument/2006/relationships/slide" Target="slide7.xml"/><Relationship Id="rId10" Type="http://schemas.openxmlformats.org/officeDocument/2006/relationships/slide" Target="slide14.xml"/><Relationship Id="rId4" Type="http://schemas.openxmlformats.org/officeDocument/2006/relationships/slide" Target="slide6.xml"/><Relationship Id="rId9" Type="http://schemas.openxmlformats.org/officeDocument/2006/relationships/slide" Target="slid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4"/>
          <p:cNvSpPr txBox="1">
            <a:spLocks noGrp="1"/>
          </p:cNvSpPr>
          <p:nvPr>
            <p:ph type="ctrTitle"/>
          </p:nvPr>
        </p:nvSpPr>
        <p:spPr>
          <a:xfrm>
            <a:off x="914401" y="3183155"/>
            <a:ext cx="9227388" cy="98569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sk-SK" sz="7200" b="1" dirty="0"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Pracovné skúsenosti</a:t>
            </a:r>
            <a:endParaRPr sz="7200" b="1" dirty="0">
              <a:solidFill>
                <a:schemeClr val="bg1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" name="Google Shape;168;p34"/>
          <p:cNvSpPr txBox="1">
            <a:spLocks noGrp="1"/>
          </p:cNvSpPr>
          <p:nvPr>
            <p:ph type="subTitle" idx="1"/>
          </p:nvPr>
        </p:nvSpPr>
        <p:spPr>
          <a:xfrm>
            <a:off x="3528001" y="4086340"/>
            <a:ext cx="5136000" cy="65674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sk-S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Nicol Mária Vrabková</a:t>
            </a:r>
            <a:endParaRPr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F247BBE7-3491-00F6-AB8C-A09A3CD6D62E}"/>
              </a:ext>
            </a:extLst>
          </p:cNvPr>
          <p:cNvSpPr/>
          <p:nvPr/>
        </p:nvSpPr>
        <p:spPr>
          <a:xfrm>
            <a:off x="4557375" y="-710535"/>
            <a:ext cx="2079218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15E4E269-763E-9EBB-3804-7052ACDF0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72518"/>
            <a:ext cx="2627869" cy="816135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50EAF195-9484-451E-2051-197D84F6C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4671" y="275676"/>
            <a:ext cx="2976801" cy="812977"/>
          </a:xfrm>
          <a:prstGeom prst="rect">
            <a:avLst/>
          </a:prstGeom>
        </p:spPr>
      </p:pic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6F9FE8C5-C143-669E-747F-DFF68CC37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/>
              <a:t>Školský rok: 2022/2023   Trieda: IV. A</a:t>
            </a:r>
            <a:endParaRPr lang="sk-SK" dirty="0"/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49D7BCCA-EFE8-F730-9767-1413A43F3E9C}"/>
              </a:ext>
            </a:extLst>
          </p:cNvPr>
          <p:cNvSpPr/>
          <p:nvPr/>
        </p:nvSpPr>
        <p:spPr>
          <a:xfrm>
            <a:off x="-1" y="1446132"/>
            <a:ext cx="12192000" cy="2275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3B7E7A9B-8A6B-DC07-57D6-818E8B067C8A}"/>
              </a:ext>
            </a:extLst>
          </p:cNvPr>
          <p:cNvSpPr/>
          <p:nvPr/>
        </p:nvSpPr>
        <p:spPr>
          <a:xfrm>
            <a:off x="0" y="1776946"/>
            <a:ext cx="12192000" cy="110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Obrázok 8" descr="Obrázok, na ktorom je grafika, elektrická modrá, modrá, písmo&#10;&#10;Automaticky generovaný popis">
            <a:extLst>
              <a:ext uri="{FF2B5EF4-FFF2-40B4-BE49-F238E27FC236}">
                <a16:creationId xmlns:a16="http://schemas.microsoft.com/office/drawing/2014/main" id="{C8BC8421-AD1B-AD11-4CE5-151C34042F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639" y="337215"/>
            <a:ext cx="1463361" cy="812978"/>
          </a:xfrm>
          <a:prstGeom prst="rect">
            <a:avLst/>
          </a:prstGeom>
        </p:spPr>
      </p:pic>
      <p:pic>
        <p:nvPicPr>
          <p:cNvPr id="10" name="Obrázok 9" descr="Obrázok, na ktorom je text, písmo, elektrická modrá, logo&#10;&#10;Automaticky generovaný popis">
            <a:extLst>
              <a:ext uri="{FF2B5EF4-FFF2-40B4-BE49-F238E27FC236}">
                <a16:creationId xmlns:a16="http://schemas.microsoft.com/office/drawing/2014/main" id="{46256042-96F0-B7FA-6218-8B654FE760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2" y="6038359"/>
            <a:ext cx="3259060" cy="68311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7">
            <a:extLst>
              <a:ext uri="{FF2B5EF4-FFF2-40B4-BE49-F238E27FC236}">
                <a16:creationId xmlns:a16="http://schemas.microsoft.com/office/drawing/2014/main" id="{8989AC74-2126-8992-F532-AF640FDF6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491" y="473710"/>
            <a:ext cx="5249389" cy="1051402"/>
          </a:xfrm>
        </p:spPr>
        <p:txBody>
          <a:bodyPr anchor="ctr">
            <a:noAutofit/>
          </a:bodyPr>
          <a:lstStyle/>
          <a:p>
            <a:pPr algn="ctr"/>
            <a:r>
              <a:rPr lang="sk-SK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POHODA 2022</a:t>
            </a:r>
          </a:p>
        </p:txBody>
      </p:sp>
      <p:sp>
        <p:nvSpPr>
          <p:cNvPr id="11" name="Zástupný objekt pre obsah 10">
            <a:extLst>
              <a:ext uri="{FF2B5EF4-FFF2-40B4-BE49-F238E27FC236}">
                <a16:creationId xmlns:a16="http://schemas.microsoft.com/office/drawing/2014/main" id="{F607C70B-02AE-B614-3612-1303C7EC9B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115" y="1942961"/>
            <a:ext cx="5221762" cy="3766503"/>
          </a:xfrm>
        </p:spPr>
        <p:txBody>
          <a:bodyPr>
            <a:normAutofit/>
          </a:bodyPr>
          <a:lstStyle/>
          <a:p>
            <a:r>
              <a:rPr lang="sk-S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jednoduché a praktické ovládanie,</a:t>
            </a:r>
          </a:p>
          <a:p>
            <a:r>
              <a:rPr lang="sk-S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priehľadný, </a:t>
            </a:r>
          </a:p>
          <a:p>
            <a:r>
              <a:rPr lang="sk-S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prepojenie s internetbankingom,</a:t>
            </a:r>
          </a:p>
          <a:p>
            <a:r>
              <a:rPr lang="sk-S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ideálne pre živnostníkov a malé firmy,</a:t>
            </a:r>
          </a:p>
          <a:p>
            <a:r>
              <a:rPr lang="sk-S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vystavenie faktúr aj z mobilu.</a:t>
            </a:r>
          </a:p>
          <a:p>
            <a:endParaRPr lang="sk-SK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ástupný objekt pre číslo snímky 9">
            <a:extLst>
              <a:ext uri="{FF2B5EF4-FFF2-40B4-BE49-F238E27FC236}">
                <a16:creationId xmlns:a16="http://schemas.microsoft.com/office/drawing/2014/main" id="{D9AF8A09-5B32-760B-A6E2-623269D47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A28A-E596-4164-BCAA-832A9843C5E8}" type="slidenum">
              <a:rPr lang="sk-SK" smtClean="0"/>
              <a:t>10</a:t>
            </a:fld>
            <a:endParaRPr lang="sk-SK"/>
          </a:p>
        </p:txBody>
      </p:sp>
      <p:cxnSp>
        <p:nvCxnSpPr>
          <p:cNvPr id="6" name="Rovná spojnica 5">
            <a:extLst>
              <a:ext uri="{FF2B5EF4-FFF2-40B4-BE49-F238E27FC236}">
                <a16:creationId xmlns:a16="http://schemas.microsoft.com/office/drawing/2014/main" id="{3AB39B12-B057-05F0-1343-89B1AAB082BC}"/>
              </a:ext>
            </a:extLst>
          </p:cNvPr>
          <p:cNvCxnSpPr>
            <a:cxnSpLocks/>
          </p:cNvCxnSpPr>
          <p:nvPr/>
        </p:nvCxnSpPr>
        <p:spPr>
          <a:xfrm>
            <a:off x="5375910" y="473710"/>
            <a:ext cx="0" cy="591058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Obrázok 25">
            <a:extLst>
              <a:ext uri="{FF2B5EF4-FFF2-40B4-BE49-F238E27FC236}">
                <a16:creationId xmlns:a16="http://schemas.microsoft.com/office/drawing/2014/main" id="{C56BC1D8-07BC-3353-CFA7-37F6290F9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3720" y="320198"/>
            <a:ext cx="6013760" cy="2711590"/>
          </a:xfrm>
          <a:prstGeom prst="rect">
            <a:avLst/>
          </a:prstGeom>
        </p:spPr>
      </p:pic>
      <p:pic>
        <p:nvPicPr>
          <p:cNvPr id="28" name="Obrázok 27">
            <a:extLst>
              <a:ext uri="{FF2B5EF4-FFF2-40B4-BE49-F238E27FC236}">
                <a16:creationId xmlns:a16="http://schemas.microsoft.com/office/drawing/2014/main" id="{6D436457-A3CB-F1B1-15DE-AA37DD8A4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9911" y="3575387"/>
            <a:ext cx="6037125" cy="2711590"/>
          </a:xfrm>
          <a:prstGeom prst="rect">
            <a:avLst/>
          </a:prstGeom>
        </p:spPr>
      </p:pic>
      <p:pic>
        <p:nvPicPr>
          <p:cNvPr id="2" name="Grafický objekt 1" descr="Afrika výplň plnou farbou">
            <a:hlinkClick r:id="rId4" action="ppaction://hlinksldjump"/>
            <a:extLst>
              <a:ext uri="{FF2B5EF4-FFF2-40B4-BE49-F238E27FC236}">
                <a16:creationId xmlns:a16="http://schemas.microsoft.com/office/drawing/2014/main" id="{9922A995-CC9E-712A-28DD-470FF93EEC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68960" y="136525"/>
            <a:ext cx="572135" cy="572135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6ADD3C7A-6CA3-FCFE-1073-87B5534454FD}"/>
              </a:ext>
            </a:extLst>
          </p:cNvPr>
          <p:cNvSpPr txBox="1"/>
          <p:nvPr/>
        </p:nvSpPr>
        <p:spPr>
          <a:xfrm>
            <a:off x="5599911" y="6390738"/>
            <a:ext cx="3299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>
                <a:solidFill>
                  <a:schemeClr val="bg1"/>
                </a:solidFill>
              </a:rPr>
              <a:t>Obr. č. 1 a 2: Účtovný program</a:t>
            </a:r>
          </a:p>
        </p:txBody>
      </p:sp>
    </p:spTree>
    <p:extLst>
      <p:ext uri="{BB962C8B-B14F-4D97-AF65-F5344CB8AC3E}">
        <p14:creationId xmlns:p14="http://schemas.microsoft.com/office/powerpoint/2010/main" val="2660826340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0A9067-0B29-4F47-58C9-66FBB251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2766218"/>
            <a:ext cx="2590800" cy="1325563"/>
          </a:xfrm>
        </p:spPr>
        <p:txBody>
          <a:bodyPr>
            <a:normAutofit/>
          </a:bodyPr>
          <a:lstStyle/>
          <a:p>
            <a:pPr algn="ctr"/>
            <a:r>
              <a:rPr lang="sk-SK" sz="6000" b="1" dirty="0"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DANE</a:t>
            </a:r>
          </a:p>
        </p:txBody>
      </p:sp>
      <p:cxnSp>
        <p:nvCxnSpPr>
          <p:cNvPr id="30" name="Rovná spojnica 29">
            <a:extLst>
              <a:ext uri="{FF2B5EF4-FFF2-40B4-BE49-F238E27FC236}">
                <a16:creationId xmlns:a16="http://schemas.microsoft.com/office/drawing/2014/main" id="{3445263F-ADC1-EA4A-9DB5-B48690A05ED9}"/>
              </a:ext>
            </a:extLst>
          </p:cNvPr>
          <p:cNvCxnSpPr>
            <a:cxnSpLocks/>
          </p:cNvCxnSpPr>
          <p:nvPr/>
        </p:nvCxnSpPr>
        <p:spPr>
          <a:xfrm>
            <a:off x="3210383" y="274320"/>
            <a:ext cx="0" cy="63093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Nadpis 1">
            <a:extLst>
              <a:ext uri="{FF2B5EF4-FFF2-40B4-BE49-F238E27FC236}">
                <a16:creationId xmlns:a16="http://schemas.microsoft.com/office/drawing/2014/main" id="{CBACB689-12C6-8FCE-48D4-FE6A11E86628}"/>
              </a:ext>
            </a:extLst>
          </p:cNvPr>
          <p:cNvSpPr txBox="1">
            <a:spLocks/>
          </p:cNvSpPr>
          <p:nvPr/>
        </p:nvSpPr>
        <p:spPr>
          <a:xfrm>
            <a:off x="3349902" y="182246"/>
            <a:ext cx="5325459" cy="1073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b="1" dirty="0">
                <a:solidFill>
                  <a:schemeClr val="accent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Daň z pridanej hodnoty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b="1" dirty="0"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štvrťročne</a:t>
            </a:r>
          </a:p>
        </p:txBody>
      </p:sp>
      <p:sp>
        <p:nvSpPr>
          <p:cNvPr id="36" name="Nadpis 1">
            <a:extLst>
              <a:ext uri="{FF2B5EF4-FFF2-40B4-BE49-F238E27FC236}">
                <a16:creationId xmlns:a16="http://schemas.microsoft.com/office/drawing/2014/main" id="{4D24B431-54BB-136D-7EB0-D1615810584B}"/>
              </a:ext>
            </a:extLst>
          </p:cNvPr>
          <p:cNvSpPr txBox="1">
            <a:spLocks/>
          </p:cNvSpPr>
          <p:nvPr/>
        </p:nvSpPr>
        <p:spPr>
          <a:xfrm>
            <a:off x="3285141" y="1352988"/>
            <a:ext cx="5325459" cy="1192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900" b="1" dirty="0">
                <a:solidFill>
                  <a:schemeClr val="accent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Daň zo závislej činnosti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b="1" dirty="0"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podanie ročne,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b="1" dirty="0"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platba mesačne v zálohách</a:t>
            </a:r>
          </a:p>
        </p:txBody>
      </p:sp>
      <p:sp>
        <p:nvSpPr>
          <p:cNvPr id="37" name="Nadpis 1">
            <a:extLst>
              <a:ext uri="{FF2B5EF4-FFF2-40B4-BE49-F238E27FC236}">
                <a16:creationId xmlns:a16="http://schemas.microsoft.com/office/drawing/2014/main" id="{91B267EC-4666-774E-1CFB-E5D1C5305BFC}"/>
              </a:ext>
            </a:extLst>
          </p:cNvPr>
          <p:cNvSpPr txBox="1">
            <a:spLocks/>
          </p:cNvSpPr>
          <p:nvPr/>
        </p:nvSpPr>
        <p:spPr>
          <a:xfrm>
            <a:off x="3285140" y="2529008"/>
            <a:ext cx="5325459" cy="13734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b="1" dirty="0">
                <a:solidFill>
                  <a:schemeClr val="accent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Daň z príjmu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b="1" dirty="0"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ročne</a:t>
            </a:r>
          </a:p>
        </p:txBody>
      </p:sp>
      <p:sp>
        <p:nvSpPr>
          <p:cNvPr id="38" name="Nadpis 1">
            <a:extLst>
              <a:ext uri="{FF2B5EF4-FFF2-40B4-BE49-F238E27FC236}">
                <a16:creationId xmlns:a16="http://schemas.microsoft.com/office/drawing/2014/main" id="{C5A6CACE-1586-32CE-B3B2-D61B2A8AB7B2}"/>
              </a:ext>
            </a:extLst>
          </p:cNvPr>
          <p:cNvSpPr txBox="1">
            <a:spLocks/>
          </p:cNvSpPr>
          <p:nvPr/>
        </p:nvSpPr>
        <p:spPr>
          <a:xfrm>
            <a:off x="3285141" y="3850640"/>
            <a:ext cx="5325459" cy="13734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b="1" dirty="0">
                <a:solidFill>
                  <a:schemeClr val="accent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Zrážková daň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b="1" dirty="0"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podáva sa ročne,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b="1" dirty="0"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platí sa mesačne v zálohách,</a:t>
            </a:r>
          </a:p>
        </p:txBody>
      </p:sp>
      <p:sp>
        <p:nvSpPr>
          <p:cNvPr id="39" name="Nadpis 1">
            <a:extLst>
              <a:ext uri="{FF2B5EF4-FFF2-40B4-BE49-F238E27FC236}">
                <a16:creationId xmlns:a16="http://schemas.microsoft.com/office/drawing/2014/main" id="{34112B89-401F-DE28-CB7F-79D174B92625}"/>
              </a:ext>
            </a:extLst>
          </p:cNvPr>
          <p:cNvSpPr txBox="1">
            <a:spLocks/>
          </p:cNvSpPr>
          <p:nvPr/>
        </p:nvSpPr>
        <p:spPr>
          <a:xfrm>
            <a:off x="3349902" y="5608478"/>
            <a:ext cx="5325459" cy="10672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b="1" dirty="0">
                <a:solidFill>
                  <a:schemeClr val="accent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Cestná daň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b="1" dirty="0"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podáva sa ročne,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b="1" dirty="0"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platí sa zálohovo,</a:t>
            </a:r>
          </a:p>
          <a:p>
            <a:endParaRPr lang="sk-SK" sz="2800" b="1" dirty="0">
              <a:solidFill>
                <a:schemeClr val="bg1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Zástupný objekt pre číslo snímky 39">
            <a:extLst>
              <a:ext uri="{FF2B5EF4-FFF2-40B4-BE49-F238E27FC236}">
                <a16:creationId xmlns:a16="http://schemas.microsoft.com/office/drawing/2014/main" id="{109FC76A-8D94-CE7F-757B-FD0632A02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A28A-E596-4164-BCAA-832A9843C5E8}" type="slidenum">
              <a:rPr lang="sk-SK" smtClean="0"/>
              <a:t>11</a:t>
            </a:fld>
            <a:endParaRPr lang="sk-SK"/>
          </a:p>
        </p:txBody>
      </p:sp>
      <p:pic>
        <p:nvPicPr>
          <p:cNvPr id="3" name="Grafický objekt 2" descr="Afrika výplň plnou farbou">
            <a:hlinkClick r:id="rId2" action="ppaction://hlinksldjump"/>
            <a:extLst>
              <a:ext uri="{FF2B5EF4-FFF2-40B4-BE49-F238E27FC236}">
                <a16:creationId xmlns:a16="http://schemas.microsoft.com/office/drawing/2014/main" id="{C780D13C-63AD-C906-599B-9434FE67B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68960" y="136525"/>
            <a:ext cx="572135" cy="57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749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0A9067-0B29-4F47-58C9-66FBB251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710" y="292551"/>
            <a:ext cx="390525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sk-SK" sz="6000" b="1" dirty="0"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NÁPLŇ </a:t>
            </a:r>
            <a:br>
              <a:rPr lang="sk-SK" sz="6000" b="1" dirty="0"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6000" b="1" dirty="0"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PRÁCE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5DD02A0-E103-8688-8E57-06F252D17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710" y="2722196"/>
            <a:ext cx="6701790" cy="28899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Tx/>
              <a:buChar char="-"/>
            </a:pPr>
            <a:r>
              <a:rPr lang="sk-S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vyhotovenie zoznamu stálych zákazníkov,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sk-S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vyhotovenie podkladov pre účtovnú firmu,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sk-S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tvorba materiálu na e-</a:t>
            </a:r>
            <a:r>
              <a:rPr lang="sk-SK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shop</a:t>
            </a:r>
            <a:r>
              <a:rPr lang="sk-S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sk-S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odosielanie zásielok,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sk-S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usporiadanie, triedenie fotografií.</a:t>
            </a:r>
          </a:p>
          <a:p>
            <a:pPr>
              <a:lnSpc>
                <a:spcPct val="100000"/>
              </a:lnSpc>
              <a:buFontTx/>
              <a:buChar char="-"/>
            </a:pPr>
            <a:endParaRPr lang="sk-SK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ástupný objekt pre číslo snímky 9">
            <a:extLst>
              <a:ext uri="{FF2B5EF4-FFF2-40B4-BE49-F238E27FC236}">
                <a16:creationId xmlns:a16="http://schemas.microsoft.com/office/drawing/2014/main" id="{581EFA35-1692-BBC4-31EF-637AC46B9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A28A-E596-4164-BCAA-832A9843C5E8}" type="slidenum">
              <a:rPr lang="sk-SK" smtClean="0"/>
              <a:t>12</a:t>
            </a:fld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E7FDC6AB-EB35-668F-A859-6DB6456F59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51" t="18572" r="43289" b="14846"/>
          <a:stretch/>
        </p:blipFill>
        <p:spPr>
          <a:xfrm>
            <a:off x="7140628" y="2"/>
            <a:ext cx="3984572" cy="6857998"/>
          </a:xfrm>
          <a:prstGeom prst="rect">
            <a:avLst/>
          </a:prstGeom>
        </p:spPr>
      </p:pic>
      <p:pic>
        <p:nvPicPr>
          <p:cNvPr id="6" name="Grafický objekt 5" descr="Afrika výplň plnou farbou">
            <a:hlinkClick r:id="rId3" action="ppaction://hlinksldjump"/>
            <a:extLst>
              <a:ext uri="{FF2B5EF4-FFF2-40B4-BE49-F238E27FC236}">
                <a16:creationId xmlns:a16="http://schemas.microsoft.com/office/drawing/2014/main" id="{390B726B-1B39-0BA5-9FCF-704AF5251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68960" y="136525"/>
            <a:ext cx="572135" cy="572135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64C55EA2-1EF2-212C-2317-32EA3EC12C52}"/>
              </a:ext>
            </a:extLst>
          </p:cNvPr>
          <p:cNvSpPr txBox="1"/>
          <p:nvPr/>
        </p:nvSpPr>
        <p:spPr>
          <a:xfrm>
            <a:off x="4243334" y="6457890"/>
            <a:ext cx="2851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>
                <a:solidFill>
                  <a:schemeClr val="bg1"/>
                </a:solidFill>
              </a:rPr>
              <a:t>Obr. č. 3: Záložka do knihy</a:t>
            </a:r>
          </a:p>
        </p:txBody>
      </p:sp>
    </p:spTree>
    <p:extLst>
      <p:ext uri="{BB962C8B-B14F-4D97-AF65-F5344CB8AC3E}">
        <p14:creationId xmlns:p14="http://schemas.microsoft.com/office/powerpoint/2010/main" val="4040602896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 descr="Obrázok, na ktorom je text, vnútri, monitor, počítač&#10;&#10;Automaticky generovaný popis">
            <a:extLst>
              <a:ext uri="{FF2B5EF4-FFF2-40B4-BE49-F238E27FC236}">
                <a16:creationId xmlns:a16="http://schemas.microsoft.com/office/drawing/2014/main" id="{30284F86-18BD-12A8-BFEB-FFC776D8F4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3" r="13178"/>
          <a:stretch/>
        </p:blipFill>
        <p:spPr>
          <a:xfrm>
            <a:off x="4806778" y="0"/>
            <a:ext cx="6234315" cy="6858000"/>
          </a:xfrm>
          <a:prstGeom prst="rect">
            <a:avLst/>
          </a:prstGeom>
        </p:spPr>
      </p:pic>
      <p:pic>
        <p:nvPicPr>
          <p:cNvPr id="5" name="Obrázok 4" descr="Obrázok, na ktorom je vnútri&#10;&#10;Automaticky generovaný popis">
            <a:extLst>
              <a:ext uri="{FF2B5EF4-FFF2-40B4-BE49-F238E27FC236}">
                <a16:creationId xmlns:a16="http://schemas.microsoft.com/office/drawing/2014/main" id="{AF63A91F-3FD8-E592-8381-95CA79E881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" b="13587"/>
          <a:stretch/>
        </p:blipFill>
        <p:spPr>
          <a:xfrm>
            <a:off x="107743" y="0"/>
            <a:ext cx="4400500" cy="6783784"/>
          </a:xfrm>
          <a:prstGeom prst="rect">
            <a:avLst/>
          </a:prstGeom>
        </p:spPr>
      </p:pic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B2E6609F-29A5-BEB3-96FC-0FCD29319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664A28A-E596-4164-BCAA-832A9843C5E8}" type="slidenum">
              <a:rPr lang="en-US" smtClean="0"/>
              <a:pPr defTabSz="914400">
                <a:spcAft>
                  <a:spcPts val="600"/>
                </a:spcAft>
              </a:pPr>
              <a:t>13</a:t>
            </a:fld>
            <a:endParaRPr lang="en-US"/>
          </a:p>
        </p:txBody>
      </p:sp>
      <p:pic>
        <p:nvPicPr>
          <p:cNvPr id="9" name="Grafický objekt 8" descr="Afrika výplň plnou farbou">
            <a:hlinkClick r:id="rId4" action="ppaction://hlinksldjump"/>
            <a:extLst>
              <a:ext uri="{FF2B5EF4-FFF2-40B4-BE49-F238E27FC236}">
                <a16:creationId xmlns:a16="http://schemas.microsoft.com/office/drawing/2014/main" id="{E0A01A2A-44FB-F3F2-E226-B1EE24B862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68960" y="136525"/>
            <a:ext cx="572135" cy="572135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C81AE393-EA8E-A76D-E777-DA092217D06C}"/>
              </a:ext>
            </a:extLst>
          </p:cNvPr>
          <p:cNvSpPr txBox="1"/>
          <p:nvPr/>
        </p:nvSpPr>
        <p:spPr>
          <a:xfrm>
            <a:off x="107743" y="6457890"/>
            <a:ext cx="44005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sk-SK" sz="2000" dirty="0"/>
              <a:t>Obr. č. 4: Fotenie produktových fotografií</a:t>
            </a: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60CB05DA-B4A1-3DA2-A662-C17103E16886}"/>
              </a:ext>
            </a:extLst>
          </p:cNvPr>
          <p:cNvSpPr txBox="1"/>
          <p:nvPr/>
        </p:nvSpPr>
        <p:spPr>
          <a:xfrm>
            <a:off x="5574189" y="6457890"/>
            <a:ext cx="475559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k-SK" sz="2000" dirty="0"/>
              <a:t>Obr. č. 5: Príprava podkladov pre účtovníčku</a:t>
            </a:r>
          </a:p>
        </p:txBody>
      </p:sp>
    </p:spTree>
    <p:extLst>
      <p:ext uri="{BB962C8B-B14F-4D97-AF65-F5344CB8AC3E}">
        <p14:creationId xmlns:p14="http://schemas.microsoft.com/office/powerpoint/2010/main" val="691377436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0A9067-0B29-4F47-58C9-66FBB251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193675"/>
            <a:ext cx="5760720" cy="1325563"/>
          </a:xfrm>
        </p:spPr>
        <p:txBody>
          <a:bodyPr>
            <a:normAutofit/>
          </a:bodyPr>
          <a:lstStyle/>
          <a:p>
            <a:pPr algn="ctr"/>
            <a:r>
              <a:rPr lang="sk-SK" sz="6000" b="1"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ZÁVER</a:t>
            </a:r>
            <a:endParaRPr lang="sk-SK" sz="6000" b="1" dirty="0">
              <a:solidFill>
                <a:schemeClr val="bg1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Zástupný objekt pre obsah 4" descr="Obrázok, na ktorom je osoba, obloha, vonkajšie, skupina&#10;&#10;Automaticky generovaný popis">
            <a:extLst>
              <a:ext uri="{FF2B5EF4-FFF2-40B4-BE49-F238E27FC236}">
                <a16:creationId xmlns:a16="http://schemas.microsoft.com/office/drawing/2014/main" id="{E10771BA-3E0B-5DBC-D810-3EEB78B328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209" y="1701165"/>
            <a:ext cx="5397818" cy="3598545"/>
          </a:xfrm>
        </p:spPr>
      </p:pic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B29B48CF-35C1-5C60-ECEF-A40BB5918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A28A-E596-4164-BCAA-832A9843C5E8}" type="slidenum">
              <a:rPr lang="sk-SK" smtClean="0"/>
              <a:t>14</a:t>
            </a:fld>
            <a:endParaRPr lang="sk-SK"/>
          </a:p>
        </p:txBody>
      </p:sp>
      <p:pic>
        <p:nvPicPr>
          <p:cNvPr id="3" name="Grafický objekt 2" descr="Afrika výplň plnou farbou">
            <a:hlinkClick r:id="rId3" action="ppaction://hlinksldjump"/>
            <a:extLst>
              <a:ext uri="{FF2B5EF4-FFF2-40B4-BE49-F238E27FC236}">
                <a16:creationId xmlns:a16="http://schemas.microsoft.com/office/drawing/2014/main" id="{3C4625E4-ABD0-F88C-6A29-548945EE14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68960" y="136525"/>
            <a:ext cx="572135" cy="572135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BB8459E9-F36C-7C67-CF8B-608B2616D26B}"/>
              </a:ext>
            </a:extLst>
          </p:cNvPr>
          <p:cNvSpPr txBox="1"/>
          <p:nvPr/>
        </p:nvSpPr>
        <p:spPr>
          <a:xfrm>
            <a:off x="407670" y="1344990"/>
            <a:ext cx="576072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Vykonanú prax hodnotím veľmi pozitívne. Poskytla mi priestor na sebarealizáciu a naučila ma ako vytvárať reklamný materiál, vytvárať podklady pre účtovníčku a ukázala mi, čo všetko musia robiť zamestnankyne v obchode.</a:t>
            </a:r>
          </a:p>
          <a:p>
            <a:endParaRPr lang="sk-SK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Prax by som určite odporučila aj iným žiakom. Je to dobrá možnosť navštíviť zahraničie a získať informácie o živote a práci v inej krajine.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5EB1092A-6159-41FA-3BF8-2390960C1761}"/>
              </a:ext>
            </a:extLst>
          </p:cNvPr>
          <p:cNvSpPr txBox="1"/>
          <p:nvPr/>
        </p:nvSpPr>
        <p:spPr>
          <a:xfrm>
            <a:off x="7802080" y="5427920"/>
            <a:ext cx="3043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>
                <a:solidFill>
                  <a:schemeClr val="bg1"/>
                </a:solidFill>
              </a:rPr>
              <a:t>Obr. č. 6: Účastníci projektu</a:t>
            </a:r>
          </a:p>
        </p:txBody>
      </p:sp>
    </p:spTree>
    <p:extLst>
      <p:ext uri="{BB962C8B-B14F-4D97-AF65-F5344CB8AC3E}">
        <p14:creationId xmlns:p14="http://schemas.microsoft.com/office/powerpoint/2010/main" val="987738913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08D248-3182-B892-565E-6E9683F62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sk-S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PRÍLOHY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3D84850F-8A06-B23D-2534-60B1B1B1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A28A-E596-4164-BCAA-832A9843C5E8}" type="slidenum">
              <a:rPr lang="sk-SK" smtClean="0"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13569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97EA1726-C105-D426-322C-8591A5530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A28A-E596-4164-BCAA-832A9843C5E8}" type="slidenum">
              <a:rPr lang="sk-SK" smtClean="0"/>
              <a:t>16</a:t>
            </a:fld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EC55D656-A9F5-D96F-75C2-4AB7E2ABA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072" y="71876"/>
            <a:ext cx="7237854" cy="2898921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3BA14D87-97EC-8F84-E588-FD56B422D395}"/>
              </a:ext>
            </a:extLst>
          </p:cNvPr>
          <p:cNvSpPr txBox="1"/>
          <p:nvPr/>
        </p:nvSpPr>
        <p:spPr>
          <a:xfrm>
            <a:off x="4751401" y="2963308"/>
            <a:ext cx="2739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>
                <a:solidFill>
                  <a:schemeClr val="bg1"/>
                </a:solidFill>
              </a:rPr>
              <a:t>Obr. č. 7: Vzhľad e-</a:t>
            </a:r>
            <a:r>
              <a:rPr lang="sk-SK" sz="2000" dirty="0" err="1">
                <a:solidFill>
                  <a:schemeClr val="bg1"/>
                </a:solidFill>
              </a:rPr>
              <a:t>shopu</a:t>
            </a:r>
            <a:endParaRPr lang="sk-SK" sz="2000" dirty="0">
              <a:solidFill>
                <a:schemeClr val="bg1"/>
              </a:solidFill>
            </a:endParaRPr>
          </a:p>
        </p:txBody>
      </p:sp>
      <p:pic>
        <p:nvPicPr>
          <p:cNvPr id="7" name="Obrázok 6" descr="Obrázok, na ktorom je text, elektronika, zobraziť, snímka obrazovky&#10;&#10;Automaticky generovaný popis">
            <a:extLst>
              <a:ext uri="{FF2B5EF4-FFF2-40B4-BE49-F238E27FC236}">
                <a16:creationId xmlns:a16="http://schemas.microsoft.com/office/drawing/2014/main" id="{BA805216-A58C-DFDC-2FAA-2AC1B2D177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" r="7643" b="11300"/>
          <a:stretch/>
        </p:blipFill>
        <p:spPr>
          <a:xfrm>
            <a:off x="5701725" y="3429000"/>
            <a:ext cx="5222597" cy="3046075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F20A7B13-5AAD-07C9-98B8-679C7B70A0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90" r="18921"/>
          <a:stretch/>
        </p:blipFill>
        <p:spPr>
          <a:xfrm>
            <a:off x="202745" y="3429000"/>
            <a:ext cx="4548656" cy="3013042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03A4C3FF-2A3B-2FB3-C55C-816180932D80}"/>
              </a:ext>
            </a:extLst>
          </p:cNvPr>
          <p:cNvSpPr txBox="1"/>
          <p:nvPr/>
        </p:nvSpPr>
        <p:spPr>
          <a:xfrm>
            <a:off x="3656517" y="6460037"/>
            <a:ext cx="4090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>
                <a:solidFill>
                  <a:schemeClr val="bg1"/>
                </a:solidFill>
              </a:rPr>
              <a:t>Obr. č. 8 a 9: Vybavovanie objednávok</a:t>
            </a:r>
          </a:p>
        </p:txBody>
      </p:sp>
    </p:spTree>
    <p:extLst>
      <p:ext uri="{BB962C8B-B14F-4D97-AF65-F5344CB8AC3E}">
        <p14:creationId xmlns:p14="http://schemas.microsoft.com/office/powerpoint/2010/main" val="1180463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0A9067-0B29-4F47-58C9-66FBB251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193675"/>
            <a:ext cx="11506200" cy="1325563"/>
          </a:xfrm>
        </p:spPr>
        <p:txBody>
          <a:bodyPr>
            <a:normAutofit/>
          </a:bodyPr>
          <a:lstStyle/>
          <a:p>
            <a:pPr algn="ctr"/>
            <a:r>
              <a:rPr lang="sk-SK" sz="6000" b="1" dirty="0"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ZDROJE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5DD02A0-E103-8688-8E57-06F252D17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20" y="1510616"/>
            <a:ext cx="11506200" cy="28899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Tx/>
              <a:buChar char="-"/>
            </a:pPr>
            <a:r>
              <a:rPr lang="sk-S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ústny rozhovor s majiteľkou a zamestnancami,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sk-S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https://www.acaculture.cz/</a:t>
            </a:r>
            <a:endParaRPr lang="sk-SK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sk-S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https://or.justice.cz/ias/ui/rejstrik-firma.vysledky?subjektId=475241&amp;typ=PLATNY</a:t>
            </a:r>
            <a:endParaRPr lang="sk-SK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endParaRPr lang="sk-SK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endParaRPr lang="sk-SK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015D82C-FEB9-EDBF-D4F3-7F8D9CEBD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A28A-E596-4164-BCAA-832A9843C5E8}" type="slidenum">
              <a:rPr lang="sk-SK" smtClean="0"/>
              <a:t>17</a:t>
            </a:fld>
            <a:endParaRPr lang="sk-SK"/>
          </a:p>
        </p:txBody>
      </p:sp>
      <p:pic>
        <p:nvPicPr>
          <p:cNvPr id="4" name="Grafický objekt 3" descr="Afrika výplň plnou farbou">
            <a:hlinkClick r:id="rId4" action="ppaction://hlinksldjump"/>
            <a:extLst>
              <a:ext uri="{FF2B5EF4-FFF2-40B4-BE49-F238E27FC236}">
                <a16:creationId xmlns:a16="http://schemas.microsoft.com/office/drawing/2014/main" id="{A357D9C8-639E-5CFF-3C28-49CCFE1643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68960" y="136525"/>
            <a:ext cx="572135" cy="57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52697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9439F9C7-B7D0-C02F-D4F3-4EA31E34C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827" y="2766218"/>
            <a:ext cx="11506200" cy="1325563"/>
          </a:xfrm>
        </p:spPr>
        <p:txBody>
          <a:bodyPr>
            <a:normAutofit/>
          </a:bodyPr>
          <a:lstStyle/>
          <a:p>
            <a:pPr algn="ctr"/>
            <a:r>
              <a:rPr lang="sk-SK" sz="6000" b="1" dirty="0"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ĎAKUJEM ZA POZORNOSŤ</a:t>
            </a:r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9DE2BB4C-B81C-1E8A-D93D-E00730A15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A28A-E596-4164-BCAA-832A9843C5E8}" type="slidenum">
              <a:rPr lang="sk-SK" smtClean="0"/>
              <a:t>18</a:t>
            </a:fld>
            <a:endParaRPr lang="sk-SK"/>
          </a:p>
        </p:txBody>
      </p:sp>
      <p:pic>
        <p:nvPicPr>
          <p:cNvPr id="2" name="Grafický objekt 1" descr="Afrika výplň plnou farbou">
            <a:hlinkClick r:id="rId2" action="ppaction://hlinksldjump"/>
            <a:extLst>
              <a:ext uri="{FF2B5EF4-FFF2-40B4-BE49-F238E27FC236}">
                <a16:creationId xmlns:a16="http://schemas.microsoft.com/office/drawing/2014/main" id="{450A62F0-5E2E-35D9-ACFC-67593F356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68960" y="136525"/>
            <a:ext cx="572135" cy="57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89680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Voľný tvar: obrazec 38">
            <a:extLst>
              <a:ext uri="{FF2B5EF4-FFF2-40B4-BE49-F238E27FC236}">
                <a16:creationId xmlns:a16="http://schemas.microsoft.com/office/drawing/2014/main" id="{86A2E191-9CB1-E069-7C74-F36C4719F043}"/>
              </a:ext>
            </a:extLst>
          </p:cNvPr>
          <p:cNvSpPr/>
          <p:nvPr/>
        </p:nvSpPr>
        <p:spPr>
          <a:xfrm>
            <a:off x="-11511" y="-92704"/>
            <a:ext cx="12226708" cy="6997297"/>
          </a:xfrm>
          <a:custGeom>
            <a:avLst/>
            <a:gdLst>
              <a:gd name="connsiteX0" fmla="*/ 458203 w 12226708"/>
              <a:gd name="connsiteY0" fmla="*/ 481324 h 6997297"/>
              <a:gd name="connsiteX1" fmla="*/ 458203 w 12226708"/>
              <a:gd name="connsiteY1" fmla="*/ 6564699 h 6997297"/>
              <a:gd name="connsiteX2" fmla="*/ 11784755 w 12226708"/>
              <a:gd name="connsiteY2" fmla="*/ 6564699 h 6997297"/>
              <a:gd name="connsiteX3" fmla="*/ 11784755 w 12226708"/>
              <a:gd name="connsiteY3" fmla="*/ 481324 h 6997297"/>
              <a:gd name="connsiteX4" fmla="*/ 0 w 12226708"/>
              <a:gd name="connsiteY4" fmla="*/ 0 h 6997297"/>
              <a:gd name="connsiteX5" fmla="*/ 458203 w 12226708"/>
              <a:gd name="connsiteY5" fmla="*/ 0 h 6997297"/>
              <a:gd name="connsiteX6" fmla="*/ 458203 w 12226708"/>
              <a:gd name="connsiteY6" fmla="*/ 29129 h 6997297"/>
              <a:gd name="connsiteX7" fmla="*/ 12226705 w 12226708"/>
              <a:gd name="connsiteY7" fmla="*/ 29129 h 6997297"/>
              <a:gd name="connsiteX8" fmla="*/ 12226705 w 12226708"/>
              <a:gd name="connsiteY8" fmla="*/ 287014 h 6997297"/>
              <a:gd name="connsiteX9" fmla="*/ 12226708 w 12226708"/>
              <a:gd name="connsiteY9" fmla="*/ 287014 h 6997297"/>
              <a:gd name="connsiteX10" fmla="*/ 12226708 w 12226708"/>
              <a:gd name="connsiteY10" fmla="*/ 6950704 h 6997297"/>
              <a:gd name="connsiteX11" fmla="*/ 12203511 w 12226708"/>
              <a:gd name="connsiteY11" fmla="*/ 6950704 h 6997297"/>
              <a:gd name="connsiteX12" fmla="*/ 12203511 w 12226708"/>
              <a:gd name="connsiteY12" fmla="*/ 6997297 h 6997297"/>
              <a:gd name="connsiteX13" fmla="*/ 11512 w 12226708"/>
              <a:gd name="connsiteY13" fmla="*/ 6997297 h 6997297"/>
              <a:gd name="connsiteX14" fmla="*/ 11512 w 12226708"/>
              <a:gd name="connsiteY14" fmla="*/ 6950703 h 6997297"/>
              <a:gd name="connsiteX15" fmla="*/ 0 w 12226708"/>
              <a:gd name="connsiteY15" fmla="*/ 6950703 h 6997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226708" h="6997297">
                <a:moveTo>
                  <a:pt x="458203" y="481324"/>
                </a:moveTo>
                <a:lnTo>
                  <a:pt x="458203" y="6564699"/>
                </a:lnTo>
                <a:lnTo>
                  <a:pt x="11784755" y="6564699"/>
                </a:lnTo>
                <a:lnTo>
                  <a:pt x="11784755" y="481324"/>
                </a:lnTo>
                <a:close/>
                <a:moveTo>
                  <a:pt x="0" y="0"/>
                </a:moveTo>
                <a:lnTo>
                  <a:pt x="458203" y="0"/>
                </a:lnTo>
                <a:lnTo>
                  <a:pt x="458203" y="29129"/>
                </a:lnTo>
                <a:lnTo>
                  <a:pt x="12226705" y="29129"/>
                </a:lnTo>
                <a:lnTo>
                  <a:pt x="12226705" y="287014"/>
                </a:lnTo>
                <a:lnTo>
                  <a:pt x="12226708" y="287014"/>
                </a:lnTo>
                <a:lnTo>
                  <a:pt x="12226708" y="6950704"/>
                </a:lnTo>
                <a:lnTo>
                  <a:pt x="12203511" y="6950704"/>
                </a:lnTo>
                <a:lnTo>
                  <a:pt x="12203511" y="6997297"/>
                </a:lnTo>
                <a:lnTo>
                  <a:pt x="11512" y="6997297"/>
                </a:lnTo>
                <a:lnTo>
                  <a:pt x="11512" y="6950703"/>
                </a:lnTo>
                <a:lnTo>
                  <a:pt x="0" y="6950703"/>
                </a:lnTo>
                <a:close/>
              </a:path>
            </a:pathLst>
          </a:custGeom>
          <a:solidFill>
            <a:srgbClr val="3E523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k-SK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F32250A-20E4-DFFC-3E02-32A4EFD87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2935" y="395277"/>
            <a:ext cx="3326130" cy="1149318"/>
          </a:xfrm>
        </p:spPr>
        <p:txBody>
          <a:bodyPr>
            <a:normAutofit/>
          </a:bodyPr>
          <a:lstStyle/>
          <a:p>
            <a:pPr algn="ctr"/>
            <a:r>
              <a:rPr lang="sk-SK" sz="6000" b="1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OBSAH</a:t>
            </a:r>
          </a:p>
        </p:txBody>
      </p:sp>
      <p:sp>
        <p:nvSpPr>
          <p:cNvPr id="80" name="Zástupný objekt pre číslo snímky 79">
            <a:extLst>
              <a:ext uri="{FF2B5EF4-FFF2-40B4-BE49-F238E27FC236}">
                <a16:creationId xmlns:a16="http://schemas.microsoft.com/office/drawing/2014/main" id="{B321E718-90B1-E54D-F1B4-C3A125548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A28A-E596-4164-BCAA-832A9843C5E8}" type="slidenum">
              <a:rPr lang="sk-SK" smtClean="0"/>
              <a:t>2</a:t>
            </a:fld>
            <a:endParaRPr lang="sk-SK"/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341D7215-24DA-1478-F171-EB7B402FF187}"/>
              </a:ext>
            </a:extLst>
          </p:cNvPr>
          <p:cNvSpPr txBox="1"/>
          <p:nvPr/>
        </p:nvSpPr>
        <p:spPr>
          <a:xfrm>
            <a:off x="1926018" y="1181768"/>
            <a:ext cx="569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sk-SK" sz="4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lang="sk-SK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Rovná spojnica 5">
            <a:extLst>
              <a:ext uri="{FF2B5EF4-FFF2-40B4-BE49-F238E27FC236}">
                <a16:creationId xmlns:a16="http://schemas.microsoft.com/office/drawing/2014/main" id="{50351B51-7CD5-89A9-9153-51D7EA7FC60B}"/>
              </a:ext>
            </a:extLst>
          </p:cNvPr>
          <p:cNvCxnSpPr>
            <a:cxnSpLocks/>
          </p:cNvCxnSpPr>
          <p:nvPr/>
        </p:nvCxnSpPr>
        <p:spPr>
          <a:xfrm>
            <a:off x="8259935" y="1301498"/>
            <a:ext cx="0" cy="4692025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ovná spojnica 13">
            <a:extLst>
              <a:ext uri="{FF2B5EF4-FFF2-40B4-BE49-F238E27FC236}">
                <a16:creationId xmlns:a16="http://schemas.microsoft.com/office/drawing/2014/main" id="{215EA1BC-A865-CB79-297C-266E731BDD90}"/>
              </a:ext>
            </a:extLst>
          </p:cNvPr>
          <p:cNvCxnSpPr>
            <a:cxnSpLocks/>
          </p:cNvCxnSpPr>
          <p:nvPr/>
        </p:nvCxnSpPr>
        <p:spPr>
          <a:xfrm>
            <a:off x="2495405" y="1301498"/>
            <a:ext cx="0" cy="4692025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BlokTextu 3">
            <a:extLst>
              <a:ext uri="{FF2B5EF4-FFF2-40B4-BE49-F238E27FC236}">
                <a16:creationId xmlns:a16="http://schemas.microsoft.com/office/drawing/2014/main" id="{1FBC4989-AFC2-97B2-CA97-08E0EC5AFC6C}"/>
              </a:ext>
            </a:extLst>
          </p:cNvPr>
          <p:cNvSpPr txBox="1"/>
          <p:nvPr/>
        </p:nvSpPr>
        <p:spPr>
          <a:xfrm>
            <a:off x="1926017" y="2223260"/>
            <a:ext cx="569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sk-SK" sz="4000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lang="sk-SK" sz="4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D3DB5E72-9740-8161-8755-B5701A445C9D}"/>
              </a:ext>
            </a:extLst>
          </p:cNvPr>
          <p:cNvSpPr txBox="1"/>
          <p:nvPr/>
        </p:nvSpPr>
        <p:spPr>
          <a:xfrm>
            <a:off x="1914690" y="3264752"/>
            <a:ext cx="569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3.</a:t>
            </a:r>
            <a:endParaRPr lang="sk-SK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A24B1B75-22F8-CDD7-F35D-F4A7708A3476}"/>
              </a:ext>
            </a:extLst>
          </p:cNvPr>
          <p:cNvSpPr txBox="1"/>
          <p:nvPr/>
        </p:nvSpPr>
        <p:spPr>
          <a:xfrm>
            <a:off x="1914690" y="4306244"/>
            <a:ext cx="569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4.</a:t>
            </a:r>
            <a:endParaRPr lang="sk-SK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6DD31056-A569-5118-BC71-950EC92F1338}"/>
              </a:ext>
            </a:extLst>
          </p:cNvPr>
          <p:cNvSpPr txBox="1"/>
          <p:nvPr/>
        </p:nvSpPr>
        <p:spPr>
          <a:xfrm>
            <a:off x="1914690" y="5347736"/>
            <a:ext cx="569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5.</a:t>
            </a:r>
            <a:endParaRPr lang="sk-SK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300F1658-18F6-B6BE-3AE5-B1866447ACE9}"/>
              </a:ext>
            </a:extLst>
          </p:cNvPr>
          <p:cNvSpPr txBox="1"/>
          <p:nvPr/>
        </p:nvSpPr>
        <p:spPr>
          <a:xfrm>
            <a:off x="7690547" y="1181768"/>
            <a:ext cx="569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6.</a:t>
            </a:r>
            <a:endParaRPr lang="sk-SK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058CBD88-0F85-1148-0558-10AA2DB828E4}"/>
              </a:ext>
            </a:extLst>
          </p:cNvPr>
          <p:cNvCxnSpPr>
            <a:cxnSpLocks/>
          </p:cNvCxnSpPr>
          <p:nvPr/>
        </p:nvCxnSpPr>
        <p:spPr>
          <a:xfrm>
            <a:off x="8259935" y="1301498"/>
            <a:ext cx="0" cy="4692025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BlokTextu 10">
            <a:extLst>
              <a:ext uri="{FF2B5EF4-FFF2-40B4-BE49-F238E27FC236}">
                <a16:creationId xmlns:a16="http://schemas.microsoft.com/office/drawing/2014/main" id="{9F2BEA09-2D37-2EA0-5AD3-CD3A654593D3}"/>
              </a:ext>
            </a:extLst>
          </p:cNvPr>
          <p:cNvSpPr txBox="1"/>
          <p:nvPr/>
        </p:nvSpPr>
        <p:spPr>
          <a:xfrm>
            <a:off x="7690547" y="2223260"/>
            <a:ext cx="5693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4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7.</a:t>
            </a:r>
            <a:endParaRPr lang="sk-SK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541602AB-AA58-1C30-D6AA-3B1AEF6CCF1F}"/>
              </a:ext>
            </a:extLst>
          </p:cNvPr>
          <p:cNvSpPr txBox="1"/>
          <p:nvPr/>
        </p:nvSpPr>
        <p:spPr>
          <a:xfrm>
            <a:off x="7679220" y="3264752"/>
            <a:ext cx="569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8.</a:t>
            </a:r>
            <a:endParaRPr lang="sk-SK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3FF80EDA-CD73-401B-88F2-B3F1D76D28E1}"/>
              </a:ext>
            </a:extLst>
          </p:cNvPr>
          <p:cNvSpPr txBox="1"/>
          <p:nvPr/>
        </p:nvSpPr>
        <p:spPr>
          <a:xfrm>
            <a:off x="7679220" y="4306244"/>
            <a:ext cx="5693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4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9.</a:t>
            </a:r>
            <a:endParaRPr lang="sk-SK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B9B252F5-240C-7392-FAD7-52F38DFF9F6D}"/>
              </a:ext>
            </a:extLst>
          </p:cNvPr>
          <p:cNvSpPr txBox="1"/>
          <p:nvPr/>
        </p:nvSpPr>
        <p:spPr>
          <a:xfrm>
            <a:off x="7434068" y="5347736"/>
            <a:ext cx="8258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4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</a:t>
            </a:r>
            <a:endParaRPr lang="sk-SK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175ECDFE-3E02-51D3-3BF1-2406CEF15BD7}"/>
              </a:ext>
            </a:extLst>
          </p:cNvPr>
          <p:cNvSpPr txBox="1"/>
          <p:nvPr/>
        </p:nvSpPr>
        <p:spPr>
          <a:xfrm>
            <a:off x="2521888" y="1284823"/>
            <a:ext cx="28288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úvod</a:t>
            </a:r>
          </a:p>
        </p:txBody>
      </p:sp>
      <p:sp>
        <p:nvSpPr>
          <p:cNvPr id="19" name="BlokTextu 18">
            <a:extLst>
              <a:ext uri="{FF2B5EF4-FFF2-40B4-BE49-F238E27FC236}">
                <a16:creationId xmlns:a16="http://schemas.microsoft.com/office/drawing/2014/main" id="{CA5A8FE0-E08B-D0D9-9B1D-836AEB416114}"/>
              </a:ext>
            </a:extLst>
          </p:cNvPr>
          <p:cNvSpPr txBox="1"/>
          <p:nvPr/>
        </p:nvSpPr>
        <p:spPr>
          <a:xfrm>
            <a:off x="2521888" y="2319645"/>
            <a:ext cx="28288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charakteristika</a:t>
            </a:r>
          </a:p>
        </p:txBody>
      </p:sp>
      <p:sp>
        <p:nvSpPr>
          <p:cNvPr id="21" name="BlokTextu 20">
            <a:extLst>
              <a:ext uri="{FF2B5EF4-FFF2-40B4-BE49-F238E27FC236}">
                <a16:creationId xmlns:a16="http://schemas.microsoft.com/office/drawing/2014/main" id="{BD6A41A5-13CA-0F27-6C30-A4A0478BEB76}"/>
              </a:ext>
            </a:extLst>
          </p:cNvPr>
          <p:cNvSpPr txBox="1"/>
          <p:nvPr/>
        </p:nvSpPr>
        <p:spPr>
          <a:xfrm>
            <a:off x="2521888" y="3367385"/>
            <a:ext cx="3947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organizačná štruktúra</a:t>
            </a:r>
          </a:p>
        </p:txBody>
      </p:sp>
      <p:sp>
        <p:nvSpPr>
          <p:cNvPr id="23" name="BlokTextu 22">
            <a:extLst>
              <a:ext uri="{FF2B5EF4-FFF2-40B4-BE49-F238E27FC236}">
                <a16:creationId xmlns:a16="http://schemas.microsoft.com/office/drawing/2014/main" id="{FEC1AADA-5352-706A-3EE9-1E54F46CC741}"/>
              </a:ext>
            </a:extLst>
          </p:cNvPr>
          <p:cNvSpPr txBox="1"/>
          <p:nvPr/>
        </p:nvSpPr>
        <p:spPr>
          <a:xfrm>
            <a:off x="2521889" y="4365803"/>
            <a:ext cx="42801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personalistika</a:t>
            </a:r>
          </a:p>
        </p:txBody>
      </p:sp>
      <p:sp>
        <p:nvSpPr>
          <p:cNvPr id="25" name="BlokTextu 24">
            <a:extLst>
              <a:ext uri="{FF2B5EF4-FFF2-40B4-BE49-F238E27FC236}">
                <a16:creationId xmlns:a16="http://schemas.microsoft.com/office/drawing/2014/main" id="{522B38A6-F3F1-84BA-F59C-3AA54F42F4A2}"/>
              </a:ext>
            </a:extLst>
          </p:cNvPr>
          <p:cNvSpPr txBox="1"/>
          <p:nvPr/>
        </p:nvSpPr>
        <p:spPr>
          <a:xfrm>
            <a:off x="2495405" y="5487636"/>
            <a:ext cx="42801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pracovný čas</a:t>
            </a:r>
          </a:p>
        </p:txBody>
      </p:sp>
      <p:sp>
        <p:nvSpPr>
          <p:cNvPr id="27" name="BlokTextu 26">
            <a:extLst>
              <a:ext uri="{FF2B5EF4-FFF2-40B4-BE49-F238E27FC236}">
                <a16:creationId xmlns:a16="http://schemas.microsoft.com/office/drawing/2014/main" id="{ECBCCF25-0396-94E4-5435-10CD498DBFEC}"/>
              </a:ext>
            </a:extLst>
          </p:cNvPr>
          <p:cNvSpPr txBox="1"/>
          <p:nvPr/>
        </p:nvSpPr>
        <p:spPr>
          <a:xfrm>
            <a:off x="8296805" y="1252207"/>
            <a:ext cx="25616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účtovníctvo </a:t>
            </a:r>
          </a:p>
        </p:txBody>
      </p:sp>
      <p:sp>
        <p:nvSpPr>
          <p:cNvPr id="29" name="BlokTextu 28">
            <a:extLst>
              <a:ext uri="{FF2B5EF4-FFF2-40B4-BE49-F238E27FC236}">
                <a16:creationId xmlns:a16="http://schemas.microsoft.com/office/drawing/2014/main" id="{902B8702-46ED-7DC5-84EB-68F089DEAB0A}"/>
              </a:ext>
            </a:extLst>
          </p:cNvPr>
          <p:cNvSpPr txBox="1"/>
          <p:nvPr/>
        </p:nvSpPr>
        <p:spPr>
          <a:xfrm>
            <a:off x="8296805" y="2366431"/>
            <a:ext cx="18644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dane</a:t>
            </a:r>
          </a:p>
        </p:txBody>
      </p:sp>
      <p:sp>
        <p:nvSpPr>
          <p:cNvPr id="31" name="BlokTextu 30">
            <a:extLst>
              <a:ext uri="{FF2B5EF4-FFF2-40B4-BE49-F238E27FC236}">
                <a16:creationId xmlns:a16="http://schemas.microsoft.com/office/drawing/2014/main" id="{A816DF9D-3298-FC5C-79F8-3B9568C34EFC}"/>
              </a:ext>
            </a:extLst>
          </p:cNvPr>
          <p:cNvSpPr txBox="1"/>
          <p:nvPr/>
        </p:nvSpPr>
        <p:spPr>
          <a:xfrm>
            <a:off x="8296805" y="3366777"/>
            <a:ext cx="24016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náplň práce</a:t>
            </a:r>
          </a:p>
        </p:txBody>
      </p:sp>
      <p:sp>
        <p:nvSpPr>
          <p:cNvPr id="33" name="BlokTextu 32">
            <a:extLst>
              <a:ext uri="{FF2B5EF4-FFF2-40B4-BE49-F238E27FC236}">
                <a16:creationId xmlns:a16="http://schemas.microsoft.com/office/drawing/2014/main" id="{6445CE0C-5819-0413-1EB2-62D7050F9B9A}"/>
              </a:ext>
            </a:extLst>
          </p:cNvPr>
          <p:cNvSpPr txBox="1"/>
          <p:nvPr/>
        </p:nvSpPr>
        <p:spPr>
          <a:xfrm>
            <a:off x="8306330" y="4400218"/>
            <a:ext cx="46114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záver</a:t>
            </a:r>
          </a:p>
        </p:txBody>
      </p:sp>
      <p:sp>
        <p:nvSpPr>
          <p:cNvPr id="35" name="BlokTextu 34">
            <a:extLst>
              <a:ext uri="{FF2B5EF4-FFF2-40B4-BE49-F238E27FC236}">
                <a16:creationId xmlns:a16="http://schemas.microsoft.com/office/drawing/2014/main" id="{F5DB1392-23BC-B99A-BAA9-CCB986D4D91D}"/>
              </a:ext>
            </a:extLst>
          </p:cNvPr>
          <p:cNvSpPr txBox="1"/>
          <p:nvPr/>
        </p:nvSpPr>
        <p:spPr>
          <a:xfrm>
            <a:off x="8296805" y="5470227"/>
            <a:ext cx="41032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zdroje</a:t>
            </a:r>
          </a:p>
        </p:txBody>
      </p:sp>
    </p:spTree>
    <p:extLst>
      <p:ext uri="{BB962C8B-B14F-4D97-AF65-F5344CB8AC3E}">
        <p14:creationId xmlns:p14="http://schemas.microsoft.com/office/powerpoint/2010/main" val="8249220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3" grpId="0"/>
      <p:bldP spid="25" grpId="0"/>
      <p:bldP spid="27" grpId="0"/>
      <p:bldP spid="29" grpId="0"/>
      <p:bldP spid="31" grpId="0"/>
      <p:bldP spid="33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0A9067-0B29-4F47-58C9-66FBB251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193675"/>
            <a:ext cx="3208020" cy="1325563"/>
          </a:xfrm>
        </p:spPr>
        <p:txBody>
          <a:bodyPr>
            <a:normAutofit/>
          </a:bodyPr>
          <a:lstStyle/>
          <a:p>
            <a:pPr algn="ctr"/>
            <a:r>
              <a:rPr lang="sk-SK" sz="6000" b="1" dirty="0"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ÚVOD</a:t>
            </a:r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DFB652D7-495C-0919-C297-1BB1D9648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A28A-E596-4164-BCAA-832A9843C5E8}" type="slidenum">
              <a:rPr lang="sk-SK" smtClean="0"/>
              <a:t>3</a:t>
            </a:fld>
            <a:endParaRPr lang="sk-SK"/>
          </a:p>
        </p:txBody>
      </p:sp>
      <p:pic>
        <p:nvPicPr>
          <p:cNvPr id="3" name="Grafický objekt 2" descr="Afrika výplň plnou farbou">
            <a:hlinkClick r:id="rId2" action="ppaction://hlinksldjump"/>
            <a:extLst>
              <a:ext uri="{FF2B5EF4-FFF2-40B4-BE49-F238E27FC236}">
                <a16:creationId xmlns:a16="http://schemas.microsoft.com/office/drawing/2014/main" id="{D7BA20A0-0E7E-E37A-314A-184B369F7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68960" y="136525"/>
            <a:ext cx="572135" cy="572135"/>
          </a:xfrm>
          <a:prstGeom prst="rect">
            <a:avLst/>
          </a:prstGeom>
        </p:spPr>
      </p:pic>
      <p:pic>
        <p:nvPicPr>
          <p:cNvPr id="8" name="Grafický objekt 7" descr="Afrika výplň plnou farbou">
            <a:extLst>
              <a:ext uri="{FF2B5EF4-FFF2-40B4-BE49-F238E27FC236}">
                <a16:creationId xmlns:a16="http://schemas.microsoft.com/office/drawing/2014/main" id="{B4A3C5A3-37E4-7925-3479-B40F52E13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61107" y="1303020"/>
            <a:ext cx="4693920" cy="4693920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4CA63D6F-695C-610A-1F0A-313A223696F8}"/>
              </a:ext>
            </a:extLst>
          </p:cNvPr>
          <p:cNvSpPr txBox="1"/>
          <p:nvPr/>
        </p:nvSpPr>
        <p:spPr>
          <a:xfrm>
            <a:off x="407670" y="1047810"/>
            <a:ext cx="686085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sk-SK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 septembri 2022, som sa prostredníctvom projektu Erasmus+ zúčastnila zahraničnej praxe. </a:t>
            </a:r>
          </a:p>
          <a:p>
            <a:endParaRPr lang="sk-SK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 možnosť prihlásenia som musela vytvoriť životopis, vyplniť žiadosť a prejsť vstupným pohovorom. </a:t>
            </a:r>
          </a:p>
          <a:p>
            <a:br>
              <a:rPr lang="sk-SK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Moja prax bola zameraná na propagáciu a predaj afrického tovaru v obchode </a:t>
            </a:r>
            <a:br>
              <a:rPr lang="sk-SK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ACA, s. r. o. </a:t>
            </a:r>
          </a:p>
        </p:txBody>
      </p:sp>
    </p:spTree>
    <p:extLst>
      <p:ext uri="{BB962C8B-B14F-4D97-AF65-F5344CB8AC3E}">
        <p14:creationId xmlns:p14="http://schemas.microsoft.com/office/powerpoint/2010/main" val="257343968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0A9067-0B29-4F47-58C9-66FBB251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193675"/>
            <a:ext cx="11506200" cy="1325563"/>
          </a:xfrm>
        </p:spPr>
        <p:txBody>
          <a:bodyPr>
            <a:normAutofit/>
          </a:bodyPr>
          <a:lstStyle/>
          <a:p>
            <a:pPr algn="ctr"/>
            <a:r>
              <a:rPr lang="sk-SK" sz="6000" b="1" dirty="0"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CHARAKTERISTIKA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5DD02A0-E103-8688-8E57-06F252D17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6040" y="1510616"/>
            <a:ext cx="5440680" cy="461612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sk-S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ACA, s. r. o.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k-S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Kamenická 26, Praha 7 – Letná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k-S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16. 10. 1996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k-SK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</a:t>
            </a:r>
            <a:r>
              <a:rPr lang="sk-S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Traore</a:t>
            </a:r>
            <a:endParaRPr lang="sk-SK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k-S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25083554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k-S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100 000,- Kč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k-S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dovoz a distribúcia afrických ručne vyrábaných výrobkov.</a:t>
            </a:r>
          </a:p>
        </p:txBody>
      </p:sp>
      <p:sp>
        <p:nvSpPr>
          <p:cNvPr id="4" name="Zástupný objekt pre obsah 2">
            <a:extLst>
              <a:ext uri="{FF2B5EF4-FFF2-40B4-BE49-F238E27FC236}">
                <a16:creationId xmlns:a16="http://schemas.microsoft.com/office/drawing/2014/main" id="{A58EB86B-4FAB-B4DC-F3F0-C7D8EC5ED12D}"/>
              </a:ext>
            </a:extLst>
          </p:cNvPr>
          <p:cNvSpPr txBox="1">
            <a:spLocks/>
          </p:cNvSpPr>
          <p:nvPr/>
        </p:nvSpPr>
        <p:spPr>
          <a:xfrm>
            <a:off x="1725931" y="1519237"/>
            <a:ext cx="4065270" cy="4616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sk-SK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názov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sk-SK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sídlo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sk-SK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dátum vzniku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sk-SK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konateľ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sk-SK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IČO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sk-SK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výška základného imania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sk-SK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predmet podnikania</a:t>
            </a:r>
          </a:p>
        </p:txBody>
      </p:sp>
      <p:cxnSp>
        <p:nvCxnSpPr>
          <p:cNvPr id="5" name="Rovná spojnica 4">
            <a:extLst>
              <a:ext uri="{FF2B5EF4-FFF2-40B4-BE49-F238E27FC236}">
                <a16:creationId xmlns:a16="http://schemas.microsoft.com/office/drawing/2014/main" id="{ADE618D3-0283-660D-019B-0718101677CE}"/>
              </a:ext>
            </a:extLst>
          </p:cNvPr>
          <p:cNvCxnSpPr>
            <a:cxnSpLocks/>
          </p:cNvCxnSpPr>
          <p:nvPr/>
        </p:nvCxnSpPr>
        <p:spPr>
          <a:xfrm>
            <a:off x="6084425" y="1462145"/>
            <a:ext cx="0" cy="466459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ástupný objekt pre číslo snímky 7">
            <a:extLst>
              <a:ext uri="{FF2B5EF4-FFF2-40B4-BE49-F238E27FC236}">
                <a16:creationId xmlns:a16="http://schemas.microsoft.com/office/drawing/2014/main" id="{C5D71BAC-650D-480B-D59C-999B08873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A28A-E596-4164-BCAA-832A9843C5E8}" type="slidenum">
              <a:rPr lang="sk-SK" smtClean="0"/>
              <a:t>4</a:t>
            </a:fld>
            <a:endParaRPr lang="sk-SK"/>
          </a:p>
        </p:txBody>
      </p:sp>
      <p:pic>
        <p:nvPicPr>
          <p:cNvPr id="6" name="Grafický objekt 5" descr="Afrika výplň plnou farbou">
            <a:hlinkClick r:id="rId2" action="ppaction://hlinksldjump"/>
            <a:extLst>
              <a:ext uri="{FF2B5EF4-FFF2-40B4-BE49-F238E27FC236}">
                <a16:creationId xmlns:a16="http://schemas.microsoft.com/office/drawing/2014/main" id="{3A7B0AFF-1B59-213B-BB55-5D5CC8C44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68960" y="136525"/>
            <a:ext cx="572135" cy="57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1999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930A4B17-FD5D-12F2-B658-BDEEE927E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A28A-E596-4164-BCAA-832A9843C5E8}" type="slidenum">
              <a:rPr lang="sk-SK" smtClean="0"/>
              <a:t>5</a:t>
            </a:fld>
            <a:endParaRPr lang="sk-SK"/>
          </a:p>
        </p:txBody>
      </p:sp>
      <p:pic>
        <p:nvPicPr>
          <p:cNvPr id="5" name="Grafický objekt 4" descr="Afrika výplň plnou farbou">
            <a:hlinkClick r:id="rId2" action="ppaction://hlinksldjump"/>
            <a:extLst>
              <a:ext uri="{FF2B5EF4-FFF2-40B4-BE49-F238E27FC236}">
                <a16:creationId xmlns:a16="http://schemas.microsoft.com/office/drawing/2014/main" id="{8F239996-299B-2952-8602-020944868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68960" y="136525"/>
            <a:ext cx="572135" cy="572135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7B16FD4A-B484-4967-B36A-56BAF157C9CE}"/>
              </a:ext>
            </a:extLst>
          </p:cNvPr>
          <p:cNvSpPr txBox="1">
            <a:spLocks/>
          </p:cNvSpPr>
          <p:nvPr/>
        </p:nvSpPr>
        <p:spPr>
          <a:xfrm>
            <a:off x="2710140" y="3395767"/>
            <a:ext cx="3299460" cy="10407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b="1" dirty="0"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GHANA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F9F0A726-5B8D-C936-2157-40A553F194C6}"/>
              </a:ext>
            </a:extLst>
          </p:cNvPr>
          <p:cNvSpPr txBox="1">
            <a:spLocks/>
          </p:cNvSpPr>
          <p:nvPr/>
        </p:nvSpPr>
        <p:spPr>
          <a:xfrm>
            <a:off x="923710" y="2162094"/>
            <a:ext cx="3299460" cy="10407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b="1" dirty="0"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SENEGAL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B56CB17F-A6DD-4F00-AAD0-1F664B9242A9}"/>
              </a:ext>
            </a:extLst>
          </p:cNvPr>
          <p:cNvSpPr txBox="1">
            <a:spLocks/>
          </p:cNvSpPr>
          <p:nvPr/>
        </p:nvSpPr>
        <p:spPr>
          <a:xfrm>
            <a:off x="8390873" y="3088615"/>
            <a:ext cx="3299460" cy="10407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b="1" dirty="0"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UGANDA</a:t>
            </a: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280E04EE-07C0-0CB9-5E65-2C4BBEA7ED96}"/>
              </a:ext>
            </a:extLst>
          </p:cNvPr>
          <p:cNvSpPr txBox="1">
            <a:spLocks/>
          </p:cNvSpPr>
          <p:nvPr/>
        </p:nvSpPr>
        <p:spPr>
          <a:xfrm>
            <a:off x="2550767" y="1040796"/>
            <a:ext cx="3299460" cy="10407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b="1" dirty="0"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MALI</a:t>
            </a:r>
          </a:p>
        </p:txBody>
      </p:sp>
      <p:pic>
        <p:nvPicPr>
          <p:cNvPr id="13" name="Grafický objekt 12" descr="Afrika výplň plnou farbou">
            <a:extLst>
              <a:ext uri="{FF2B5EF4-FFF2-40B4-BE49-F238E27FC236}">
                <a16:creationId xmlns:a16="http://schemas.microsoft.com/office/drawing/2014/main" id="{2CA2B741-D9C2-10A1-E333-0845CCD86A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67948" y="700247"/>
            <a:ext cx="5656103" cy="5656103"/>
          </a:xfrm>
          <a:prstGeom prst="rect">
            <a:avLst/>
          </a:prstGeom>
        </p:spPr>
      </p:pic>
      <p:sp>
        <p:nvSpPr>
          <p:cNvPr id="14" name="Ovál 13">
            <a:extLst>
              <a:ext uri="{FF2B5EF4-FFF2-40B4-BE49-F238E27FC236}">
                <a16:creationId xmlns:a16="http://schemas.microsoft.com/office/drawing/2014/main" id="{BAB2F439-A8BB-1C73-CBA9-140D09D3F136}"/>
              </a:ext>
            </a:extLst>
          </p:cNvPr>
          <p:cNvSpPr/>
          <p:nvPr/>
        </p:nvSpPr>
        <p:spPr>
          <a:xfrm>
            <a:off x="4494926" y="1982094"/>
            <a:ext cx="360000" cy="36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A9949AB6-B81B-CE48-0A74-6485C9E7C6FE}"/>
              </a:ext>
            </a:extLst>
          </p:cNvPr>
          <p:cNvSpPr/>
          <p:nvPr/>
        </p:nvSpPr>
        <p:spPr>
          <a:xfrm>
            <a:off x="3847226" y="2488824"/>
            <a:ext cx="360000" cy="36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A1054CD3-1EEB-ABEE-74AF-8FCBB06BECF1}"/>
              </a:ext>
            </a:extLst>
          </p:cNvPr>
          <p:cNvSpPr/>
          <p:nvPr/>
        </p:nvSpPr>
        <p:spPr>
          <a:xfrm>
            <a:off x="6860285" y="3248998"/>
            <a:ext cx="360000" cy="36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C3086BCE-CA30-FD99-20C7-8D9E439B4713}"/>
              </a:ext>
            </a:extLst>
          </p:cNvPr>
          <p:cNvSpPr/>
          <p:nvPr/>
        </p:nvSpPr>
        <p:spPr>
          <a:xfrm>
            <a:off x="4282769" y="2907693"/>
            <a:ext cx="360000" cy="36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942113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4" grpId="0" animBg="1"/>
      <p:bldP spid="15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0A9067-0B29-4F47-58C9-66FBB251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193675"/>
            <a:ext cx="11506200" cy="1325563"/>
          </a:xfrm>
        </p:spPr>
        <p:txBody>
          <a:bodyPr>
            <a:normAutofit/>
          </a:bodyPr>
          <a:lstStyle/>
          <a:p>
            <a:pPr algn="ctr"/>
            <a:r>
              <a:rPr lang="sk-SK" sz="6000" b="1" dirty="0"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ORGANIZAČNÁ ŠTRUKTÚRA</a:t>
            </a: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41BCD9C7-69CA-F744-E318-56EC7AD14CA8}"/>
              </a:ext>
            </a:extLst>
          </p:cNvPr>
          <p:cNvSpPr/>
          <p:nvPr/>
        </p:nvSpPr>
        <p:spPr>
          <a:xfrm>
            <a:off x="567159" y="1979271"/>
            <a:ext cx="4838218" cy="7292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490DF3E1-C2E6-A8AB-7E3C-8874B650A13E}"/>
              </a:ext>
            </a:extLst>
          </p:cNvPr>
          <p:cNvSpPr txBox="1"/>
          <p:nvPr/>
        </p:nvSpPr>
        <p:spPr>
          <a:xfrm>
            <a:off x="567159" y="1859487"/>
            <a:ext cx="6030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ÚČTOVNÉ ODELENIE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4DB5FA4F-1DF3-6AF5-9619-C6A09856BC59}"/>
              </a:ext>
            </a:extLst>
          </p:cNvPr>
          <p:cNvSpPr txBox="1"/>
          <p:nvPr/>
        </p:nvSpPr>
        <p:spPr>
          <a:xfrm>
            <a:off x="335280" y="3409461"/>
            <a:ext cx="4340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MARKETING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C1C99D61-C897-62D8-D448-82DAC48D7F0E}"/>
              </a:ext>
            </a:extLst>
          </p:cNvPr>
          <p:cNvSpPr txBox="1"/>
          <p:nvPr/>
        </p:nvSpPr>
        <p:spPr>
          <a:xfrm>
            <a:off x="174647" y="5108259"/>
            <a:ext cx="4340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EXPEDÍCIA</a:t>
            </a:r>
          </a:p>
        </p:txBody>
      </p:sp>
      <p:sp>
        <p:nvSpPr>
          <p:cNvPr id="10" name="Zástupný objekt pre obsah 9">
            <a:extLst>
              <a:ext uri="{FF2B5EF4-FFF2-40B4-BE49-F238E27FC236}">
                <a16:creationId xmlns:a16="http://schemas.microsoft.com/office/drawing/2014/main" id="{9B72A93C-C35E-7295-6780-6D1316710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5490" y="1958056"/>
            <a:ext cx="3570220" cy="510747"/>
          </a:xfrm>
        </p:spPr>
        <p:txBody>
          <a:bodyPr/>
          <a:lstStyle/>
          <a:p>
            <a:pPr marL="0" indent="0">
              <a:buNone/>
            </a:pPr>
            <a:r>
              <a:rPr lang="sk-S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externá účtovná firma,</a:t>
            </a:r>
          </a:p>
        </p:txBody>
      </p:sp>
      <p:sp>
        <p:nvSpPr>
          <p:cNvPr id="11" name="Zástupný objekt pre obsah 9">
            <a:extLst>
              <a:ext uri="{FF2B5EF4-FFF2-40B4-BE49-F238E27FC236}">
                <a16:creationId xmlns:a16="http://schemas.microsoft.com/office/drawing/2014/main" id="{AC5FB106-CFDC-0766-BBAC-0691CE7F419F}"/>
              </a:ext>
            </a:extLst>
          </p:cNvPr>
          <p:cNvSpPr txBox="1">
            <a:spLocks/>
          </p:cNvSpPr>
          <p:nvPr/>
        </p:nvSpPr>
        <p:spPr>
          <a:xfrm>
            <a:off x="6825490" y="3214733"/>
            <a:ext cx="5589608" cy="1556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k-S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externá agentúra,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k-S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 manažér,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k-S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externý správca e-</a:t>
            </a:r>
            <a:r>
              <a:rPr lang="sk-SK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shopu</a:t>
            </a:r>
            <a:r>
              <a:rPr lang="sk-S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14" name="Zástupný objekt pre číslo snímky 13">
            <a:extLst>
              <a:ext uri="{FF2B5EF4-FFF2-40B4-BE49-F238E27FC236}">
                <a16:creationId xmlns:a16="http://schemas.microsoft.com/office/drawing/2014/main" id="{55D7E2CD-62BC-AC38-39F0-374DB5D5F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A28A-E596-4164-BCAA-832A9843C5E8}" type="slidenum">
              <a:rPr lang="sk-SK" smtClean="0"/>
              <a:t>6</a:t>
            </a:fld>
            <a:endParaRPr lang="sk-SK"/>
          </a:p>
        </p:txBody>
      </p:sp>
      <p:sp>
        <p:nvSpPr>
          <p:cNvPr id="3" name="Zástupný objekt pre obsah 9">
            <a:extLst>
              <a:ext uri="{FF2B5EF4-FFF2-40B4-BE49-F238E27FC236}">
                <a16:creationId xmlns:a16="http://schemas.microsoft.com/office/drawing/2014/main" id="{C7C925DB-4FC9-8990-CFED-AC3A312469D6}"/>
              </a:ext>
            </a:extLst>
          </p:cNvPr>
          <p:cNvSpPr txBox="1">
            <a:spLocks/>
          </p:cNvSpPr>
          <p:nvPr/>
        </p:nvSpPr>
        <p:spPr>
          <a:xfrm>
            <a:off x="6825490" y="5108259"/>
            <a:ext cx="5589608" cy="1556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k-S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externé dopravné spoločnosti,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k-S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skladník.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sk-SK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fický objekt 3" descr="Afrika výplň plnou farbou">
            <a:hlinkClick r:id="rId2" action="ppaction://hlinksldjump"/>
            <a:extLst>
              <a:ext uri="{FF2B5EF4-FFF2-40B4-BE49-F238E27FC236}">
                <a16:creationId xmlns:a16="http://schemas.microsoft.com/office/drawing/2014/main" id="{A70B9347-75E7-9C1B-4A7B-5AFA5BC96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68960" y="136525"/>
            <a:ext cx="572135" cy="57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6069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0A9067-0B29-4F47-58C9-66FBB251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193675"/>
            <a:ext cx="11506200" cy="1325563"/>
          </a:xfrm>
        </p:spPr>
        <p:txBody>
          <a:bodyPr>
            <a:normAutofit/>
          </a:bodyPr>
          <a:lstStyle/>
          <a:p>
            <a:pPr algn="ctr"/>
            <a:r>
              <a:rPr lang="sk-SK" sz="6000" b="1" dirty="0"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PERSONALISTIKA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5DD02A0-E103-8688-8E57-06F252D17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8039" y="2173690"/>
            <a:ext cx="2603634" cy="5506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inzerát</a:t>
            </a:r>
          </a:p>
        </p:txBody>
      </p:sp>
      <p:sp>
        <p:nvSpPr>
          <p:cNvPr id="4" name="Zástupný objekt pre obsah 2">
            <a:extLst>
              <a:ext uri="{FF2B5EF4-FFF2-40B4-BE49-F238E27FC236}">
                <a16:creationId xmlns:a16="http://schemas.microsoft.com/office/drawing/2014/main" id="{A58EB86B-4FAB-B4DC-F3F0-C7D8EC5ED12D}"/>
              </a:ext>
            </a:extLst>
          </p:cNvPr>
          <p:cNvSpPr txBox="1">
            <a:spLocks/>
          </p:cNvSpPr>
          <p:nvPr/>
        </p:nvSpPr>
        <p:spPr>
          <a:xfrm>
            <a:off x="18666" y="3337717"/>
            <a:ext cx="5378949" cy="938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PRIJÍMANIE PRACOVNÍKOV </a:t>
            </a:r>
            <a:r>
              <a:rPr lang="sk-SK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PRACOVNÉHO POMERU</a:t>
            </a:r>
          </a:p>
        </p:txBody>
      </p:sp>
      <p:sp>
        <p:nvSpPr>
          <p:cNvPr id="5" name="Zástupný objekt pre obsah 2">
            <a:extLst>
              <a:ext uri="{FF2B5EF4-FFF2-40B4-BE49-F238E27FC236}">
                <a16:creationId xmlns:a16="http://schemas.microsoft.com/office/drawing/2014/main" id="{A86762FC-CED7-D2F0-9349-EB8900C7E717}"/>
              </a:ext>
            </a:extLst>
          </p:cNvPr>
          <p:cNvSpPr txBox="1">
            <a:spLocks/>
          </p:cNvSpPr>
          <p:nvPr/>
        </p:nvSpPr>
        <p:spPr>
          <a:xfrm>
            <a:off x="6878039" y="3531450"/>
            <a:ext cx="3408506" cy="550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k-S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personálne agentúry</a:t>
            </a:r>
          </a:p>
        </p:txBody>
      </p:sp>
      <p:sp>
        <p:nvSpPr>
          <p:cNvPr id="6" name="Zástupný objekt pre obsah 2">
            <a:extLst>
              <a:ext uri="{FF2B5EF4-FFF2-40B4-BE49-F238E27FC236}">
                <a16:creationId xmlns:a16="http://schemas.microsoft.com/office/drawing/2014/main" id="{979FFE4F-6672-4B6F-0523-6E6EF21C7625}"/>
              </a:ext>
            </a:extLst>
          </p:cNvPr>
          <p:cNvSpPr txBox="1">
            <a:spLocks/>
          </p:cNvSpPr>
          <p:nvPr/>
        </p:nvSpPr>
        <p:spPr>
          <a:xfrm>
            <a:off x="6878039" y="4885144"/>
            <a:ext cx="5063130" cy="10227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k-S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odporúčania zamestnancov, priateľov.</a:t>
            </a:r>
          </a:p>
        </p:txBody>
      </p:sp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32937D57-045B-267D-37D7-025D555FFCEE}"/>
              </a:ext>
            </a:extLst>
          </p:cNvPr>
          <p:cNvCxnSpPr>
            <a:cxnSpLocks/>
          </p:cNvCxnSpPr>
          <p:nvPr/>
        </p:nvCxnSpPr>
        <p:spPr>
          <a:xfrm>
            <a:off x="5370653" y="1643605"/>
            <a:ext cx="0" cy="466459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ástupný objekt pre číslo snímky 11">
            <a:extLst>
              <a:ext uri="{FF2B5EF4-FFF2-40B4-BE49-F238E27FC236}">
                <a16:creationId xmlns:a16="http://schemas.microsoft.com/office/drawing/2014/main" id="{6F21817F-55BF-BE0D-285D-044403971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A28A-E596-4164-BCAA-832A9843C5E8}" type="slidenum">
              <a:rPr lang="sk-SK" smtClean="0"/>
              <a:t>7</a:t>
            </a:fld>
            <a:endParaRPr lang="sk-SK"/>
          </a:p>
        </p:txBody>
      </p:sp>
      <p:pic>
        <p:nvPicPr>
          <p:cNvPr id="7" name="Grafický objekt 6" descr="Afrika výplň plnou farbou">
            <a:hlinkClick r:id="rId2" action="ppaction://hlinksldjump"/>
            <a:extLst>
              <a:ext uri="{FF2B5EF4-FFF2-40B4-BE49-F238E27FC236}">
                <a16:creationId xmlns:a16="http://schemas.microsoft.com/office/drawing/2014/main" id="{3941E219-6FC3-D7AC-81AD-DB3D934A1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68960" y="136525"/>
            <a:ext cx="572135" cy="57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5575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D1654A5C-2CE1-1B8C-BB28-A2ED58860966}"/>
              </a:ext>
            </a:extLst>
          </p:cNvPr>
          <p:cNvSpPr txBox="1">
            <a:spLocks/>
          </p:cNvSpPr>
          <p:nvPr/>
        </p:nvSpPr>
        <p:spPr>
          <a:xfrm>
            <a:off x="335280" y="350000"/>
            <a:ext cx="66789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6000" b="1" dirty="0"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PRACOVNÝ ČAS</a:t>
            </a: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A58716AD-9BEE-72E3-03FD-72387F4AE652}"/>
              </a:ext>
            </a:extLst>
          </p:cNvPr>
          <p:cNvSpPr/>
          <p:nvPr/>
        </p:nvSpPr>
        <p:spPr>
          <a:xfrm>
            <a:off x="6840637" y="625029"/>
            <a:ext cx="4170263" cy="7060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hodín týždenne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54BC37EF-9D79-FB16-59DF-154C6E345F0E}"/>
              </a:ext>
            </a:extLst>
          </p:cNvPr>
          <p:cNvSpPr txBox="1">
            <a:spLocks/>
          </p:cNvSpPr>
          <p:nvPr/>
        </p:nvSpPr>
        <p:spPr>
          <a:xfrm>
            <a:off x="335280" y="1950592"/>
            <a:ext cx="81992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6000" b="1" dirty="0"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OTVÁRACIE HODINY</a:t>
            </a:r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91F78AFC-40EF-9842-412A-76862EC4180C}"/>
              </a:ext>
            </a:extLst>
          </p:cNvPr>
          <p:cNvSpPr/>
          <p:nvPr/>
        </p:nvSpPr>
        <p:spPr>
          <a:xfrm>
            <a:off x="1617489" y="3429000"/>
            <a:ext cx="4149090" cy="61737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Obdĺžnik 11">
            <a:extLst>
              <a:ext uri="{FF2B5EF4-FFF2-40B4-BE49-F238E27FC236}">
                <a16:creationId xmlns:a16="http://schemas.microsoft.com/office/drawing/2014/main" id="{366ADDA0-01A4-762D-20A2-7994F697C995}"/>
              </a:ext>
            </a:extLst>
          </p:cNvPr>
          <p:cNvSpPr/>
          <p:nvPr/>
        </p:nvSpPr>
        <p:spPr>
          <a:xfrm>
            <a:off x="6459951" y="3429000"/>
            <a:ext cx="4149090" cy="6173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Obdĺžnik 12">
            <a:extLst>
              <a:ext uri="{FF2B5EF4-FFF2-40B4-BE49-F238E27FC236}">
                <a16:creationId xmlns:a16="http://schemas.microsoft.com/office/drawing/2014/main" id="{6C6B1C45-12BD-5751-AB40-1ADEFDA43732}"/>
              </a:ext>
            </a:extLst>
          </p:cNvPr>
          <p:cNvSpPr/>
          <p:nvPr/>
        </p:nvSpPr>
        <p:spPr>
          <a:xfrm>
            <a:off x="1617489" y="4425626"/>
            <a:ext cx="4149090" cy="61737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Obdĺžnik 13">
            <a:extLst>
              <a:ext uri="{FF2B5EF4-FFF2-40B4-BE49-F238E27FC236}">
                <a16:creationId xmlns:a16="http://schemas.microsoft.com/office/drawing/2014/main" id="{6AC3A67C-EB95-07AA-F34E-C3A99A8CF8AC}"/>
              </a:ext>
            </a:extLst>
          </p:cNvPr>
          <p:cNvSpPr/>
          <p:nvPr/>
        </p:nvSpPr>
        <p:spPr>
          <a:xfrm>
            <a:off x="1617489" y="5422253"/>
            <a:ext cx="4149090" cy="61737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Obdĺžnik 14">
            <a:extLst>
              <a:ext uri="{FF2B5EF4-FFF2-40B4-BE49-F238E27FC236}">
                <a16:creationId xmlns:a16="http://schemas.microsoft.com/office/drawing/2014/main" id="{B76A4FE1-4117-29A7-11A4-C779702D86C6}"/>
              </a:ext>
            </a:extLst>
          </p:cNvPr>
          <p:cNvSpPr/>
          <p:nvPr/>
        </p:nvSpPr>
        <p:spPr>
          <a:xfrm>
            <a:off x="6477216" y="4432555"/>
            <a:ext cx="4149090" cy="6173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Obdĺžnik 15">
            <a:extLst>
              <a:ext uri="{FF2B5EF4-FFF2-40B4-BE49-F238E27FC236}">
                <a16:creationId xmlns:a16="http://schemas.microsoft.com/office/drawing/2014/main" id="{D70A5323-5F6F-EADE-7FC0-5C58051EBE2D}"/>
              </a:ext>
            </a:extLst>
          </p:cNvPr>
          <p:cNvSpPr/>
          <p:nvPr/>
        </p:nvSpPr>
        <p:spPr>
          <a:xfrm>
            <a:off x="6477216" y="5422252"/>
            <a:ext cx="4149090" cy="6173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8" name="Zástupný objekt pre číslo snímky 17">
            <a:extLst>
              <a:ext uri="{FF2B5EF4-FFF2-40B4-BE49-F238E27FC236}">
                <a16:creationId xmlns:a16="http://schemas.microsoft.com/office/drawing/2014/main" id="{A9BA092B-2082-D18E-D62A-75B0650C3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A28A-E596-4164-BCAA-832A9843C5E8}" type="slidenum">
              <a:rPr lang="sk-SK" smtClean="0"/>
              <a:t>8</a:t>
            </a:fld>
            <a:endParaRPr lang="sk-SK"/>
          </a:p>
        </p:txBody>
      </p:sp>
      <p:sp>
        <p:nvSpPr>
          <p:cNvPr id="19" name="BlokTextu 18">
            <a:extLst>
              <a:ext uri="{FF2B5EF4-FFF2-40B4-BE49-F238E27FC236}">
                <a16:creationId xmlns:a16="http://schemas.microsoft.com/office/drawing/2014/main" id="{B46F3D34-331A-5B40-3EA4-6999CD644144}"/>
              </a:ext>
            </a:extLst>
          </p:cNvPr>
          <p:cNvSpPr txBox="1"/>
          <p:nvPr/>
        </p:nvSpPr>
        <p:spPr>
          <a:xfrm>
            <a:off x="1814972" y="3477116"/>
            <a:ext cx="3754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PONDELOK - PIATOK</a:t>
            </a:r>
          </a:p>
        </p:txBody>
      </p:sp>
      <p:sp>
        <p:nvSpPr>
          <p:cNvPr id="20" name="BlokTextu 19">
            <a:extLst>
              <a:ext uri="{FF2B5EF4-FFF2-40B4-BE49-F238E27FC236}">
                <a16:creationId xmlns:a16="http://schemas.microsoft.com/office/drawing/2014/main" id="{FCC7F5BD-EEF1-1FAE-3442-C4D135460FAF}"/>
              </a:ext>
            </a:extLst>
          </p:cNvPr>
          <p:cNvSpPr txBox="1"/>
          <p:nvPr/>
        </p:nvSpPr>
        <p:spPr>
          <a:xfrm>
            <a:off x="1814972" y="4479634"/>
            <a:ext cx="3754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SOBOTA</a:t>
            </a:r>
          </a:p>
        </p:txBody>
      </p:sp>
      <p:sp>
        <p:nvSpPr>
          <p:cNvPr id="21" name="BlokTextu 20">
            <a:extLst>
              <a:ext uri="{FF2B5EF4-FFF2-40B4-BE49-F238E27FC236}">
                <a16:creationId xmlns:a16="http://schemas.microsoft.com/office/drawing/2014/main" id="{6CF4D5D9-2CAA-0E3E-27B6-2F26268DF4B7}"/>
              </a:ext>
            </a:extLst>
          </p:cNvPr>
          <p:cNvSpPr txBox="1"/>
          <p:nvPr/>
        </p:nvSpPr>
        <p:spPr>
          <a:xfrm>
            <a:off x="1814972" y="5469331"/>
            <a:ext cx="3754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NEDEĽA</a:t>
            </a:r>
          </a:p>
        </p:txBody>
      </p:sp>
      <p:sp>
        <p:nvSpPr>
          <p:cNvPr id="22" name="BlokTextu 21">
            <a:extLst>
              <a:ext uri="{FF2B5EF4-FFF2-40B4-BE49-F238E27FC236}">
                <a16:creationId xmlns:a16="http://schemas.microsoft.com/office/drawing/2014/main" id="{ECD2E4FB-B8A3-B6FD-F69F-7907DDE76A4A}"/>
              </a:ext>
            </a:extLst>
          </p:cNvPr>
          <p:cNvSpPr txBox="1"/>
          <p:nvPr/>
        </p:nvSpPr>
        <p:spPr>
          <a:xfrm>
            <a:off x="1814972" y="3476079"/>
            <a:ext cx="3754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PONDELOK - PIATOK</a:t>
            </a:r>
          </a:p>
        </p:txBody>
      </p:sp>
      <p:sp>
        <p:nvSpPr>
          <p:cNvPr id="23" name="BlokTextu 22">
            <a:extLst>
              <a:ext uri="{FF2B5EF4-FFF2-40B4-BE49-F238E27FC236}">
                <a16:creationId xmlns:a16="http://schemas.microsoft.com/office/drawing/2014/main" id="{7A45986F-9752-6061-C7E0-990811156137}"/>
              </a:ext>
            </a:extLst>
          </p:cNvPr>
          <p:cNvSpPr txBox="1"/>
          <p:nvPr/>
        </p:nvSpPr>
        <p:spPr>
          <a:xfrm>
            <a:off x="6733538" y="3489366"/>
            <a:ext cx="3754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9:30 – 18:30 </a:t>
            </a:r>
          </a:p>
        </p:txBody>
      </p:sp>
      <p:sp>
        <p:nvSpPr>
          <p:cNvPr id="24" name="BlokTextu 23">
            <a:extLst>
              <a:ext uri="{FF2B5EF4-FFF2-40B4-BE49-F238E27FC236}">
                <a16:creationId xmlns:a16="http://schemas.microsoft.com/office/drawing/2014/main" id="{7597F48D-FC71-832C-668D-6A7C2CDBE6F2}"/>
              </a:ext>
            </a:extLst>
          </p:cNvPr>
          <p:cNvSpPr txBox="1"/>
          <p:nvPr/>
        </p:nvSpPr>
        <p:spPr>
          <a:xfrm>
            <a:off x="6733538" y="5413161"/>
            <a:ext cx="3754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zatvorené</a:t>
            </a:r>
          </a:p>
        </p:txBody>
      </p:sp>
      <p:sp>
        <p:nvSpPr>
          <p:cNvPr id="25" name="BlokTextu 24">
            <a:extLst>
              <a:ext uri="{FF2B5EF4-FFF2-40B4-BE49-F238E27FC236}">
                <a16:creationId xmlns:a16="http://schemas.microsoft.com/office/drawing/2014/main" id="{6D69FE22-3425-AFE6-4116-679338E8BE85}"/>
              </a:ext>
            </a:extLst>
          </p:cNvPr>
          <p:cNvSpPr txBox="1"/>
          <p:nvPr/>
        </p:nvSpPr>
        <p:spPr>
          <a:xfrm>
            <a:off x="6733538" y="4479063"/>
            <a:ext cx="3754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10:00 – 14:30</a:t>
            </a:r>
          </a:p>
        </p:txBody>
      </p:sp>
      <p:pic>
        <p:nvPicPr>
          <p:cNvPr id="2" name="Grafický objekt 1" descr="Afrika výplň plnou farbou">
            <a:hlinkClick r:id="rId2" action="ppaction://hlinksldjump"/>
            <a:extLst>
              <a:ext uri="{FF2B5EF4-FFF2-40B4-BE49-F238E27FC236}">
                <a16:creationId xmlns:a16="http://schemas.microsoft.com/office/drawing/2014/main" id="{EA788674-00F2-7B7A-58A3-B5FB51A28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68960" y="136525"/>
            <a:ext cx="572135" cy="57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51564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0A9067-0B29-4F47-58C9-66FBB251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193675"/>
            <a:ext cx="11506200" cy="1325563"/>
          </a:xfrm>
        </p:spPr>
        <p:txBody>
          <a:bodyPr>
            <a:normAutofit/>
          </a:bodyPr>
          <a:lstStyle/>
          <a:p>
            <a:pPr algn="ctr"/>
            <a:r>
              <a:rPr lang="sk-SK" sz="6000" b="1" dirty="0"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ÚČTOVNÍCTVO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5DD02A0-E103-8688-8E57-06F252D17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20" y="1510616"/>
            <a:ext cx="11506200" cy="503877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Tx/>
              <a:buChar char="-"/>
            </a:pPr>
            <a:r>
              <a:rPr lang="sk-S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súlade s obchodným zákonníkom ČR,</a:t>
            </a:r>
          </a:p>
          <a:p>
            <a:pPr>
              <a:lnSpc>
                <a:spcPct val="100000"/>
              </a:lnSpc>
              <a:buFontTx/>
              <a:buChar char="-"/>
            </a:pPr>
            <a:endParaRPr lang="sk-SK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endParaRPr lang="sk-SK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sk-S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externá účtovná firma,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sk-S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podvojné účtovníctvo,</a:t>
            </a:r>
          </a:p>
          <a:p>
            <a:pPr>
              <a:lnSpc>
                <a:spcPct val="100000"/>
              </a:lnSpc>
              <a:buFontTx/>
              <a:buChar char="-"/>
            </a:pPr>
            <a:endParaRPr lang="sk-SK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endParaRPr lang="sk-SK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sk-S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 </a:t>
            </a:r>
            <a:r>
              <a:rPr lang="sk-SK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POHODA</a:t>
            </a:r>
            <a:r>
              <a:rPr lang="sk-S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endParaRPr lang="sk-SK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Rovná spojnica 5">
            <a:extLst>
              <a:ext uri="{FF2B5EF4-FFF2-40B4-BE49-F238E27FC236}">
                <a16:creationId xmlns:a16="http://schemas.microsoft.com/office/drawing/2014/main" id="{3AB39B12-B057-05F0-1343-89B1AAB082BC}"/>
              </a:ext>
            </a:extLst>
          </p:cNvPr>
          <p:cNvCxnSpPr>
            <a:cxnSpLocks/>
          </p:cNvCxnSpPr>
          <p:nvPr/>
        </p:nvCxnSpPr>
        <p:spPr>
          <a:xfrm rot="16200000">
            <a:off x="2682819" y="386305"/>
            <a:ext cx="0" cy="466459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ovná spojnica 6">
            <a:extLst>
              <a:ext uri="{FF2B5EF4-FFF2-40B4-BE49-F238E27FC236}">
                <a16:creationId xmlns:a16="http://schemas.microsoft.com/office/drawing/2014/main" id="{562AAC7F-268F-0BEC-4B97-0EBEAC4C6878}"/>
              </a:ext>
            </a:extLst>
          </p:cNvPr>
          <p:cNvCxnSpPr>
            <a:cxnSpLocks/>
          </p:cNvCxnSpPr>
          <p:nvPr/>
        </p:nvCxnSpPr>
        <p:spPr>
          <a:xfrm rot="16200000">
            <a:off x="2682819" y="2538955"/>
            <a:ext cx="0" cy="466459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objekt pre číslo snímky 9">
            <a:extLst>
              <a:ext uri="{FF2B5EF4-FFF2-40B4-BE49-F238E27FC236}">
                <a16:creationId xmlns:a16="http://schemas.microsoft.com/office/drawing/2014/main" id="{D9AF8A09-5B32-760B-A6E2-623269D47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A28A-E596-4164-BCAA-832A9843C5E8}" type="slidenum">
              <a:rPr lang="sk-SK" smtClean="0"/>
              <a:t>9</a:t>
            </a:fld>
            <a:endParaRPr lang="sk-SK"/>
          </a:p>
        </p:txBody>
      </p:sp>
      <p:pic>
        <p:nvPicPr>
          <p:cNvPr id="5" name="Grafický objekt 4" descr="Počítadlo obrys">
            <a:extLst>
              <a:ext uri="{FF2B5EF4-FFF2-40B4-BE49-F238E27FC236}">
                <a16:creationId xmlns:a16="http://schemas.microsoft.com/office/drawing/2014/main" id="{728D7F25-75C2-C720-D9DB-AAC6F9247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05343" y="2271444"/>
            <a:ext cx="3075940" cy="3075940"/>
          </a:xfrm>
          <a:prstGeom prst="rect">
            <a:avLst/>
          </a:prstGeom>
        </p:spPr>
      </p:pic>
      <p:pic>
        <p:nvPicPr>
          <p:cNvPr id="12" name="Grafický objekt 11" descr="Afrika výplň plnou farbou">
            <a:hlinkClick r:id="rId4" action="ppaction://hlinksldjump"/>
            <a:extLst>
              <a:ext uri="{FF2B5EF4-FFF2-40B4-BE49-F238E27FC236}">
                <a16:creationId xmlns:a16="http://schemas.microsoft.com/office/drawing/2014/main" id="{023C828A-49A0-9605-038A-4A448E11D6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68960" y="136525"/>
            <a:ext cx="572135" cy="57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19558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Motí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í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603</TotalTime>
  <Words>513</Words>
  <Application>Microsoft Office PowerPoint</Application>
  <PresentationFormat>Širokouhlá</PresentationFormat>
  <Paragraphs>143</Paragraphs>
  <Slides>18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Pracovné skúsenosti</vt:lpstr>
      <vt:lpstr>OBSAH</vt:lpstr>
      <vt:lpstr>ÚVOD</vt:lpstr>
      <vt:lpstr>CHARAKTERISTIKA</vt:lpstr>
      <vt:lpstr>Prezentácia programu PowerPoint</vt:lpstr>
      <vt:lpstr>ORGANIZAČNÁ ŠTRUKTÚRA</vt:lpstr>
      <vt:lpstr>PERSONALISTIKA</vt:lpstr>
      <vt:lpstr>Prezentácia programu PowerPoint</vt:lpstr>
      <vt:lpstr>ÚČTOVNÍCTVO</vt:lpstr>
      <vt:lpstr>Prezentácia programu PowerPoint</vt:lpstr>
      <vt:lpstr>DANE</vt:lpstr>
      <vt:lpstr>NÁPLŇ  PRÁCE</vt:lpstr>
      <vt:lpstr>Prezentácia programu PowerPoint</vt:lpstr>
      <vt:lpstr>ZÁVER</vt:lpstr>
      <vt:lpstr>PRÍLOHY</vt:lpstr>
      <vt:lpstr>Prezentácia programu PowerPoint</vt:lpstr>
      <vt:lpstr>ZDROJE</vt:lpstr>
      <vt:lpstr>ĎAKUJEM ZA POZORNOSŤ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Nicol Mária</dc:creator>
  <cp:lastModifiedBy>Baďová, Iveta</cp:lastModifiedBy>
  <cp:revision>5</cp:revision>
  <dcterms:created xsi:type="dcterms:W3CDTF">2022-10-20T13:46:41Z</dcterms:created>
  <dcterms:modified xsi:type="dcterms:W3CDTF">2023-12-04T13:59:20Z</dcterms:modified>
</cp:coreProperties>
</file>