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2"/>
  </p:notesMasterIdLst>
  <p:handoutMasterIdLst>
    <p:handoutMasterId r:id="rId13"/>
  </p:handoutMasterIdLst>
  <p:sldIdLst>
    <p:sldId id="256" r:id="rId2"/>
    <p:sldId id="257" r:id="rId3"/>
    <p:sldId id="259" r:id="rId4"/>
    <p:sldId id="258" r:id="rId5"/>
    <p:sldId id="260" r:id="rId6"/>
    <p:sldId id="261" r:id="rId7"/>
    <p:sldId id="262" r:id="rId8"/>
    <p:sldId id="263" r:id="rId9"/>
    <p:sldId id="264" r:id="rId10"/>
    <p:sldId id="265" r:id="rId11"/>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67DBF-C0EB-4691-8809-09AA44F79A02}" v="334" dt="2023-06-05T13:59:43.382"/>
    <p1510:client id="{3E0FF90D-DB26-40EB-8922-C2218A9BC09E}" v="796" dt="2023-06-01T15:07:01.545"/>
    <p1510:client id="{7FDF37DF-598A-425E-B6E2-3B295E1CC67B}" v="191" dt="2023-06-01T15:22:41.662"/>
    <p1510:client id="{96A7684D-6747-48A3-9F5C-97C7D9B8B756}" v="61" dt="2023-06-05T16:59:44.368"/>
    <p1510:client id="{B585FB10-7F07-495C-A679-67EA2F873812}" v="8" dt="2023-06-01T15:08:28.841"/>
    <p1510:client id="{DB376495-9D6A-4033-9AB0-F68A14C33F69}" v="41" dt="2023-06-01T13:41:44.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3ECCC819-9544-4C9A-9122-35AA03435F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9A5F6D60-6DBC-45B5-9B7A-F24A68304A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593573-00A1-4442-B62B-BA4EA5775553}" type="datetime1">
              <a:rPr lang="pl-PL" smtClean="0"/>
              <a:t>05.06.2023</a:t>
            </a:fld>
            <a:endParaRPr lang="pl-PL"/>
          </a:p>
        </p:txBody>
      </p:sp>
      <p:sp>
        <p:nvSpPr>
          <p:cNvPr id="4" name="Symbol zastępczy stopki 3">
            <a:extLst>
              <a:ext uri="{FF2B5EF4-FFF2-40B4-BE49-F238E27FC236}">
                <a16:creationId xmlns:a16="http://schemas.microsoft.com/office/drawing/2014/main" id="{F57A85DF-A864-4CDD-9AD0-DB9DE71055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35FF2F0B-18EC-4856-A91A-B607816F72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D378D3-2B99-42DD-81B5-E45653CBAAC4}" type="slidenum">
              <a:rPr lang="pl-PL" smtClean="0"/>
              <a:t>‹#›</a:t>
            </a:fld>
            <a:endParaRPr lang="pl-PL"/>
          </a:p>
        </p:txBody>
      </p:sp>
    </p:spTree>
    <p:extLst>
      <p:ext uri="{BB962C8B-B14F-4D97-AF65-F5344CB8AC3E}">
        <p14:creationId xmlns:p14="http://schemas.microsoft.com/office/powerpoint/2010/main" val="292872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noProof="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565AC-5A79-4C3D-8B23-8CFDA5D44008}" type="datetime1">
              <a:rPr lang="pl-PL" smtClean="0"/>
              <a:pPr/>
              <a:t>05.06.2023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noProof="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11E0B-E7D8-4089-AD3F-74C469280635}" type="slidenum">
              <a:rPr lang="pl-PL" noProof="0" smtClean="0"/>
              <a:t>‹#›</a:t>
            </a:fld>
            <a:endParaRPr lang="pl-PL" noProof="0"/>
          </a:p>
        </p:txBody>
      </p:sp>
    </p:spTree>
    <p:extLst>
      <p:ext uri="{BB962C8B-B14F-4D97-AF65-F5344CB8AC3E}">
        <p14:creationId xmlns:p14="http://schemas.microsoft.com/office/powerpoint/2010/main" val="320320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CB411E0B-E7D8-4089-AD3F-74C469280635}" type="slidenum">
              <a:rPr lang="pl-PL" smtClean="0"/>
              <a:t>1</a:t>
            </a:fld>
            <a:endParaRPr lang="pl-PL"/>
          </a:p>
        </p:txBody>
      </p:sp>
    </p:spTree>
    <p:extLst>
      <p:ext uri="{BB962C8B-B14F-4D97-AF65-F5344CB8AC3E}">
        <p14:creationId xmlns:p14="http://schemas.microsoft.com/office/powerpoint/2010/main" val="346533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7493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2226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6/5/2023</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3723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1034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6/5/2023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4352417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5275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5675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7026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3217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5949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6813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6/5/2023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8754207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CC43FB38-B7F9-4596-81AE-806CFD75F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E164ABF9-6BDA-48A6-BD68-60B349C56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ytuł 1"/>
          <p:cNvSpPr>
            <a:spLocks noGrp="1"/>
          </p:cNvSpPr>
          <p:nvPr>
            <p:ph type="ctrTitle"/>
          </p:nvPr>
        </p:nvSpPr>
        <p:spPr>
          <a:xfrm>
            <a:off x="365759" y="3794760"/>
            <a:ext cx="11471565" cy="1739347"/>
          </a:xfrm>
        </p:spPr>
        <p:txBody>
          <a:bodyPr rtlCol="0">
            <a:normAutofit/>
          </a:bodyPr>
          <a:lstStyle/>
          <a:p>
            <a:r>
              <a:rPr lang="pl-PL"/>
              <a:t>ERASMUS+2022/2023</a:t>
            </a:r>
          </a:p>
        </p:txBody>
      </p:sp>
      <p:sp>
        <p:nvSpPr>
          <p:cNvPr id="3" name="Podtytuł 2"/>
          <p:cNvSpPr>
            <a:spLocks noGrp="1"/>
          </p:cNvSpPr>
          <p:nvPr>
            <p:ph type="subTitle" idx="1"/>
          </p:nvPr>
        </p:nvSpPr>
        <p:spPr>
          <a:xfrm>
            <a:off x="1524000" y="5566518"/>
            <a:ext cx="9144000" cy="838437"/>
          </a:xfrm>
        </p:spPr>
        <p:txBody>
          <a:bodyPr vert="horz" lIns="91440" tIns="45720" rIns="91440" bIns="45720" rtlCol="0" anchor="t">
            <a:normAutofit/>
          </a:bodyPr>
          <a:lstStyle/>
          <a:p>
            <a:pPr rtl="0"/>
            <a:r>
              <a:rPr lang="pl-PL" sz="3200"/>
              <a:t>26.03.2023-06.04.2023</a:t>
            </a:r>
          </a:p>
        </p:txBody>
      </p:sp>
      <p:pic>
        <p:nvPicPr>
          <p:cNvPr id="5" name="Obraz 5" descr="Obraz zawierający tekst&#10;&#10;Opis wygenerowany automatycznie">
            <a:extLst>
              <a:ext uri="{FF2B5EF4-FFF2-40B4-BE49-F238E27FC236}">
                <a16:creationId xmlns:a16="http://schemas.microsoft.com/office/drawing/2014/main" id="{213E93E2-F2E0-BBBE-7102-7A4B7DD82678}"/>
              </a:ext>
            </a:extLst>
          </p:cNvPr>
          <p:cNvPicPr>
            <a:picLocks noChangeAspect="1"/>
          </p:cNvPicPr>
          <p:nvPr/>
        </p:nvPicPr>
        <p:blipFill rotWithShape="1">
          <a:blip r:embed="rId3"/>
          <a:srcRect t="3188" r="1" b="1"/>
          <a:stretch/>
        </p:blipFill>
        <p:spPr>
          <a:xfrm>
            <a:off x="20" y="10"/>
            <a:ext cx="3855155" cy="3657589"/>
          </a:xfrm>
          <a:prstGeom prst="rect">
            <a:avLst/>
          </a:prstGeom>
          <a:scene3d>
            <a:camera prst="orthographicFront"/>
            <a:lightRig rig="contrasting" dir="t">
              <a:rot lat="0" lon="0" rev="3000000"/>
            </a:lightRig>
          </a:scene3d>
          <a:sp3d contourW="7620">
            <a:bevelT w="95250" h="31750"/>
            <a:contourClr>
              <a:srgbClr val="333333"/>
            </a:contourClr>
          </a:sp3d>
        </p:spPr>
      </p:pic>
      <p:pic>
        <p:nvPicPr>
          <p:cNvPr id="6" name="Obraz 6" descr="Obraz zawierający mapa&#10;&#10;Opis wygenerowany automatycznie">
            <a:extLst>
              <a:ext uri="{FF2B5EF4-FFF2-40B4-BE49-F238E27FC236}">
                <a16:creationId xmlns:a16="http://schemas.microsoft.com/office/drawing/2014/main" id="{D61EF881-19AE-05A8-60D7-0D59B45CB355}"/>
              </a:ext>
            </a:extLst>
          </p:cNvPr>
          <p:cNvPicPr>
            <a:picLocks noChangeAspect="1"/>
          </p:cNvPicPr>
          <p:nvPr/>
        </p:nvPicPr>
        <p:blipFill rotWithShape="1">
          <a:blip r:embed="rId4"/>
          <a:srcRect t="28843" r="3" b="3"/>
          <a:stretch/>
        </p:blipFill>
        <p:spPr>
          <a:xfrm>
            <a:off x="4016041" y="10"/>
            <a:ext cx="3855175" cy="3657589"/>
          </a:xfrm>
          <a:prstGeom prst="rect">
            <a:avLst/>
          </a:prstGeom>
        </p:spPr>
      </p:pic>
      <p:pic>
        <p:nvPicPr>
          <p:cNvPr id="4" name="Obraz 4">
            <a:extLst>
              <a:ext uri="{FF2B5EF4-FFF2-40B4-BE49-F238E27FC236}">
                <a16:creationId xmlns:a16="http://schemas.microsoft.com/office/drawing/2014/main" id="{4786AED1-39DA-56BF-1D0D-D3D863705D24}"/>
              </a:ext>
            </a:extLst>
          </p:cNvPr>
          <p:cNvPicPr>
            <a:picLocks noChangeAspect="1"/>
          </p:cNvPicPr>
          <p:nvPr/>
        </p:nvPicPr>
        <p:blipFill rotWithShape="1">
          <a:blip r:embed="rId5"/>
          <a:srcRect l="1269" r="9447" b="-3"/>
          <a:stretch/>
        </p:blipFill>
        <p:spPr>
          <a:xfrm>
            <a:off x="8032082" y="10"/>
            <a:ext cx="4159917" cy="3657589"/>
          </a:xfrm>
          <a:prstGeom prst="rect">
            <a:avLst/>
          </a:prstGeom>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5614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Obraz 3">
            <a:extLst>
              <a:ext uri="{FF2B5EF4-FFF2-40B4-BE49-F238E27FC236}">
                <a16:creationId xmlns:a16="http://schemas.microsoft.com/office/drawing/2014/main" id="{AA57A402-1FF2-435D-2091-FE3C35281C30}"/>
              </a:ext>
            </a:extLst>
          </p:cNvPr>
          <p:cNvPicPr>
            <a:picLocks noChangeAspect="1"/>
          </p:cNvPicPr>
          <p:nvPr/>
        </p:nvPicPr>
        <p:blipFill rotWithShape="1">
          <a:blip r:embed="rId2"/>
          <a:srcRect b="8537"/>
          <a:stretch/>
        </p:blipFill>
        <p:spPr>
          <a:xfrm>
            <a:off x="20" y="-161355"/>
            <a:ext cx="12191980" cy="6857990"/>
          </a:xfrm>
          <a:prstGeom prst="rect">
            <a:avLst/>
          </a:prstGeom>
          <a:solidFill>
            <a:srgbClr val="000000">
              <a:shade val="95000"/>
            </a:srgbClr>
          </a:solidFill>
        </p:spPr>
      </p:pic>
      <p:sp>
        <p:nvSpPr>
          <p:cNvPr id="10" name="Rectangle 9">
            <a:extLst>
              <a:ext uri="{FF2B5EF4-FFF2-40B4-BE49-F238E27FC236}">
                <a16:creationId xmlns:a16="http://schemas.microsoft.com/office/drawing/2014/main" id="{B459C3A3-8B02-4FAB-91CE-E81E1BA31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048" y="2059012"/>
            <a:ext cx="12188952" cy="18288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ytuł 1">
            <a:extLst>
              <a:ext uri="{FF2B5EF4-FFF2-40B4-BE49-F238E27FC236}">
                <a16:creationId xmlns:a16="http://schemas.microsoft.com/office/drawing/2014/main" id="{E29CBA78-CD1C-068E-C3EB-12C78CF66A83}"/>
              </a:ext>
            </a:extLst>
          </p:cNvPr>
          <p:cNvSpPr>
            <a:spLocks noGrp="1"/>
          </p:cNvSpPr>
          <p:nvPr>
            <p:ph type="title"/>
          </p:nvPr>
        </p:nvSpPr>
        <p:spPr>
          <a:xfrm>
            <a:off x="365759" y="2166364"/>
            <a:ext cx="11471565" cy="1739347"/>
          </a:xfrm>
        </p:spPr>
        <p:txBody>
          <a:bodyPr vert="horz" lIns="91440" tIns="45720" rIns="91440" bIns="45720" rtlCol="0" anchor="ctr">
            <a:normAutofit/>
          </a:bodyPr>
          <a:lstStyle/>
          <a:p>
            <a:pPr algn="ctr">
              <a:lnSpc>
                <a:spcPct val="80000"/>
              </a:lnSpc>
            </a:pPr>
            <a:r>
              <a:rPr lang="en-US" sz="6000" spc="150" dirty="0">
                <a:ea typeface="+mj-lt"/>
                <a:cs typeface="+mj-lt"/>
              </a:rPr>
              <a:t>THANK YOU FOR YOUR ATTENTION</a:t>
            </a:r>
            <a:endParaRPr lang="pl-PL" dirty="0"/>
          </a:p>
        </p:txBody>
      </p:sp>
      <p:sp>
        <p:nvSpPr>
          <p:cNvPr id="12" name="Rectangle 11">
            <a:extLst>
              <a:ext uri="{FF2B5EF4-FFF2-40B4-BE49-F238E27FC236}">
                <a16:creationId xmlns:a16="http://schemas.microsoft.com/office/drawing/2014/main" id="{EDB366A7-87C2-43BB-AF03-1AF039EE1D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3887812"/>
            <a:ext cx="12188952" cy="4572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Tree>
    <p:extLst>
      <p:ext uri="{BB962C8B-B14F-4D97-AF65-F5344CB8AC3E}">
        <p14:creationId xmlns:p14="http://schemas.microsoft.com/office/powerpoint/2010/main" val="3122779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FD8994-38E8-4E51-9444-3447A1719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673FE-0587-4591-8D3B-D7F7345E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ytuł 1">
            <a:extLst>
              <a:ext uri="{FF2B5EF4-FFF2-40B4-BE49-F238E27FC236}">
                <a16:creationId xmlns:a16="http://schemas.microsoft.com/office/drawing/2014/main" id="{010022BA-E04A-E36C-906C-312BAAD26F91}"/>
              </a:ext>
            </a:extLst>
          </p:cNvPr>
          <p:cNvSpPr>
            <a:spLocks noGrp="1"/>
          </p:cNvSpPr>
          <p:nvPr>
            <p:ph type="title"/>
          </p:nvPr>
        </p:nvSpPr>
        <p:spPr>
          <a:xfrm>
            <a:off x="6449961" y="284176"/>
            <a:ext cx="5094980" cy="1508760"/>
          </a:xfrm>
        </p:spPr>
        <p:txBody>
          <a:bodyPr>
            <a:normAutofit/>
          </a:bodyPr>
          <a:lstStyle/>
          <a:p>
            <a:r>
              <a:rPr lang="pl-PL" dirty="0">
                <a:ea typeface="+mj-lt"/>
                <a:cs typeface="+mj-lt"/>
              </a:rPr>
              <a:t>LOCATION OF GREECE</a:t>
            </a:r>
            <a:endParaRPr lang="pl-PL" dirty="0"/>
          </a:p>
        </p:txBody>
      </p:sp>
      <p:pic>
        <p:nvPicPr>
          <p:cNvPr id="4" name="Obraz 4" descr="Obraz zawierający mapa">
            <a:extLst>
              <a:ext uri="{FF2B5EF4-FFF2-40B4-BE49-F238E27FC236}">
                <a16:creationId xmlns:a16="http://schemas.microsoft.com/office/drawing/2014/main" id="{702B5126-F413-180E-6B7C-4F2FD2CB2817}"/>
              </a:ext>
            </a:extLst>
          </p:cNvPr>
          <p:cNvPicPr>
            <a:picLocks noChangeAspect="1"/>
          </p:cNvPicPr>
          <p:nvPr/>
        </p:nvPicPr>
        <p:blipFill rotWithShape="1">
          <a:blip r:embed="rId2"/>
          <a:srcRect l="10702" r="28219" b="-1"/>
          <a:stretch/>
        </p:blipFill>
        <p:spPr>
          <a:xfrm>
            <a:off x="634275" y="598634"/>
            <a:ext cx="4851141" cy="5619286"/>
          </a:xfrm>
          <a:prstGeom prst="rect">
            <a:avLst/>
          </a:prstGeom>
        </p:spPr>
      </p:pic>
      <p:sp>
        <p:nvSpPr>
          <p:cNvPr id="3" name="Symbol zastępczy zawartości 2">
            <a:extLst>
              <a:ext uri="{FF2B5EF4-FFF2-40B4-BE49-F238E27FC236}">
                <a16:creationId xmlns:a16="http://schemas.microsoft.com/office/drawing/2014/main" id="{40611F3A-3BEF-A0DE-C037-441D6EA779F7}"/>
              </a:ext>
            </a:extLst>
          </p:cNvPr>
          <p:cNvSpPr>
            <a:spLocks noGrp="1"/>
          </p:cNvSpPr>
          <p:nvPr>
            <p:ph idx="1"/>
          </p:nvPr>
        </p:nvSpPr>
        <p:spPr>
          <a:xfrm>
            <a:off x="6454363" y="2011680"/>
            <a:ext cx="5090578" cy="4206240"/>
          </a:xfrm>
        </p:spPr>
        <p:txBody>
          <a:bodyPr vert="horz" lIns="91440" tIns="45720" rIns="91440" bIns="45720" rtlCol="0" anchor="t">
            <a:normAutofit/>
          </a:bodyPr>
          <a:lstStyle/>
          <a:p>
            <a:r>
              <a:rPr lang="pl-PL" dirty="0">
                <a:ea typeface="+mn-lt"/>
                <a:cs typeface="+mn-lt"/>
              </a:rPr>
              <a:t>Greece </a:t>
            </a:r>
            <a:r>
              <a:rPr lang="pl-PL" dirty="0" err="1">
                <a:ea typeface="+mn-lt"/>
                <a:cs typeface="+mn-lt"/>
              </a:rPr>
              <a:t>is</a:t>
            </a:r>
            <a:r>
              <a:rPr lang="pl-PL" dirty="0">
                <a:ea typeface="+mn-lt"/>
                <a:cs typeface="+mn-lt"/>
              </a:rPr>
              <a:t> </a:t>
            </a:r>
            <a:r>
              <a:rPr lang="pl-PL" dirty="0" err="1">
                <a:ea typeface="+mn-lt"/>
                <a:cs typeface="+mn-lt"/>
              </a:rPr>
              <a:t>located</a:t>
            </a:r>
            <a:r>
              <a:rPr lang="pl-PL" dirty="0">
                <a:ea typeface="+mn-lt"/>
                <a:cs typeface="+mn-lt"/>
              </a:rPr>
              <a:t> in the </a:t>
            </a:r>
            <a:r>
              <a:rPr lang="pl-PL" dirty="0" err="1">
                <a:ea typeface="+mn-lt"/>
                <a:cs typeface="+mn-lt"/>
              </a:rPr>
              <a:t>southeast</a:t>
            </a:r>
            <a:r>
              <a:rPr lang="pl-PL" dirty="0">
                <a:ea typeface="+mn-lt"/>
                <a:cs typeface="+mn-lt"/>
              </a:rPr>
              <a:t> of Europe. It </a:t>
            </a:r>
            <a:r>
              <a:rPr lang="pl-PL" dirty="0" err="1">
                <a:ea typeface="+mn-lt"/>
                <a:cs typeface="+mn-lt"/>
              </a:rPr>
              <a:t>has</a:t>
            </a:r>
            <a:r>
              <a:rPr lang="pl-PL" dirty="0">
                <a:ea typeface="+mn-lt"/>
                <a:cs typeface="+mn-lt"/>
              </a:rPr>
              <a:t> </a:t>
            </a:r>
            <a:r>
              <a:rPr lang="pl-PL" dirty="0" err="1">
                <a:ea typeface="+mn-lt"/>
                <a:cs typeface="+mn-lt"/>
              </a:rPr>
              <a:t>access</a:t>
            </a:r>
            <a:r>
              <a:rPr lang="pl-PL" dirty="0">
                <a:ea typeface="+mn-lt"/>
                <a:cs typeface="+mn-lt"/>
              </a:rPr>
              <a:t> to </a:t>
            </a:r>
            <a:r>
              <a:rPr lang="pl-PL" dirty="0" err="1">
                <a:ea typeface="+mn-lt"/>
                <a:cs typeface="+mn-lt"/>
              </a:rPr>
              <a:t>many</a:t>
            </a:r>
            <a:r>
              <a:rPr lang="pl-PL" dirty="0">
                <a:ea typeface="+mn-lt"/>
                <a:cs typeface="+mn-lt"/>
              </a:rPr>
              <a:t> </a:t>
            </a:r>
            <a:r>
              <a:rPr lang="pl-PL" dirty="0" err="1">
                <a:ea typeface="+mn-lt"/>
                <a:cs typeface="+mn-lt"/>
              </a:rPr>
              <a:t>seas</a:t>
            </a:r>
            <a:r>
              <a:rPr lang="pl-PL" dirty="0">
                <a:ea typeface="+mn-lt"/>
                <a:cs typeface="+mn-lt"/>
              </a:rPr>
              <a:t> and </a:t>
            </a:r>
            <a:r>
              <a:rPr lang="pl-PL" dirty="0" err="1">
                <a:ea typeface="+mn-lt"/>
                <a:cs typeface="+mn-lt"/>
              </a:rPr>
              <a:t>has</a:t>
            </a:r>
            <a:r>
              <a:rPr lang="pl-PL" dirty="0">
                <a:ea typeface="+mn-lt"/>
                <a:cs typeface="+mn-lt"/>
              </a:rPr>
              <a:t> </a:t>
            </a:r>
            <a:r>
              <a:rPr lang="pl-PL" dirty="0" err="1">
                <a:ea typeface="+mn-lt"/>
                <a:cs typeface="+mn-lt"/>
              </a:rPr>
              <a:t>many</a:t>
            </a:r>
            <a:r>
              <a:rPr lang="pl-PL" dirty="0">
                <a:ea typeface="+mn-lt"/>
                <a:cs typeface="+mn-lt"/>
              </a:rPr>
              <a:t> </a:t>
            </a:r>
            <a:r>
              <a:rPr lang="pl-PL" dirty="0" err="1">
                <a:ea typeface="+mn-lt"/>
                <a:cs typeface="+mn-lt"/>
              </a:rPr>
              <a:t>islands</a:t>
            </a:r>
            <a:r>
              <a:rPr lang="pl-PL" dirty="0"/>
              <a:t> (</a:t>
            </a:r>
            <a:r>
              <a:rPr lang="pl-PL" dirty="0" err="1">
                <a:ea typeface="+mn-lt"/>
                <a:cs typeface="+mn-lt"/>
              </a:rPr>
              <a:t>about</a:t>
            </a:r>
            <a:r>
              <a:rPr lang="pl-PL" dirty="0">
                <a:ea typeface="+mn-lt"/>
                <a:cs typeface="+mn-lt"/>
              </a:rPr>
              <a:t> 2500</a:t>
            </a:r>
            <a:r>
              <a:rPr lang="pl-PL" dirty="0"/>
              <a:t>).</a:t>
            </a:r>
          </a:p>
          <a:p>
            <a:endParaRPr lang="pl-PL"/>
          </a:p>
        </p:txBody>
      </p:sp>
    </p:spTree>
    <p:extLst>
      <p:ext uri="{BB962C8B-B14F-4D97-AF65-F5344CB8AC3E}">
        <p14:creationId xmlns:p14="http://schemas.microsoft.com/office/powerpoint/2010/main" val="300798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9BD304-087B-4E92-B15A-C01793D7B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3">
            <a:extLst>
              <a:ext uri="{FF2B5EF4-FFF2-40B4-BE49-F238E27FC236}">
                <a16:creationId xmlns:a16="http://schemas.microsoft.com/office/drawing/2014/main" id="{D81E53C6-2C64-4A00-9213-24CF01C39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925BB55-82BD-4860-AEC7-D0CD00130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ytuł 1">
            <a:extLst>
              <a:ext uri="{FF2B5EF4-FFF2-40B4-BE49-F238E27FC236}">
                <a16:creationId xmlns:a16="http://schemas.microsoft.com/office/drawing/2014/main" id="{8BEF06D0-0E68-48BF-665E-04A421993AEA}"/>
              </a:ext>
            </a:extLst>
          </p:cNvPr>
          <p:cNvSpPr>
            <a:spLocks noGrp="1"/>
          </p:cNvSpPr>
          <p:nvPr>
            <p:ph type="title"/>
          </p:nvPr>
        </p:nvSpPr>
        <p:spPr>
          <a:xfrm>
            <a:off x="365759" y="3794760"/>
            <a:ext cx="11471565" cy="1739347"/>
          </a:xfrm>
        </p:spPr>
        <p:txBody>
          <a:bodyPr vert="horz" lIns="91440" tIns="45720" rIns="91440" bIns="45720" rtlCol="0" anchor="ctr">
            <a:normAutofit/>
          </a:bodyPr>
          <a:lstStyle/>
          <a:p>
            <a:pPr algn="ctr">
              <a:lnSpc>
                <a:spcPct val="80000"/>
              </a:lnSpc>
            </a:pPr>
            <a:r>
              <a:rPr lang="en-US" sz="4200" spc="150" noProof="1">
                <a:ea typeface="+mj-lt"/>
                <a:cs typeface="+mj-lt"/>
              </a:rPr>
              <a:t>AFTER A LONG JOURNEY, WE CHECKED INTO THE POSEiDON PALACE HOTEL.</a:t>
            </a:r>
            <a:endParaRPr lang="pl-PL" dirty="0">
              <a:ea typeface="+mj-lt"/>
              <a:cs typeface="+mj-lt"/>
            </a:endParaRPr>
          </a:p>
        </p:txBody>
      </p:sp>
      <p:pic>
        <p:nvPicPr>
          <p:cNvPr id="7" name="Obraz 7" descr="Obraz zawierający niebo, osoba, na wolnym powietrzu, ludzie&#10;&#10;Opis wygenerowany automatycznie">
            <a:extLst>
              <a:ext uri="{FF2B5EF4-FFF2-40B4-BE49-F238E27FC236}">
                <a16:creationId xmlns:a16="http://schemas.microsoft.com/office/drawing/2014/main" id="{6EB11291-E256-A75D-DEBC-18DD5B4EB8C2}"/>
              </a:ext>
            </a:extLst>
          </p:cNvPr>
          <p:cNvPicPr>
            <a:picLocks noChangeAspect="1"/>
          </p:cNvPicPr>
          <p:nvPr/>
        </p:nvPicPr>
        <p:blipFill rotWithShape="1">
          <a:blip r:embed="rId2"/>
          <a:srcRect l="30069" r="24912"/>
          <a:stretch/>
        </p:blipFill>
        <p:spPr>
          <a:xfrm>
            <a:off x="20" y="10"/>
            <a:ext cx="2927329" cy="3657589"/>
          </a:xfrm>
          <a:prstGeom prst="rect">
            <a:avLst/>
          </a:prstGeom>
        </p:spPr>
      </p:pic>
      <p:pic>
        <p:nvPicPr>
          <p:cNvPr id="5" name="Obraz 5" descr="Obraz zawierający niebo, na wolnym powietrzu, natura, wybrzeże&#10;&#10;Opis wygenerowany automatycznie">
            <a:extLst>
              <a:ext uri="{FF2B5EF4-FFF2-40B4-BE49-F238E27FC236}">
                <a16:creationId xmlns:a16="http://schemas.microsoft.com/office/drawing/2014/main" id="{5F53DC3B-9EAC-31A3-1952-CE67F7174535}"/>
              </a:ext>
            </a:extLst>
          </p:cNvPr>
          <p:cNvPicPr>
            <a:picLocks noChangeAspect="1"/>
          </p:cNvPicPr>
          <p:nvPr/>
        </p:nvPicPr>
        <p:blipFill rotWithShape="1">
          <a:blip r:embed="rId3"/>
          <a:srcRect r="19965"/>
          <a:stretch/>
        </p:blipFill>
        <p:spPr>
          <a:xfrm>
            <a:off x="3088216" y="10"/>
            <a:ext cx="2927349" cy="3657589"/>
          </a:xfrm>
          <a:prstGeom prst="rect">
            <a:avLst/>
          </a:prstGeom>
        </p:spPr>
      </p:pic>
      <p:pic>
        <p:nvPicPr>
          <p:cNvPr id="4" name="Obraz 4" descr="Obraz zawierający trawa, niebo, na wolnym powietrzu, zieleń&#10;&#10;Opis wygenerowany automatycznie">
            <a:extLst>
              <a:ext uri="{FF2B5EF4-FFF2-40B4-BE49-F238E27FC236}">
                <a16:creationId xmlns:a16="http://schemas.microsoft.com/office/drawing/2014/main" id="{603CA38F-07A0-FAD1-34C5-15E02CD82FE4}"/>
              </a:ext>
            </a:extLst>
          </p:cNvPr>
          <p:cNvPicPr>
            <a:picLocks noGrp="1" noChangeAspect="1"/>
          </p:cNvPicPr>
          <p:nvPr>
            <p:ph idx="1"/>
          </p:nvPr>
        </p:nvPicPr>
        <p:blipFill rotWithShape="1">
          <a:blip r:embed="rId4"/>
          <a:srcRect l="5036" r="3757"/>
          <a:stretch/>
        </p:blipFill>
        <p:spPr>
          <a:xfrm>
            <a:off x="6176433" y="10"/>
            <a:ext cx="2927349" cy="3657589"/>
          </a:xfrm>
          <a:prstGeom prst="rect">
            <a:avLst/>
          </a:prstGeom>
        </p:spPr>
      </p:pic>
      <p:pic>
        <p:nvPicPr>
          <p:cNvPr id="6" name="Obraz 6" descr="Obraz zawierający na wolnym powietrzu, noc, światło&#10;&#10;Opis wygenerowany automatycznie">
            <a:extLst>
              <a:ext uri="{FF2B5EF4-FFF2-40B4-BE49-F238E27FC236}">
                <a16:creationId xmlns:a16="http://schemas.microsoft.com/office/drawing/2014/main" id="{278F6D77-DE19-F089-C36C-F7F343D03843}"/>
              </a:ext>
            </a:extLst>
          </p:cNvPr>
          <p:cNvPicPr>
            <a:picLocks noChangeAspect="1"/>
          </p:cNvPicPr>
          <p:nvPr/>
        </p:nvPicPr>
        <p:blipFill rotWithShape="1">
          <a:blip r:embed="rId5"/>
          <a:srcRect l="29514" r="33471" b="1"/>
          <a:stretch/>
        </p:blipFill>
        <p:spPr>
          <a:xfrm>
            <a:off x="9264650" y="10"/>
            <a:ext cx="2927349" cy="3657589"/>
          </a:xfrm>
          <a:prstGeom prst="rect">
            <a:avLst/>
          </a:prstGeom>
        </p:spPr>
      </p:pic>
    </p:spTree>
    <p:extLst>
      <p:ext uri="{BB962C8B-B14F-4D97-AF65-F5344CB8AC3E}">
        <p14:creationId xmlns:p14="http://schemas.microsoft.com/office/powerpoint/2010/main" val="267114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F11E30-1154-1A6C-663A-DBC2424263A0}"/>
              </a:ext>
            </a:extLst>
          </p:cNvPr>
          <p:cNvSpPr>
            <a:spLocks noGrp="1"/>
          </p:cNvSpPr>
          <p:nvPr>
            <p:ph type="title"/>
          </p:nvPr>
        </p:nvSpPr>
        <p:spPr>
          <a:xfrm>
            <a:off x="78466" y="284176"/>
            <a:ext cx="4235649" cy="1508760"/>
          </a:xfrm>
        </p:spPr>
        <p:txBody>
          <a:bodyPr>
            <a:normAutofit/>
          </a:bodyPr>
          <a:lstStyle/>
          <a:p>
            <a:r>
              <a:rPr lang="pl-PL" sz="2800" dirty="0" err="1">
                <a:ea typeface="+mj-lt"/>
                <a:cs typeface="+mj-lt"/>
              </a:rPr>
              <a:t>Traineeships</a:t>
            </a:r>
            <a:r>
              <a:rPr lang="pl-PL" sz="2800" dirty="0">
                <a:ea typeface="+mj-lt"/>
                <a:cs typeface="+mj-lt"/>
              </a:rPr>
              <a:t> </a:t>
            </a:r>
            <a:r>
              <a:rPr lang="pl-PL" sz="2800" dirty="0" err="1">
                <a:ea typeface="+mj-lt"/>
                <a:cs typeface="+mj-lt"/>
              </a:rPr>
              <a:t>related</a:t>
            </a:r>
            <a:r>
              <a:rPr lang="pl-PL" sz="2800" dirty="0">
                <a:ea typeface="+mj-lt"/>
                <a:cs typeface="+mj-lt"/>
              </a:rPr>
              <a:t> to the </a:t>
            </a:r>
            <a:r>
              <a:rPr lang="pl-PL" sz="2800" dirty="0" err="1">
                <a:ea typeface="+mj-lt"/>
                <a:cs typeface="+mj-lt"/>
              </a:rPr>
              <a:t>programme</a:t>
            </a:r>
            <a:r>
              <a:rPr lang="pl-PL" sz="2800" dirty="0"/>
              <a:t> </a:t>
            </a:r>
            <a:r>
              <a:rPr lang="pl-PL" sz="2800" noProof="1"/>
              <a:t>erasmus </a:t>
            </a:r>
            <a:r>
              <a:rPr lang="pl-PL" sz="2800" dirty="0"/>
              <a:t>+</a:t>
            </a:r>
            <a:endParaRPr lang="pl-PL"/>
          </a:p>
        </p:txBody>
      </p:sp>
      <p:sp>
        <p:nvSpPr>
          <p:cNvPr id="3" name="Symbol zastępczy zawartości 2">
            <a:extLst>
              <a:ext uri="{FF2B5EF4-FFF2-40B4-BE49-F238E27FC236}">
                <a16:creationId xmlns:a16="http://schemas.microsoft.com/office/drawing/2014/main" id="{B2C66DD3-E8A0-06FD-B24F-BAB238E902E5}"/>
              </a:ext>
            </a:extLst>
          </p:cNvPr>
          <p:cNvSpPr>
            <a:spLocks noGrp="1"/>
          </p:cNvSpPr>
          <p:nvPr>
            <p:ph idx="1"/>
          </p:nvPr>
        </p:nvSpPr>
        <p:spPr>
          <a:xfrm>
            <a:off x="634277" y="2011680"/>
            <a:ext cx="3676678" cy="4206240"/>
          </a:xfrm>
        </p:spPr>
        <p:txBody>
          <a:bodyPr vert="horz" lIns="91440" tIns="45720" rIns="91440" bIns="45720" rtlCol="0" anchor="t">
            <a:normAutofit fontScale="92500" lnSpcReduction="10000"/>
          </a:bodyPr>
          <a:lstStyle/>
          <a:p>
            <a:r>
              <a:rPr lang="pl-PL" sz="1800" noProof="1">
                <a:ea typeface="+mn-lt"/>
                <a:cs typeface="+mn-lt"/>
              </a:rPr>
              <a:t>During our stay in Greece, we had an internship in robotics at the OES center in Platamonas with Mr. Xristos.We learned how to create LEGO robots and program them in SPIKE.</a:t>
            </a:r>
          </a:p>
          <a:p>
            <a:pPr>
              <a:buFont typeface="Arial" pitchFamily="2" charset="2"/>
              <a:buChar char="•"/>
            </a:pPr>
            <a:r>
              <a:rPr lang="pl-PL" sz="1800" dirty="0">
                <a:ea typeface="+mn-lt"/>
                <a:cs typeface="+mn-lt"/>
              </a:rPr>
              <a:t>The </a:t>
            </a:r>
            <a:r>
              <a:rPr lang="pl-PL" sz="1800" dirty="0" err="1">
                <a:ea typeface="+mn-lt"/>
                <a:cs typeface="+mn-lt"/>
              </a:rPr>
              <a:t>first</a:t>
            </a:r>
            <a:r>
              <a:rPr lang="pl-PL" sz="1800" dirty="0">
                <a:ea typeface="+mn-lt"/>
                <a:cs typeface="+mn-lt"/>
              </a:rPr>
              <a:t> </a:t>
            </a:r>
            <a:r>
              <a:rPr lang="pl-PL" sz="1800" dirty="0" err="1">
                <a:ea typeface="+mn-lt"/>
                <a:cs typeface="+mn-lt"/>
              </a:rPr>
              <a:t>day</a:t>
            </a:r>
            <a:r>
              <a:rPr lang="pl-PL" sz="1800" dirty="0">
                <a:ea typeface="+mn-lt"/>
                <a:cs typeface="+mn-lt"/>
              </a:rPr>
              <a:t> of </a:t>
            </a:r>
            <a:r>
              <a:rPr lang="pl-PL" sz="1800" dirty="0" err="1">
                <a:ea typeface="+mn-lt"/>
                <a:cs typeface="+mn-lt"/>
              </a:rPr>
              <a:t>practice</a:t>
            </a:r>
            <a:r>
              <a:rPr lang="pl-PL" sz="1800" dirty="0">
                <a:ea typeface="+mn-lt"/>
                <a:cs typeface="+mn-lt"/>
              </a:rPr>
              <a:t> we </a:t>
            </a:r>
            <a:r>
              <a:rPr lang="pl-PL" sz="1800" dirty="0" err="1">
                <a:ea typeface="+mn-lt"/>
                <a:cs typeface="+mn-lt"/>
              </a:rPr>
              <a:t>put</a:t>
            </a:r>
            <a:r>
              <a:rPr lang="pl-PL" sz="1800" dirty="0">
                <a:ea typeface="+mn-lt"/>
                <a:cs typeface="+mn-lt"/>
              </a:rPr>
              <a:t> </a:t>
            </a:r>
            <a:r>
              <a:rPr lang="pl-PL" sz="1800" dirty="0" err="1">
                <a:ea typeface="+mn-lt"/>
                <a:cs typeface="+mn-lt"/>
              </a:rPr>
              <a:t>together</a:t>
            </a:r>
            <a:r>
              <a:rPr lang="pl-PL" sz="1800" dirty="0">
                <a:ea typeface="+mn-lt"/>
                <a:cs typeface="+mn-lt"/>
              </a:rPr>
              <a:t> a car </a:t>
            </a:r>
            <a:r>
              <a:rPr lang="pl-PL" sz="1800" dirty="0" err="1">
                <a:ea typeface="+mn-lt"/>
                <a:cs typeface="+mn-lt"/>
              </a:rPr>
              <a:t>that</a:t>
            </a:r>
            <a:r>
              <a:rPr lang="pl-PL" sz="1800" dirty="0">
                <a:ea typeface="+mn-lt"/>
                <a:cs typeface="+mn-lt"/>
              </a:rPr>
              <a:t> </a:t>
            </a:r>
            <a:r>
              <a:rPr lang="pl-PL" sz="1800" dirty="0" err="1">
                <a:ea typeface="+mn-lt"/>
                <a:cs typeface="+mn-lt"/>
              </a:rPr>
              <a:t>drove</a:t>
            </a:r>
            <a:r>
              <a:rPr lang="pl-PL" sz="1800" dirty="0">
                <a:ea typeface="+mn-lt"/>
                <a:cs typeface="+mn-lt"/>
              </a:rPr>
              <a:t> on the </a:t>
            </a:r>
            <a:r>
              <a:rPr lang="pl-PL" sz="1800" dirty="0" err="1">
                <a:ea typeface="+mn-lt"/>
                <a:cs typeface="+mn-lt"/>
              </a:rPr>
              <a:t>roads</a:t>
            </a:r>
          </a:p>
          <a:p>
            <a:pPr>
              <a:buFont typeface="Arial" pitchFamily="2" charset="2"/>
              <a:buChar char="•"/>
            </a:pPr>
            <a:r>
              <a:rPr lang="pl-PL" sz="1800" dirty="0">
                <a:ea typeface="+mn-lt"/>
                <a:cs typeface="+mn-lt"/>
              </a:rPr>
              <a:t>On the </a:t>
            </a:r>
            <a:r>
              <a:rPr lang="pl-PL" sz="1800" dirty="0" err="1">
                <a:ea typeface="+mn-lt"/>
                <a:cs typeface="+mn-lt"/>
              </a:rPr>
              <a:t>second</a:t>
            </a:r>
            <a:r>
              <a:rPr lang="pl-PL" sz="1800" dirty="0">
                <a:ea typeface="+mn-lt"/>
                <a:cs typeface="+mn-lt"/>
              </a:rPr>
              <a:t> </a:t>
            </a:r>
            <a:r>
              <a:rPr lang="pl-PL" sz="1800" dirty="0" err="1">
                <a:ea typeface="+mn-lt"/>
                <a:cs typeface="+mn-lt"/>
              </a:rPr>
              <a:t>day</a:t>
            </a:r>
            <a:r>
              <a:rPr lang="pl-PL" sz="1800" dirty="0">
                <a:ea typeface="+mn-lt"/>
                <a:cs typeface="+mn-lt"/>
              </a:rPr>
              <a:t>, we </a:t>
            </a:r>
            <a:r>
              <a:rPr lang="pl-PL" sz="1800" dirty="0" err="1">
                <a:ea typeface="+mn-lt"/>
                <a:cs typeface="+mn-lt"/>
              </a:rPr>
              <a:t>assembled</a:t>
            </a:r>
            <a:r>
              <a:rPr lang="pl-PL" sz="1800" dirty="0">
                <a:ea typeface="+mn-lt"/>
                <a:cs typeface="+mn-lt"/>
              </a:rPr>
              <a:t> a robot </a:t>
            </a:r>
            <a:r>
              <a:rPr lang="pl-PL" sz="1800" dirty="0" err="1">
                <a:ea typeface="+mn-lt"/>
                <a:cs typeface="+mn-lt"/>
              </a:rPr>
              <a:t>that</a:t>
            </a:r>
            <a:r>
              <a:rPr lang="pl-PL" sz="1800" dirty="0">
                <a:ea typeface="+mn-lt"/>
                <a:cs typeface="+mn-lt"/>
              </a:rPr>
              <a:t> drew a </a:t>
            </a:r>
            <a:r>
              <a:rPr lang="pl-PL" sz="1800" dirty="0" err="1">
                <a:ea typeface="+mn-lt"/>
                <a:cs typeface="+mn-lt"/>
              </a:rPr>
              <a:t>square</a:t>
            </a:r>
          </a:p>
          <a:p>
            <a:r>
              <a:rPr lang="pl-PL" sz="1800" noProof="1">
                <a:ea typeface="+mn-lt"/>
                <a:cs typeface="+mn-lt"/>
              </a:rPr>
              <a:t>On the third day, we folded the safe and the cipher into it</a:t>
            </a:r>
          </a:p>
          <a:p>
            <a:r>
              <a:rPr lang="pl-PL" sz="1800" noProof="1">
                <a:ea typeface="+mn-lt"/>
                <a:cs typeface="+mn-lt"/>
              </a:rPr>
              <a:t>And on the fourth day of practice, we put together a robot that reported the weather for the next few days</a:t>
            </a:r>
            <a:endParaRPr lang="pl-PL" dirty="0"/>
          </a:p>
          <a:p>
            <a:pPr marL="342900" indent="-342900">
              <a:buAutoNum type="arabicPeriod"/>
            </a:pPr>
            <a:endParaRPr lang="pl-PL" sz="1800" noProof="1"/>
          </a:p>
        </p:txBody>
      </p:sp>
      <p:sp>
        <p:nvSpPr>
          <p:cNvPr id="12" name="Rectangle 11">
            <a:extLst>
              <a:ext uri="{FF2B5EF4-FFF2-40B4-BE49-F238E27FC236}">
                <a16:creationId xmlns:a16="http://schemas.microsoft.com/office/drawing/2014/main" id="{F7366FF4-FA47-4B75-A995-F474E12B88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6" name="Obraz 6" descr="Obraz zawierający tekst, stół, computer, w pomieszczeniu&#10;&#10;Opis wygenerowany automatycznie">
            <a:extLst>
              <a:ext uri="{FF2B5EF4-FFF2-40B4-BE49-F238E27FC236}">
                <a16:creationId xmlns:a16="http://schemas.microsoft.com/office/drawing/2014/main" id="{A9B7F762-FB7C-08D6-4690-60EBAA27E1DD}"/>
              </a:ext>
            </a:extLst>
          </p:cNvPr>
          <p:cNvPicPr>
            <a:picLocks noChangeAspect="1"/>
          </p:cNvPicPr>
          <p:nvPr/>
        </p:nvPicPr>
        <p:blipFill rotWithShape="1">
          <a:blip r:embed="rId2"/>
          <a:srcRect t="11371" r="1" b="19438"/>
          <a:stretch/>
        </p:blipFill>
        <p:spPr>
          <a:xfrm>
            <a:off x="8478310" y="3471344"/>
            <a:ext cx="3629671" cy="3348557"/>
          </a:xfrm>
          <a:prstGeom prst="rect">
            <a:avLst/>
          </a:prstGeom>
        </p:spPr>
      </p:pic>
      <p:pic>
        <p:nvPicPr>
          <p:cNvPr id="4" name="Obraz 4" descr="Obraz zawierający ściana, w pomieszczeniu&#10;&#10;Opis wygenerowany automatycznie">
            <a:extLst>
              <a:ext uri="{FF2B5EF4-FFF2-40B4-BE49-F238E27FC236}">
                <a16:creationId xmlns:a16="http://schemas.microsoft.com/office/drawing/2014/main" id="{23835854-9831-5828-E799-0C8FF7FACBA6}"/>
              </a:ext>
            </a:extLst>
          </p:cNvPr>
          <p:cNvPicPr>
            <a:picLocks noChangeAspect="1"/>
          </p:cNvPicPr>
          <p:nvPr/>
        </p:nvPicPr>
        <p:blipFill rotWithShape="1">
          <a:blip r:embed="rId3"/>
          <a:srcRect t="27543" r="-3" b="3495"/>
          <a:stretch/>
        </p:blipFill>
        <p:spPr>
          <a:xfrm>
            <a:off x="8449440" y="159936"/>
            <a:ext cx="3629671" cy="3348557"/>
          </a:xfrm>
          <a:prstGeom prst="rect">
            <a:avLst/>
          </a:prstGeom>
        </p:spPr>
      </p:pic>
      <p:pic>
        <p:nvPicPr>
          <p:cNvPr id="7" name="Obraz 7" descr="Obraz zawierający tekst, stół, w pomieszczeniu, computer&#10;&#10;Opis wygenerowany automatycznie">
            <a:extLst>
              <a:ext uri="{FF2B5EF4-FFF2-40B4-BE49-F238E27FC236}">
                <a16:creationId xmlns:a16="http://schemas.microsoft.com/office/drawing/2014/main" id="{BEE866E5-83FE-65DA-1935-013423B9D6B7}"/>
              </a:ext>
            </a:extLst>
          </p:cNvPr>
          <p:cNvPicPr>
            <a:picLocks noChangeAspect="1"/>
          </p:cNvPicPr>
          <p:nvPr/>
        </p:nvPicPr>
        <p:blipFill rotWithShape="1">
          <a:blip r:embed="rId4"/>
          <a:srcRect t="14890" r="-3" b="16147"/>
          <a:stretch/>
        </p:blipFill>
        <p:spPr>
          <a:xfrm>
            <a:off x="4771792" y="3509434"/>
            <a:ext cx="3629671" cy="3348566"/>
          </a:xfrm>
          <a:prstGeom prst="rect">
            <a:avLst/>
          </a:prstGeom>
        </p:spPr>
      </p:pic>
      <p:pic>
        <p:nvPicPr>
          <p:cNvPr id="5" name="Obraz 5" descr="Obraz zawierający osoba, w pomieszczeniu, computer, ludzie&#10;&#10;Opis wygenerowany automatycznie">
            <a:extLst>
              <a:ext uri="{FF2B5EF4-FFF2-40B4-BE49-F238E27FC236}">
                <a16:creationId xmlns:a16="http://schemas.microsoft.com/office/drawing/2014/main" id="{E737C374-D03C-1BE2-BC6C-101C01D81EA1}"/>
              </a:ext>
            </a:extLst>
          </p:cNvPr>
          <p:cNvPicPr>
            <a:picLocks noChangeAspect="1"/>
          </p:cNvPicPr>
          <p:nvPr/>
        </p:nvPicPr>
        <p:blipFill rotWithShape="1">
          <a:blip r:embed="rId5"/>
          <a:srcRect l="20328" r="29538" b="-2"/>
          <a:stretch/>
        </p:blipFill>
        <p:spPr>
          <a:xfrm>
            <a:off x="4771144" y="38101"/>
            <a:ext cx="3629671" cy="3348566"/>
          </a:xfrm>
          <a:prstGeom prst="rect">
            <a:avLst/>
          </a:prstGeom>
        </p:spPr>
      </p:pic>
    </p:spTree>
    <p:extLst>
      <p:ext uri="{BB962C8B-B14F-4D97-AF65-F5344CB8AC3E}">
        <p14:creationId xmlns:p14="http://schemas.microsoft.com/office/powerpoint/2010/main" val="296653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D1DE7D-21B6-8F74-08AD-5241AB337AC6}"/>
              </a:ext>
            </a:extLst>
          </p:cNvPr>
          <p:cNvSpPr>
            <a:spLocks noGrp="1"/>
          </p:cNvSpPr>
          <p:nvPr>
            <p:ph type="title"/>
          </p:nvPr>
        </p:nvSpPr>
        <p:spPr/>
        <p:txBody>
          <a:bodyPr>
            <a:normAutofit/>
          </a:bodyPr>
          <a:lstStyle/>
          <a:p>
            <a:r>
              <a:rPr lang="pl-PL" dirty="0">
                <a:ea typeface="+mj-lt"/>
                <a:cs typeface="+mj-lt"/>
              </a:rPr>
              <a:t>WE VISITED MANY INTERESTING AND BEAUTIFUL PLACES.</a:t>
            </a:r>
          </a:p>
        </p:txBody>
      </p:sp>
      <p:sp>
        <p:nvSpPr>
          <p:cNvPr id="3" name="Symbol zastępczy zawartości 2">
            <a:extLst>
              <a:ext uri="{FF2B5EF4-FFF2-40B4-BE49-F238E27FC236}">
                <a16:creationId xmlns:a16="http://schemas.microsoft.com/office/drawing/2014/main" id="{31C3024B-6C67-83BE-F074-94395BBFB40F}"/>
              </a:ext>
            </a:extLst>
          </p:cNvPr>
          <p:cNvSpPr>
            <a:spLocks noGrp="1"/>
          </p:cNvSpPr>
          <p:nvPr>
            <p:ph idx="4294967295"/>
          </p:nvPr>
        </p:nvSpPr>
        <p:spPr>
          <a:xfrm>
            <a:off x="0" y="2011363"/>
            <a:ext cx="4892675" cy="4206875"/>
          </a:xfrm>
        </p:spPr>
        <p:txBody>
          <a:bodyPr vert="horz" lIns="91440" tIns="45720" rIns="91440" bIns="45720" rtlCol="0" anchor="t">
            <a:normAutofit/>
          </a:bodyPr>
          <a:lstStyle/>
          <a:p>
            <a:pPr marL="0" indent="0">
              <a:buNone/>
            </a:pPr>
            <a:r>
              <a:rPr lang="pl-PL" dirty="0">
                <a:ea typeface="+mn-lt"/>
                <a:cs typeface="+mn-lt"/>
              </a:rPr>
              <a:t>On the third </a:t>
            </a:r>
            <a:r>
              <a:rPr lang="pl-PL" dirty="0" err="1">
                <a:ea typeface="+mn-lt"/>
                <a:cs typeface="+mn-lt"/>
              </a:rPr>
              <a:t>day</a:t>
            </a:r>
            <a:r>
              <a:rPr lang="pl-PL" dirty="0">
                <a:ea typeface="+mn-lt"/>
                <a:cs typeface="+mn-lt"/>
              </a:rPr>
              <a:t> we </a:t>
            </a:r>
            <a:r>
              <a:rPr lang="pl-PL" dirty="0" err="1">
                <a:ea typeface="+mn-lt"/>
                <a:cs typeface="+mn-lt"/>
              </a:rPr>
              <a:t>visited</a:t>
            </a:r>
            <a:r>
              <a:rPr lang="pl-PL" dirty="0"/>
              <a:t>: </a:t>
            </a:r>
            <a:endParaRPr lang="pl-PL" noProof="1">
              <a:ea typeface="+mn-lt"/>
              <a:cs typeface="+mn-lt"/>
            </a:endParaRPr>
          </a:p>
          <a:p>
            <a:pPr marL="342900" indent="-342900">
              <a:buFont typeface="Arial" pitchFamily="2" charset="2"/>
              <a:buChar char="•"/>
            </a:pPr>
            <a:r>
              <a:rPr lang="pl-PL" dirty="0" err="1">
                <a:ea typeface="+mn-lt"/>
                <a:cs typeface="+mn-lt"/>
              </a:rPr>
              <a:t>Hellenistic</a:t>
            </a:r>
            <a:r>
              <a:rPr lang="pl-PL" dirty="0">
                <a:ea typeface="+mn-lt"/>
                <a:cs typeface="+mn-lt"/>
              </a:rPr>
              <a:t> </a:t>
            </a:r>
            <a:r>
              <a:rPr lang="pl-PL" dirty="0" err="1">
                <a:ea typeface="+mn-lt"/>
                <a:cs typeface="+mn-lt"/>
              </a:rPr>
              <a:t>Theatre</a:t>
            </a:r>
            <a:r>
              <a:rPr lang="pl-PL" dirty="0">
                <a:ea typeface="+mn-lt"/>
                <a:cs typeface="+mn-lt"/>
              </a:rPr>
              <a:t> of Dion</a:t>
            </a:r>
          </a:p>
          <a:p>
            <a:pPr marL="342900" indent="-342900">
              <a:buFont typeface="Arial" pitchFamily="2" charset="2"/>
              <a:buChar char="•"/>
            </a:pPr>
            <a:r>
              <a:rPr lang="pl-PL" noProof="1">
                <a:ea typeface="+mn-lt"/>
                <a:cs typeface="+mn-lt"/>
              </a:rPr>
              <a:t>Enipeas Gorge</a:t>
            </a:r>
            <a:endParaRPr lang="pl-PL" dirty="0">
              <a:ea typeface="+mn-lt"/>
              <a:cs typeface="+mn-lt"/>
            </a:endParaRPr>
          </a:p>
          <a:p>
            <a:pPr marL="342900" indent="-342900">
              <a:buFont typeface="Arial" pitchFamily="2" charset="2"/>
              <a:buChar char="•"/>
            </a:pPr>
            <a:r>
              <a:rPr lang="pl-PL" noProof="1">
                <a:ea typeface="+mn-lt"/>
                <a:cs typeface="+mn-lt"/>
              </a:rPr>
              <a:t>Litochoro Town</a:t>
            </a:r>
            <a:endParaRPr lang="pl-PL" dirty="0"/>
          </a:p>
        </p:txBody>
      </p:sp>
      <p:pic>
        <p:nvPicPr>
          <p:cNvPr id="4" name="Obraz 4" descr="Obraz zawierający na wolnym powietrzu, osoba, niebo&#10;&#10;Opis wygenerowany automatycznie">
            <a:extLst>
              <a:ext uri="{FF2B5EF4-FFF2-40B4-BE49-F238E27FC236}">
                <a16:creationId xmlns:a16="http://schemas.microsoft.com/office/drawing/2014/main" id="{3A32B361-5CE4-ADF2-AF82-32201152114A}"/>
              </a:ext>
            </a:extLst>
          </p:cNvPr>
          <p:cNvPicPr>
            <a:picLocks noChangeAspect="1"/>
          </p:cNvPicPr>
          <p:nvPr/>
        </p:nvPicPr>
        <p:blipFill rotWithShape="1">
          <a:blip r:embed="rId2"/>
          <a:srcRect t="39452" r="1" b="25800"/>
          <a:stretch/>
        </p:blipFill>
        <p:spPr>
          <a:xfrm>
            <a:off x="6427893" y="2204720"/>
            <a:ext cx="2563707" cy="1926166"/>
          </a:xfrm>
          <a:prstGeom prst="rect">
            <a:avLst/>
          </a:prstGeom>
        </p:spPr>
      </p:pic>
      <p:pic>
        <p:nvPicPr>
          <p:cNvPr id="5" name="Obraz 5" descr="Obraz zawierający na wolnym powietrzu, drzewo, niebo, góra&#10;&#10;Opis wygenerowany automatycznie">
            <a:extLst>
              <a:ext uri="{FF2B5EF4-FFF2-40B4-BE49-F238E27FC236}">
                <a16:creationId xmlns:a16="http://schemas.microsoft.com/office/drawing/2014/main" id="{4A5F3348-4F42-53D8-6EB5-47F15E6392A3}"/>
              </a:ext>
            </a:extLst>
          </p:cNvPr>
          <p:cNvPicPr>
            <a:picLocks noChangeAspect="1"/>
          </p:cNvPicPr>
          <p:nvPr/>
        </p:nvPicPr>
        <p:blipFill rotWithShape="1">
          <a:blip r:embed="rId3"/>
          <a:srcRect t="8576" r="-4" b="16289"/>
          <a:stretch/>
        </p:blipFill>
        <p:spPr>
          <a:xfrm>
            <a:off x="9150773" y="2204720"/>
            <a:ext cx="2563707" cy="1926166"/>
          </a:xfrm>
          <a:prstGeom prst="rect">
            <a:avLst/>
          </a:prstGeom>
        </p:spPr>
      </p:pic>
      <p:pic>
        <p:nvPicPr>
          <p:cNvPr id="6" name="Obraz 6" descr="Obraz zawierający drzewo, na wolnym powietrzu, natura&#10;&#10;Opis wygenerowany automatycznie">
            <a:extLst>
              <a:ext uri="{FF2B5EF4-FFF2-40B4-BE49-F238E27FC236}">
                <a16:creationId xmlns:a16="http://schemas.microsoft.com/office/drawing/2014/main" id="{CB6490C6-1068-942E-7ADD-33ED69BACE33}"/>
              </a:ext>
            </a:extLst>
          </p:cNvPr>
          <p:cNvPicPr>
            <a:picLocks noChangeAspect="1"/>
          </p:cNvPicPr>
          <p:nvPr/>
        </p:nvPicPr>
        <p:blipFill rotWithShape="1">
          <a:blip r:embed="rId4"/>
          <a:srcRect t="24869" r="-4" b="-4"/>
          <a:stretch/>
        </p:blipFill>
        <p:spPr>
          <a:xfrm>
            <a:off x="6427893" y="4291753"/>
            <a:ext cx="2563707" cy="1926166"/>
          </a:xfrm>
          <a:prstGeom prst="rect">
            <a:avLst/>
          </a:prstGeom>
        </p:spPr>
      </p:pic>
      <p:pic>
        <p:nvPicPr>
          <p:cNvPr id="7" name="Obraz 7" descr="Obraz zawierający osoba, na wolnym powietrzu, niebo, trawa&#10;&#10;Opis wygenerowany automatycznie">
            <a:extLst>
              <a:ext uri="{FF2B5EF4-FFF2-40B4-BE49-F238E27FC236}">
                <a16:creationId xmlns:a16="http://schemas.microsoft.com/office/drawing/2014/main" id="{A3435EA6-08D2-81F9-AAAD-ACA09A21CC2B}"/>
              </a:ext>
            </a:extLst>
          </p:cNvPr>
          <p:cNvPicPr>
            <a:picLocks noChangeAspect="1"/>
          </p:cNvPicPr>
          <p:nvPr/>
        </p:nvPicPr>
        <p:blipFill rotWithShape="1">
          <a:blip r:embed="rId5"/>
          <a:srcRect l="13834" r="24609" b="3"/>
          <a:stretch/>
        </p:blipFill>
        <p:spPr>
          <a:xfrm>
            <a:off x="9150773" y="4291753"/>
            <a:ext cx="2563707" cy="1926166"/>
          </a:xfrm>
          <a:prstGeom prst="rect">
            <a:avLst/>
          </a:prstGeom>
        </p:spPr>
      </p:pic>
    </p:spTree>
    <p:extLst>
      <p:ext uri="{BB962C8B-B14F-4D97-AF65-F5344CB8AC3E}">
        <p14:creationId xmlns:p14="http://schemas.microsoft.com/office/powerpoint/2010/main" val="317689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9BD304-087B-4E92-B15A-C01793D7B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BE60F6D-8FFE-4B13-911A-1C7515EE0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EF7AF2C6-AFAA-4146-A4D7-D45AD0CEB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4864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ytuł 1">
            <a:extLst>
              <a:ext uri="{FF2B5EF4-FFF2-40B4-BE49-F238E27FC236}">
                <a16:creationId xmlns:a16="http://schemas.microsoft.com/office/drawing/2014/main" id="{3D5B1B86-C559-EFB6-D442-EEBA7DCD4268}"/>
              </a:ext>
            </a:extLst>
          </p:cNvPr>
          <p:cNvSpPr>
            <a:spLocks noGrp="1"/>
          </p:cNvSpPr>
          <p:nvPr>
            <p:ph type="title"/>
          </p:nvPr>
        </p:nvSpPr>
        <p:spPr>
          <a:xfrm>
            <a:off x="355209" y="685800"/>
            <a:ext cx="11471565" cy="1739347"/>
          </a:xfrm>
        </p:spPr>
        <p:txBody>
          <a:bodyPr vert="horz" lIns="91440" tIns="45720" rIns="91440" bIns="45720" rtlCol="0" anchor="ctr">
            <a:normAutofit/>
          </a:bodyPr>
          <a:lstStyle/>
          <a:p>
            <a:pPr algn="ctr">
              <a:lnSpc>
                <a:spcPct val="80000"/>
              </a:lnSpc>
            </a:pPr>
            <a:r>
              <a:rPr lang="en-US" sz="4200" spc="150" noProof="1">
                <a:ea typeface="+mj-lt"/>
                <a:cs typeface="+mj-lt"/>
              </a:rPr>
              <a:t>ON THE FIRST SATURDAY AFTER ARRIVAL WE VISITED METEORA</a:t>
            </a:r>
            <a:r>
              <a:rPr lang="en-US" sz="4200" spc="150" noProof="1"/>
              <a:t> (</a:t>
            </a:r>
            <a:r>
              <a:rPr lang="en-US" sz="4200" spc="150" noProof="1">
                <a:ea typeface="+mj-lt"/>
                <a:cs typeface="+mj-lt"/>
              </a:rPr>
              <a:t>MONASTERIES ON HIGH ROCKS</a:t>
            </a:r>
            <a:r>
              <a:rPr lang="en-US" sz="4200" spc="150" noProof="1"/>
              <a:t>).</a:t>
            </a:r>
            <a:endParaRPr lang="pl-PL" dirty="0"/>
          </a:p>
        </p:txBody>
      </p:sp>
      <p:pic>
        <p:nvPicPr>
          <p:cNvPr id="3" name="Obraz 3" descr="Obraz zawierający niebo, na wolnym powietrzu, drzewo, natura&#10;&#10;Opis wygenerowany automatycznie">
            <a:extLst>
              <a:ext uri="{FF2B5EF4-FFF2-40B4-BE49-F238E27FC236}">
                <a16:creationId xmlns:a16="http://schemas.microsoft.com/office/drawing/2014/main" id="{A9C29BFD-5EEE-423F-B433-A61AB3E1A6E0}"/>
              </a:ext>
            </a:extLst>
          </p:cNvPr>
          <p:cNvPicPr>
            <a:picLocks noChangeAspect="1"/>
          </p:cNvPicPr>
          <p:nvPr/>
        </p:nvPicPr>
        <p:blipFill rotWithShape="1">
          <a:blip r:embed="rId2"/>
          <a:srcRect r="-1" b="1018"/>
          <a:stretch/>
        </p:blipFill>
        <p:spPr>
          <a:xfrm>
            <a:off x="-1" y="2998908"/>
            <a:ext cx="2924121" cy="3859091"/>
          </a:xfrm>
          <a:prstGeom prst="rect">
            <a:avLst/>
          </a:prstGeom>
        </p:spPr>
      </p:pic>
      <p:pic>
        <p:nvPicPr>
          <p:cNvPr id="6" name="Obraz 6" descr="Obraz zawierający góra, niebo, na wolnym powietrzu, skała&#10;&#10;Opis wygenerowany automatycznie">
            <a:extLst>
              <a:ext uri="{FF2B5EF4-FFF2-40B4-BE49-F238E27FC236}">
                <a16:creationId xmlns:a16="http://schemas.microsoft.com/office/drawing/2014/main" id="{DE384294-D4B1-E68C-075F-4B8AC6858842}"/>
              </a:ext>
            </a:extLst>
          </p:cNvPr>
          <p:cNvPicPr>
            <a:picLocks noChangeAspect="1"/>
          </p:cNvPicPr>
          <p:nvPr/>
        </p:nvPicPr>
        <p:blipFill rotWithShape="1">
          <a:blip r:embed="rId3"/>
          <a:srcRect l="10803" r="13427" b="3"/>
          <a:stretch/>
        </p:blipFill>
        <p:spPr>
          <a:xfrm>
            <a:off x="3089294" y="2998908"/>
            <a:ext cx="2924120" cy="3859091"/>
          </a:xfrm>
          <a:prstGeom prst="rect">
            <a:avLst/>
          </a:prstGeom>
        </p:spPr>
      </p:pic>
      <p:pic>
        <p:nvPicPr>
          <p:cNvPr id="5" name="Obraz 5" descr="Obraz zawierający na wolnym powietrzu, niebo, trawa, góra&#10;&#10;Opis wygenerowany automatycznie">
            <a:extLst>
              <a:ext uri="{FF2B5EF4-FFF2-40B4-BE49-F238E27FC236}">
                <a16:creationId xmlns:a16="http://schemas.microsoft.com/office/drawing/2014/main" id="{089C4E02-074A-D5F9-88DF-CFA340C45901}"/>
              </a:ext>
            </a:extLst>
          </p:cNvPr>
          <p:cNvPicPr>
            <a:picLocks noChangeAspect="1"/>
          </p:cNvPicPr>
          <p:nvPr/>
        </p:nvPicPr>
        <p:blipFill rotWithShape="1">
          <a:blip r:embed="rId4"/>
          <a:srcRect l="15329" r="27760" b="3"/>
          <a:stretch/>
        </p:blipFill>
        <p:spPr>
          <a:xfrm>
            <a:off x="6174281" y="2998909"/>
            <a:ext cx="2928427" cy="3859091"/>
          </a:xfrm>
          <a:prstGeom prst="rect">
            <a:avLst/>
          </a:prstGeom>
        </p:spPr>
      </p:pic>
      <p:pic>
        <p:nvPicPr>
          <p:cNvPr id="4" name="Obraz 4" descr="Obraz zawierający niebo, na wolnym powietrzu, natura, góra&#10;&#10;Opis wygenerowany automatycznie">
            <a:extLst>
              <a:ext uri="{FF2B5EF4-FFF2-40B4-BE49-F238E27FC236}">
                <a16:creationId xmlns:a16="http://schemas.microsoft.com/office/drawing/2014/main" id="{CE079382-6220-8B47-2CF2-B01EB4A1810C}"/>
              </a:ext>
            </a:extLst>
          </p:cNvPr>
          <p:cNvPicPr>
            <a:picLocks noChangeAspect="1"/>
          </p:cNvPicPr>
          <p:nvPr/>
        </p:nvPicPr>
        <p:blipFill rotWithShape="1">
          <a:blip r:embed="rId5"/>
          <a:srcRect t="1019" r="-1" b="-1"/>
          <a:stretch/>
        </p:blipFill>
        <p:spPr>
          <a:xfrm>
            <a:off x="9267882" y="2998908"/>
            <a:ext cx="2924118" cy="3859091"/>
          </a:xfrm>
          <a:prstGeom prst="rect">
            <a:avLst/>
          </a:prstGeom>
        </p:spPr>
      </p:pic>
    </p:spTree>
    <p:extLst>
      <p:ext uri="{BB962C8B-B14F-4D97-AF65-F5344CB8AC3E}">
        <p14:creationId xmlns:p14="http://schemas.microsoft.com/office/powerpoint/2010/main" val="360267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 name="Rectangle 60">
            <a:extLst>
              <a:ext uri="{FF2B5EF4-FFF2-40B4-BE49-F238E27FC236}">
                <a16:creationId xmlns:a16="http://schemas.microsoft.com/office/drawing/2014/main" id="{F72DC8D9-B960-4183-9246-80191C61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11CF0690-61BB-47A1-952F-024846B7E5CB}"/>
              </a:ext>
            </a:extLst>
          </p:cNvPr>
          <p:cNvSpPr>
            <a:spLocks noGrp="1"/>
          </p:cNvSpPr>
          <p:nvPr>
            <p:ph type="title"/>
          </p:nvPr>
        </p:nvSpPr>
        <p:spPr>
          <a:xfrm>
            <a:off x="3530600" y="2194560"/>
            <a:ext cx="8338312" cy="1739347"/>
          </a:xfrm>
        </p:spPr>
        <p:txBody>
          <a:bodyPr vert="horz" lIns="91440" tIns="45720" rIns="91440" bIns="45720" rtlCol="0" anchor="ctr">
            <a:normAutofit/>
          </a:bodyPr>
          <a:lstStyle/>
          <a:p>
            <a:pPr algn="ctr">
              <a:lnSpc>
                <a:spcPct val="80000"/>
              </a:lnSpc>
            </a:pPr>
            <a:r>
              <a:rPr lang="en-US" sz="2400" spc="150" noProof="1">
                <a:ea typeface="+mj-lt"/>
                <a:cs typeface="+mj-lt"/>
              </a:rPr>
              <a:t>ON SUNDAY MORNING WE ALSO WELCOMED THE GRAPHICS TEACHER</a:t>
            </a:r>
            <a:r>
              <a:rPr lang="en-US" sz="2400" spc="150" noProof="1"/>
              <a:t>. </a:t>
            </a:r>
            <a:r>
              <a:rPr lang="en-US" sz="2400" spc="150" noProof="1">
                <a:ea typeface="+mj-lt"/>
                <a:cs typeface="+mj-lt"/>
              </a:rPr>
              <a:t>HE SHOWED US THE BASICS OF VECTOR AND RASTER GRAPHICS IN INKSCAPE programe.</a:t>
            </a:r>
            <a:endParaRPr lang="pl-PL" dirty="0">
              <a:ea typeface="+mj-lt"/>
              <a:cs typeface="+mj-lt"/>
            </a:endParaRPr>
          </a:p>
        </p:txBody>
      </p:sp>
      <p:sp>
        <p:nvSpPr>
          <p:cNvPr id="85" name="Rectangle 62">
            <a:extLst>
              <a:ext uri="{FF2B5EF4-FFF2-40B4-BE49-F238E27FC236}">
                <a16:creationId xmlns:a16="http://schemas.microsoft.com/office/drawing/2014/main" id="{39D737FB-A127-47D9-B6B7-4F3098730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176"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E3821E9B-E9EE-4F1B-A5A1-B8A266B4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521" y="601513"/>
            <a:ext cx="2023860" cy="1706997"/>
          </a:xfrm>
          <a:prstGeom prst="rect">
            <a:avLst/>
          </a:prstGeom>
          <a:solidFill>
            <a:srgbClr val="FFFFFF"/>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3" descr="Obraz zawierający sufit, osoba, w pomieszczeniu, ludzie&#10;&#10;Opis wygenerowany automatycznie">
            <a:extLst>
              <a:ext uri="{FF2B5EF4-FFF2-40B4-BE49-F238E27FC236}">
                <a16:creationId xmlns:a16="http://schemas.microsoft.com/office/drawing/2014/main" id="{E8FE8614-8C28-E6E5-1AC4-BA0AB8E38969}"/>
              </a:ext>
            </a:extLst>
          </p:cNvPr>
          <p:cNvPicPr>
            <a:picLocks noChangeAspect="1"/>
          </p:cNvPicPr>
          <p:nvPr/>
        </p:nvPicPr>
        <p:blipFill rotWithShape="1">
          <a:blip r:embed="rId2"/>
          <a:srcRect t="26597" r="3" b="18889"/>
          <a:stretch/>
        </p:blipFill>
        <p:spPr>
          <a:xfrm>
            <a:off x="792609" y="859859"/>
            <a:ext cx="1644162" cy="1199098"/>
          </a:xfrm>
          <a:prstGeom prst="rect">
            <a:avLst/>
          </a:prstGeom>
        </p:spPr>
      </p:pic>
      <p:sp>
        <p:nvSpPr>
          <p:cNvPr id="87" name="Rectangle 66">
            <a:extLst>
              <a:ext uri="{FF2B5EF4-FFF2-40B4-BE49-F238E27FC236}">
                <a16:creationId xmlns:a16="http://schemas.microsoft.com/office/drawing/2014/main" id="{5BA23683-D8CB-4015-B444-0B57E0D04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521" y="2575502"/>
            <a:ext cx="2023860" cy="1706997"/>
          </a:xfrm>
          <a:prstGeom prst="rect">
            <a:avLst/>
          </a:prstGeom>
          <a:solidFill>
            <a:srgbClr val="FFFFFF"/>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w pomieszczeniu, ściana, niebieskie, światło&#10;&#10;Opis wygenerowany automatycznie">
            <a:extLst>
              <a:ext uri="{FF2B5EF4-FFF2-40B4-BE49-F238E27FC236}">
                <a16:creationId xmlns:a16="http://schemas.microsoft.com/office/drawing/2014/main" id="{5C31576E-A487-D082-F6EC-500ACD830B38}"/>
              </a:ext>
            </a:extLst>
          </p:cNvPr>
          <p:cNvPicPr>
            <a:picLocks noChangeAspect="1"/>
          </p:cNvPicPr>
          <p:nvPr/>
        </p:nvPicPr>
        <p:blipFill rotWithShape="1">
          <a:blip r:embed="rId3"/>
          <a:srcRect t="16474" r="1" b="14748"/>
          <a:stretch/>
        </p:blipFill>
        <p:spPr>
          <a:xfrm>
            <a:off x="898143" y="2774090"/>
            <a:ext cx="1433094" cy="1318614"/>
          </a:xfrm>
          <a:prstGeom prst="rect">
            <a:avLst/>
          </a:prstGeom>
        </p:spPr>
      </p:pic>
      <p:sp>
        <p:nvSpPr>
          <p:cNvPr id="88" name="Rectangle 68">
            <a:extLst>
              <a:ext uri="{FF2B5EF4-FFF2-40B4-BE49-F238E27FC236}">
                <a16:creationId xmlns:a16="http://schemas.microsoft.com/office/drawing/2014/main" id="{414FA23B-04F2-4364-A7A7-46B092E0A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521" y="4549491"/>
            <a:ext cx="2023860" cy="1706997"/>
          </a:xfrm>
          <a:prstGeom prst="rect">
            <a:avLst/>
          </a:prstGeom>
          <a:solidFill>
            <a:srgbClr val="FFFFFF"/>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osoba, sufit, w pomieszczeniu, ściana&#10;&#10;Opis wygenerowany automatycznie">
            <a:extLst>
              <a:ext uri="{FF2B5EF4-FFF2-40B4-BE49-F238E27FC236}">
                <a16:creationId xmlns:a16="http://schemas.microsoft.com/office/drawing/2014/main" id="{E4070C1F-B3D9-1CCE-EE4F-6ABD1E3BF9BF}"/>
              </a:ext>
            </a:extLst>
          </p:cNvPr>
          <p:cNvPicPr>
            <a:picLocks noChangeAspect="1"/>
          </p:cNvPicPr>
          <p:nvPr/>
        </p:nvPicPr>
        <p:blipFill rotWithShape="1">
          <a:blip r:embed="rId4"/>
          <a:srcRect t="45340" r="1" b="1"/>
          <a:stretch/>
        </p:blipFill>
        <p:spPr>
          <a:xfrm>
            <a:off x="792609" y="4808259"/>
            <a:ext cx="1644162" cy="1198254"/>
          </a:xfrm>
          <a:prstGeom prst="rect">
            <a:avLst/>
          </a:prstGeom>
        </p:spPr>
      </p:pic>
    </p:spTree>
    <p:extLst>
      <p:ext uri="{BB962C8B-B14F-4D97-AF65-F5344CB8AC3E}">
        <p14:creationId xmlns:p14="http://schemas.microsoft.com/office/powerpoint/2010/main" val="198606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 name="Rectangle 26">
            <a:extLst>
              <a:ext uri="{FF2B5EF4-FFF2-40B4-BE49-F238E27FC236}">
                <a16:creationId xmlns:a16="http://schemas.microsoft.com/office/drawing/2014/main" id="{F72DC8D9-B960-4183-9246-80191C61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28">
            <a:extLst>
              <a:ext uri="{FF2B5EF4-FFF2-40B4-BE49-F238E27FC236}">
                <a16:creationId xmlns:a16="http://schemas.microsoft.com/office/drawing/2014/main" id="{00200956-C0CF-4C76-8669-595F74CA6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useBgFill="1">
        <p:nvSpPr>
          <p:cNvPr id="47" name="Rectangle 30">
            <a:extLst>
              <a:ext uri="{FF2B5EF4-FFF2-40B4-BE49-F238E27FC236}">
                <a16:creationId xmlns:a16="http://schemas.microsoft.com/office/drawing/2014/main" id="{92D51D8E-C8CE-4AC7-AA2C-4774D752C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1636" y="-1"/>
            <a:ext cx="4230363" cy="2062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32">
            <a:extLst>
              <a:ext uri="{FF2B5EF4-FFF2-40B4-BE49-F238E27FC236}">
                <a16:creationId xmlns:a16="http://schemas.microsoft.com/office/drawing/2014/main" id="{CA7CEF9D-7304-4180-B353-72A479A01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1636" y="3891280"/>
            <a:ext cx="4230364" cy="2966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709570E-6699-1BE0-A992-1397FEB79047}"/>
              </a:ext>
            </a:extLst>
          </p:cNvPr>
          <p:cNvSpPr>
            <a:spLocks noGrp="1"/>
          </p:cNvSpPr>
          <p:nvPr>
            <p:ph type="title"/>
          </p:nvPr>
        </p:nvSpPr>
        <p:spPr>
          <a:xfrm>
            <a:off x="8296403" y="2194560"/>
            <a:ext cx="3571821" cy="1739347"/>
          </a:xfrm>
        </p:spPr>
        <p:txBody>
          <a:bodyPr vert="horz" lIns="91440" tIns="45720" rIns="91440" bIns="45720" rtlCol="0" anchor="ctr">
            <a:normAutofit/>
          </a:bodyPr>
          <a:lstStyle/>
          <a:p>
            <a:pPr algn="ctr">
              <a:lnSpc>
                <a:spcPct val="80000"/>
              </a:lnSpc>
            </a:pPr>
            <a:r>
              <a:rPr lang="en-US" sz="2300" spc="150" noProof="1">
                <a:ea typeface="+mj-lt"/>
                <a:cs typeface="+mj-lt"/>
              </a:rPr>
              <a:t>THE DAY BEFORE DEPARTURE</a:t>
            </a:r>
            <a:r>
              <a:rPr lang="en-US" sz="2300" spc="150" noProof="1"/>
              <a:t> </a:t>
            </a:r>
            <a:r>
              <a:rPr lang="en-US" sz="2300" spc="150" noProof="1">
                <a:ea typeface="+mj-lt"/>
                <a:cs typeface="+mj-lt"/>
              </a:rPr>
              <a:t>WE TOOK A BOAT TRIP ON THE BAY OF PAGASITIKOS</a:t>
            </a:r>
            <a:r>
              <a:rPr lang="en-US" sz="2300" spc="150" noProof="1"/>
              <a:t>.</a:t>
            </a:r>
            <a:endParaRPr lang="pl-PL" dirty="0"/>
          </a:p>
        </p:txBody>
      </p:sp>
      <p:pic>
        <p:nvPicPr>
          <p:cNvPr id="4" name="Obraz 4" descr="Obraz zawierający woda, na wolnym powietrzu, niebo, dzień&#10;&#10;Opis wygenerowany automatycznie">
            <a:extLst>
              <a:ext uri="{FF2B5EF4-FFF2-40B4-BE49-F238E27FC236}">
                <a16:creationId xmlns:a16="http://schemas.microsoft.com/office/drawing/2014/main" id="{633CEA64-16ED-585B-EFFD-541184870198}"/>
              </a:ext>
            </a:extLst>
          </p:cNvPr>
          <p:cNvPicPr>
            <a:picLocks noChangeAspect="1"/>
          </p:cNvPicPr>
          <p:nvPr/>
        </p:nvPicPr>
        <p:blipFill rotWithShape="1">
          <a:blip r:embed="rId2"/>
          <a:srcRect t="2502" r="-4" b="-4"/>
          <a:stretch/>
        </p:blipFill>
        <p:spPr>
          <a:xfrm>
            <a:off x="605236" y="321734"/>
            <a:ext cx="3113435" cy="2269066"/>
          </a:xfrm>
          <a:prstGeom prst="rect">
            <a:avLst/>
          </a:prstGeom>
        </p:spPr>
      </p:pic>
      <p:sp useBgFill="1">
        <p:nvSpPr>
          <p:cNvPr id="49" name="Rectangle 34">
            <a:extLst>
              <a:ext uri="{FF2B5EF4-FFF2-40B4-BE49-F238E27FC236}">
                <a16:creationId xmlns:a16="http://schemas.microsoft.com/office/drawing/2014/main" id="{9FC082AC-0C8E-41C1-9807-D99CAF05F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7076" y="0"/>
            <a:ext cx="91440" cy="2834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3" descr="Obraz zawierający na wolnym powietrzu, woda, niebo, góra&#10;&#10;Opis wygenerowany automatycznie">
            <a:extLst>
              <a:ext uri="{FF2B5EF4-FFF2-40B4-BE49-F238E27FC236}">
                <a16:creationId xmlns:a16="http://schemas.microsoft.com/office/drawing/2014/main" id="{474E2485-D893-5F4B-4E4E-A12FC020F529}"/>
              </a:ext>
            </a:extLst>
          </p:cNvPr>
          <p:cNvPicPr>
            <a:picLocks noChangeAspect="1"/>
          </p:cNvPicPr>
          <p:nvPr/>
        </p:nvPicPr>
        <p:blipFill rotWithShape="1">
          <a:blip r:embed="rId3"/>
          <a:srcRect r="-4" b="2431"/>
          <a:stretch/>
        </p:blipFill>
        <p:spPr>
          <a:xfrm>
            <a:off x="4489428" y="321734"/>
            <a:ext cx="3111297" cy="2269066"/>
          </a:xfrm>
          <a:prstGeom prst="rect">
            <a:avLst/>
          </a:prstGeom>
        </p:spPr>
      </p:pic>
      <p:sp useBgFill="1">
        <p:nvSpPr>
          <p:cNvPr id="50" name="Rectangle 36">
            <a:extLst>
              <a:ext uri="{FF2B5EF4-FFF2-40B4-BE49-F238E27FC236}">
                <a16:creationId xmlns:a16="http://schemas.microsoft.com/office/drawing/2014/main" id="{FB89C6A0-B2B5-4101-8272-9072A6B3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2928"/>
            <a:ext cx="795528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na wolnym powietrzu, niebo, woda, drzewo&#10;&#10;Opis wygenerowany automatycznie">
            <a:extLst>
              <a:ext uri="{FF2B5EF4-FFF2-40B4-BE49-F238E27FC236}">
                <a16:creationId xmlns:a16="http://schemas.microsoft.com/office/drawing/2014/main" id="{D0E9AE06-571E-6C16-C64A-8D9FEE0D5ADC}"/>
              </a:ext>
            </a:extLst>
          </p:cNvPr>
          <p:cNvPicPr>
            <a:picLocks noChangeAspect="1"/>
          </p:cNvPicPr>
          <p:nvPr/>
        </p:nvPicPr>
        <p:blipFill rotWithShape="1">
          <a:blip r:embed="rId4"/>
          <a:srcRect l="14380" r="4378" b="-2"/>
          <a:stretch/>
        </p:blipFill>
        <p:spPr>
          <a:xfrm>
            <a:off x="2227535" y="2987040"/>
            <a:ext cx="3700232" cy="3404616"/>
          </a:xfrm>
          <a:prstGeom prst="rect">
            <a:avLst/>
          </a:prstGeom>
        </p:spPr>
      </p:pic>
      <p:sp useBgFill="1">
        <p:nvSpPr>
          <p:cNvPr id="51" name="Rectangle 38">
            <a:extLst>
              <a:ext uri="{FF2B5EF4-FFF2-40B4-BE49-F238E27FC236}">
                <a16:creationId xmlns:a16="http://schemas.microsoft.com/office/drawing/2014/main" id="{DB39412F-108C-470D-AC56-C118E98B2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532" y="0"/>
            <a:ext cx="91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39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 name="Rectangle 9">
            <a:extLst>
              <a:ext uri="{FF2B5EF4-FFF2-40B4-BE49-F238E27FC236}">
                <a16:creationId xmlns:a16="http://schemas.microsoft.com/office/drawing/2014/main" id="{9B048A9D-7810-4E83-9167-7E739CC84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11">
            <a:extLst>
              <a:ext uri="{FF2B5EF4-FFF2-40B4-BE49-F238E27FC236}">
                <a16:creationId xmlns:a16="http://schemas.microsoft.com/office/drawing/2014/main" id="{CC43FB38-B7F9-4596-81AE-806CFD75F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13">
            <a:extLst>
              <a:ext uri="{FF2B5EF4-FFF2-40B4-BE49-F238E27FC236}">
                <a16:creationId xmlns:a16="http://schemas.microsoft.com/office/drawing/2014/main" id="{E164ABF9-6BDA-48A6-BD68-60B349C56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ytuł 1">
            <a:extLst>
              <a:ext uri="{FF2B5EF4-FFF2-40B4-BE49-F238E27FC236}">
                <a16:creationId xmlns:a16="http://schemas.microsoft.com/office/drawing/2014/main" id="{536F46D7-0870-9A73-13BD-A54EEEDD6391}"/>
              </a:ext>
            </a:extLst>
          </p:cNvPr>
          <p:cNvSpPr>
            <a:spLocks noGrp="1"/>
          </p:cNvSpPr>
          <p:nvPr>
            <p:ph type="title"/>
          </p:nvPr>
        </p:nvSpPr>
        <p:spPr>
          <a:xfrm>
            <a:off x="365759" y="3794760"/>
            <a:ext cx="11471565" cy="1739347"/>
          </a:xfrm>
        </p:spPr>
        <p:txBody>
          <a:bodyPr vert="horz" lIns="91440" tIns="45720" rIns="91440" bIns="45720" rtlCol="0" anchor="ctr">
            <a:normAutofit/>
          </a:bodyPr>
          <a:lstStyle/>
          <a:p>
            <a:pPr algn="ctr"/>
            <a:r>
              <a:rPr lang="en-US" sz="3300" spc="150" noProof="1">
                <a:ea typeface="+mj-lt"/>
                <a:cs typeface="+mj-lt"/>
              </a:rPr>
              <a:t>ON THE LAST DAY</a:t>
            </a:r>
            <a:endParaRPr lang="pl-PL" dirty="0"/>
          </a:p>
          <a:p>
            <a:pPr algn="ctr">
              <a:lnSpc>
                <a:spcPct val="80000"/>
              </a:lnSpc>
            </a:pPr>
            <a:r>
              <a:rPr lang="en-US" sz="3300" spc="150" noProof="1">
                <a:ea typeface="+mj-lt"/>
                <a:cs typeface="+mj-lt"/>
              </a:rPr>
              <a:t>DURING THE CLOSING CEREMONY</a:t>
            </a:r>
            <a:r>
              <a:rPr lang="en-US" sz="3300" spc="150" noProof="1"/>
              <a:t> Erasmus 2022/2023 </a:t>
            </a:r>
            <a:r>
              <a:rPr lang="en-US" sz="3300" spc="150" noProof="1">
                <a:ea typeface="+mj-lt"/>
                <a:cs typeface="+mj-lt"/>
              </a:rPr>
              <a:t>We have received certificates of completion of internships</a:t>
            </a:r>
            <a:r>
              <a:rPr lang="en-US" sz="3300" spc="150" noProof="1"/>
              <a:t>.</a:t>
            </a:r>
            <a:endParaRPr lang="en-US" dirty="0"/>
          </a:p>
        </p:txBody>
      </p:sp>
      <p:pic>
        <p:nvPicPr>
          <p:cNvPr id="3" name="Obraz 3" descr="Obraz zawierający osoba, pozowanie, w pomieszczeniu, stojący&#10;&#10;Opis wygenerowany automatycznie">
            <a:extLst>
              <a:ext uri="{FF2B5EF4-FFF2-40B4-BE49-F238E27FC236}">
                <a16:creationId xmlns:a16="http://schemas.microsoft.com/office/drawing/2014/main" id="{14718326-D77B-4E42-B8A9-3E9C2869CA84}"/>
              </a:ext>
            </a:extLst>
          </p:cNvPr>
          <p:cNvPicPr>
            <a:picLocks noChangeAspect="1"/>
          </p:cNvPicPr>
          <p:nvPr/>
        </p:nvPicPr>
        <p:blipFill rotWithShape="1">
          <a:blip r:embed="rId2"/>
          <a:srcRect l="9541" r="11673" b="2"/>
          <a:stretch/>
        </p:blipFill>
        <p:spPr>
          <a:xfrm>
            <a:off x="20" y="10"/>
            <a:ext cx="3855155" cy="3657589"/>
          </a:xfrm>
          <a:prstGeom prst="rect">
            <a:avLst/>
          </a:prstGeom>
        </p:spPr>
      </p:pic>
      <p:pic>
        <p:nvPicPr>
          <p:cNvPr id="4" name="Obraz 4" descr="Obraz zawierający osoba, pozowanie, grupa&#10;&#10;Opis wygenerowany automatycznie">
            <a:extLst>
              <a:ext uri="{FF2B5EF4-FFF2-40B4-BE49-F238E27FC236}">
                <a16:creationId xmlns:a16="http://schemas.microsoft.com/office/drawing/2014/main" id="{A9ACB807-0F45-9490-1E77-034CAC6EE79A}"/>
              </a:ext>
            </a:extLst>
          </p:cNvPr>
          <p:cNvPicPr>
            <a:picLocks noChangeAspect="1"/>
          </p:cNvPicPr>
          <p:nvPr/>
        </p:nvPicPr>
        <p:blipFill rotWithShape="1">
          <a:blip r:embed="rId3"/>
          <a:srcRect l="6452" r="14761" b="2"/>
          <a:stretch/>
        </p:blipFill>
        <p:spPr>
          <a:xfrm>
            <a:off x="4016041" y="10"/>
            <a:ext cx="3855175" cy="3657589"/>
          </a:xfrm>
          <a:prstGeom prst="rect">
            <a:avLst/>
          </a:prstGeom>
        </p:spPr>
      </p:pic>
      <p:pic>
        <p:nvPicPr>
          <p:cNvPr id="5" name="Obraz 5" descr="Obraz zawierający na wolnym powietrzu, droga, osoba, ludzie&#10;&#10;Opis wygenerowany automatycznie">
            <a:extLst>
              <a:ext uri="{FF2B5EF4-FFF2-40B4-BE49-F238E27FC236}">
                <a16:creationId xmlns:a16="http://schemas.microsoft.com/office/drawing/2014/main" id="{A30F5EF9-8173-10FC-5A78-AF5FA8E3A1D7}"/>
              </a:ext>
            </a:extLst>
          </p:cNvPr>
          <p:cNvPicPr>
            <a:picLocks noChangeAspect="1"/>
          </p:cNvPicPr>
          <p:nvPr/>
        </p:nvPicPr>
        <p:blipFill rotWithShape="1">
          <a:blip r:embed="rId4"/>
          <a:srcRect l="11272" r="3714" b="2"/>
          <a:stretch/>
        </p:blipFill>
        <p:spPr>
          <a:xfrm>
            <a:off x="8032082" y="10"/>
            <a:ext cx="4159917" cy="3657589"/>
          </a:xfrm>
          <a:prstGeom prst="rect">
            <a:avLst/>
          </a:prstGeom>
        </p:spPr>
      </p:pic>
    </p:spTree>
    <p:extLst>
      <p:ext uri="{BB962C8B-B14F-4D97-AF65-F5344CB8AC3E}">
        <p14:creationId xmlns:p14="http://schemas.microsoft.com/office/powerpoint/2010/main" val="19457522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Application>Microsoft Office PowerPoint</Application>
  <PresentationFormat>Panoramiczny</PresentationFormat>
  <Slides>10</Slides>
  <Notes>1</Notes>
  <HiddenSlides>0</HiddenSlide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Banded</vt:lpstr>
      <vt:lpstr>ERASMUS+2022/2023</vt:lpstr>
      <vt:lpstr>LOCATION OF GREECE</vt:lpstr>
      <vt:lpstr>AFTER A LONG JOURNEY, WE CHECKED INTO THE POSEiDON PALACE HOTEL.</vt:lpstr>
      <vt:lpstr>Traineeships related to the programme erasmus +</vt:lpstr>
      <vt:lpstr>WE VISITED MANY INTERESTING AND BEAUTIFUL PLACES.</vt:lpstr>
      <vt:lpstr>ON THE FIRST SATURDAY AFTER ARRIVAL WE VISITED METEORA (MONASTERIES ON HIGH ROCKS).</vt:lpstr>
      <vt:lpstr>ON SUNDAY MORNING WE ALSO WELCOMED THE GRAPHICS TEACHER. HE SHOWED US THE BASICS OF VECTOR AND RASTER GRAPHICS IN INKSCAPE programe.</vt:lpstr>
      <vt:lpstr>THE DAY BEFORE DEPARTURE WE TOOK A BOAT TRIP ON THE BAY OF PAGASITIKOS.</vt:lpstr>
      <vt:lpstr>ON THE LAST DAY DURING THE CLOSING CEREMONY Erasmus 2022/2023 We have received certificates of completion of internships.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revision>112</cp:revision>
  <dcterms:created xsi:type="dcterms:W3CDTF">2023-06-01T13:34:10Z</dcterms:created>
  <dcterms:modified xsi:type="dcterms:W3CDTF">2023-06-05T17:00:18Z</dcterms:modified>
</cp:coreProperties>
</file>