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138"/>
    <a:srgbClr val="FFE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2FC0A5-360C-437C-AAAA-2AD61B18D072}" v="239" dt="2024-02-27T20:28:46.887"/>
    <p1510:client id="{39933C97-A3CA-4881-B634-FB7C57ECB5F4}" v="102" dt="2024-02-27T20:41:56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6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73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65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42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6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79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5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22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2/28/2024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07452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edukacja.fdds.pl/pluginfile.php/92276/mod_resource/content/1/gdzie-jest-mimi_film.mp4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edukacja.fdds.pl/course/index.php?categoryid=3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DFE3358-29EE-4087-8570-9666D88A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6388" y="0"/>
            <a:ext cx="7266875" cy="6858000"/>
            <a:chOff x="0" y="0"/>
            <a:chExt cx="726687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D9C6E8-5129-4C44-8443-5ABF75EC6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600"/>
              <a:ext cx="7266875" cy="6854400"/>
            </a:xfrm>
            <a:custGeom>
              <a:avLst/>
              <a:gdLst>
                <a:gd name="connsiteX0" fmla="*/ 3839675 w 7266875"/>
                <a:gd name="connsiteY0" fmla="*/ 0 h 6854400"/>
                <a:gd name="connsiteX1" fmla="*/ 7266875 w 7266875"/>
                <a:gd name="connsiteY1" fmla="*/ 3427200 h 6854400"/>
                <a:gd name="connsiteX2" fmla="*/ 3839675 w 7266875"/>
                <a:gd name="connsiteY2" fmla="*/ 6854400 h 6854400"/>
                <a:gd name="connsiteX3" fmla="*/ 3489264 w 7266875"/>
                <a:gd name="connsiteY3" fmla="*/ 6836706 h 6854400"/>
                <a:gd name="connsiteX4" fmla="*/ 3327588 w 7266875"/>
                <a:gd name="connsiteY4" fmla="*/ 6816161 h 6854400"/>
                <a:gd name="connsiteX5" fmla="*/ 3174464 w 7266875"/>
                <a:gd name="connsiteY5" fmla="*/ 6839531 h 6854400"/>
                <a:gd name="connsiteX6" fmla="*/ 2880000 w 7266875"/>
                <a:gd name="connsiteY6" fmla="*/ 6854400 h 6854400"/>
                <a:gd name="connsiteX7" fmla="*/ 0 w 7266875"/>
                <a:gd name="connsiteY7" fmla="*/ 3974400 h 6854400"/>
                <a:gd name="connsiteX8" fmla="*/ 226325 w 7266875"/>
                <a:gd name="connsiteY8" fmla="*/ 2853374 h 6854400"/>
                <a:gd name="connsiteX9" fmla="*/ 258015 w 7266875"/>
                <a:gd name="connsiteY9" fmla="*/ 2787590 h 6854400"/>
                <a:gd name="connsiteX10" fmla="*/ 224445 w 7266875"/>
                <a:gd name="connsiteY10" fmla="*/ 2657030 h 6854400"/>
                <a:gd name="connsiteX11" fmla="*/ 180561 w 7266875"/>
                <a:gd name="connsiteY11" fmla="*/ 2221714 h 6854400"/>
                <a:gd name="connsiteX12" fmla="*/ 2340561 w 7266875"/>
                <a:gd name="connsiteY12" fmla="*/ 61714 h 6854400"/>
                <a:gd name="connsiteX13" fmla="*/ 2828370 w 7266875"/>
                <a:gd name="connsiteY13" fmla="*/ 117025 h 6854400"/>
                <a:gd name="connsiteX14" fmla="*/ 2891183 w 7266875"/>
                <a:gd name="connsiteY14" fmla="*/ 134017 h 6854400"/>
                <a:gd name="connsiteX15" fmla="*/ 2983165 w 7266875"/>
                <a:gd name="connsiteY15" fmla="*/ 107897 h 6854400"/>
                <a:gd name="connsiteX16" fmla="*/ 3839675 w 7266875"/>
                <a:gd name="connsiteY16" fmla="*/ 0 h 685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66875" h="6854400">
                  <a:moveTo>
                    <a:pt x="3839675" y="0"/>
                  </a:moveTo>
                  <a:cubicBezTo>
                    <a:pt x="5732465" y="0"/>
                    <a:pt x="7266875" y="1534410"/>
                    <a:pt x="7266875" y="3427200"/>
                  </a:cubicBezTo>
                  <a:cubicBezTo>
                    <a:pt x="7266875" y="5319990"/>
                    <a:pt x="5732465" y="6854400"/>
                    <a:pt x="3839675" y="6854400"/>
                  </a:cubicBezTo>
                  <a:cubicBezTo>
                    <a:pt x="3721376" y="6854400"/>
                    <a:pt x="3604476" y="6848406"/>
                    <a:pt x="3489264" y="6836706"/>
                  </a:cubicBezTo>
                  <a:lnTo>
                    <a:pt x="3327588" y="6816161"/>
                  </a:lnTo>
                  <a:lnTo>
                    <a:pt x="3174464" y="6839531"/>
                  </a:lnTo>
                  <a:cubicBezTo>
                    <a:pt x="3077646" y="6849363"/>
                    <a:pt x="2979412" y="6854400"/>
                    <a:pt x="2880000" y="6854400"/>
                  </a:cubicBezTo>
                  <a:cubicBezTo>
                    <a:pt x="1289420" y="6854400"/>
                    <a:pt x="0" y="5564980"/>
                    <a:pt x="0" y="3974400"/>
                  </a:cubicBezTo>
                  <a:cubicBezTo>
                    <a:pt x="0" y="3576755"/>
                    <a:pt x="80589" y="3197933"/>
                    <a:pt x="226325" y="2853374"/>
                  </a:cubicBezTo>
                  <a:lnTo>
                    <a:pt x="258015" y="2787590"/>
                  </a:lnTo>
                  <a:lnTo>
                    <a:pt x="224445" y="2657030"/>
                  </a:lnTo>
                  <a:cubicBezTo>
                    <a:pt x="195672" y="2516419"/>
                    <a:pt x="180561" y="2370831"/>
                    <a:pt x="180561" y="2221714"/>
                  </a:cubicBezTo>
                  <a:cubicBezTo>
                    <a:pt x="180561" y="1028779"/>
                    <a:pt x="1147626" y="61714"/>
                    <a:pt x="2340561" y="61714"/>
                  </a:cubicBezTo>
                  <a:cubicBezTo>
                    <a:pt x="2508318" y="61714"/>
                    <a:pt x="2671608" y="80838"/>
                    <a:pt x="2828370" y="117025"/>
                  </a:cubicBezTo>
                  <a:lnTo>
                    <a:pt x="2891183" y="134017"/>
                  </a:lnTo>
                  <a:lnTo>
                    <a:pt x="2983165" y="107897"/>
                  </a:lnTo>
                  <a:cubicBezTo>
                    <a:pt x="3256928" y="37461"/>
                    <a:pt x="3543927" y="0"/>
                    <a:pt x="3839675" y="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138CFD4D-22F2-420F-8CB7-042571895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94400"/>
              <a:ext cx="5760000" cy="5760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8D49264-261A-4A8E-AB05-33332DCC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0561" y="61714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3">
              <a:extLst>
                <a:ext uri="{FF2B5EF4-FFF2-40B4-BE49-F238E27FC236}">
                  <a16:creationId xmlns:a16="http://schemas.microsoft.com/office/drawing/2014/main" id="{1C20F8FA-12CB-4D89-9416-29678581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2475" y="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75302" y="1746698"/>
            <a:ext cx="5345658" cy="3352967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5400" b="1" u="sng" dirty="0"/>
            </a:br>
            <a:br>
              <a:rPr lang="pl-PL" sz="5400" b="1" u="sng" dirty="0"/>
            </a:br>
            <a:r>
              <a:rPr lang="pl-PL" sz="5400" b="1" u="sng" dirty="0">
                <a:latin typeface="Times New Roman"/>
                <a:cs typeface="Times New Roman"/>
              </a:rPr>
              <a:t>DZIEŃ BEZPIECZNEGO INTERNETU </a:t>
            </a:r>
            <a:br>
              <a:rPr lang="pl-PL" sz="5400" b="1" u="sng" dirty="0">
                <a:latin typeface="Times New Roman"/>
              </a:rPr>
            </a:br>
            <a:r>
              <a:rPr lang="pl-PL" sz="5400" u="sng" dirty="0">
                <a:latin typeface="Times New Roman"/>
                <a:cs typeface="Times New Roman"/>
              </a:rPr>
              <a:t>CYBERPRZEMOC I HEJT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164576" y="812160"/>
            <a:ext cx="2568258" cy="2390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DAEFD87-3A2E-4E00-A08F-8AA383344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C66EAF-98D6-4615-8CA0-821CEA7D4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3E92EF-5B02-4545-AC6B-1C118247F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DF0E53-29E4-497C-81E1-1F770A9FB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E59AFA3-9442-4B7D-BAA8-2D04E2C21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DA5495E-57AC-40AD-98F4-D946739E7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8B3CF9-1CA7-4A59-8B4F-C2213CA9DE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1637529-CE4D-400E-BFA4-4525A472F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174DCD3-2D4E-40BA-98ED-B83D79F21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18B99B9-9207-4132-B574-9C388C456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4498939-FF1E-407E-9BC1-C7911193A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2E3A95-D9D8-4B8D-B298-A67FE4C11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30C927F-C97D-4AE7-B465-BD22384C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C363F49-42CF-874B-FA84-FB1D86B3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19" y="-1794446"/>
            <a:ext cx="8877400" cy="49976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dirty="0">
                <a:latin typeface="Times New Roman"/>
                <a:cs typeface="Times New Roman"/>
              </a:rPr>
              <a:t> </a:t>
            </a:r>
            <a:r>
              <a:rPr lang="en-US" sz="3500" i="1" err="1">
                <a:latin typeface="Times New Roman"/>
                <a:cs typeface="Times New Roman"/>
              </a:rPr>
              <a:t>Hejt</a:t>
            </a:r>
            <a:r>
              <a:rPr lang="en-US" sz="3500" i="1" dirty="0">
                <a:latin typeface="Times New Roman"/>
                <a:cs typeface="Times New Roman"/>
              </a:rPr>
              <a:t> </a:t>
            </a:r>
            <a:r>
              <a:rPr lang="en-US" sz="3500" i="1" err="1">
                <a:latin typeface="Times New Roman"/>
                <a:cs typeface="Times New Roman"/>
              </a:rPr>
              <a:t>i</a:t>
            </a:r>
            <a:r>
              <a:rPr lang="en-US" sz="3500" i="1" dirty="0">
                <a:latin typeface="Times New Roman"/>
                <a:cs typeface="Times New Roman"/>
              </a:rPr>
              <a:t> </a:t>
            </a:r>
            <a:r>
              <a:rPr lang="en-US" sz="3500" i="1" err="1">
                <a:latin typeface="Times New Roman"/>
                <a:cs typeface="Times New Roman"/>
              </a:rPr>
              <a:t>cyberprzemoc</a:t>
            </a:r>
            <a:r>
              <a:rPr lang="en-US" sz="3500" i="1" dirty="0">
                <a:latin typeface="Times New Roman"/>
                <a:cs typeface="Times New Roman"/>
              </a:rPr>
              <a:t> jest </a:t>
            </a:r>
            <a:r>
              <a:rPr lang="en-US" sz="3500" i="1" err="1">
                <a:latin typeface="Times New Roman"/>
                <a:cs typeface="Times New Roman"/>
              </a:rPr>
              <a:t>obecna</a:t>
            </a:r>
            <a:r>
              <a:rPr lang="en-US" sz="3500" i="1" dirty="0">
                <a:latin typeface="Times New Roman"/>
                <a:cs typeface="Times New Roman"/>
              </a:rPr>
              <a:t> </a:t>
            </a:r>
            <a:r>
              <a:rPr lang="en-US" sz="3500" i="1" err="1">
                <a:latin typeface="Times New Roman"/>
                <a:cs typeface="Times New Roman"/>
              </a:rPr>
              <a:t>najczęściej</a:t>
            </a:r>
            <a:r>
              <a:rPr lang="en-US" sz="3500" i="1" dirty="0">
                <a:latin typeface="Times New Roman"/>
                <a:cs typeface="Times New Roman"/>
              </a:rPr>
              <a:t> w </a:t>
            </a:r>
            <a:r>
              <a:rPr lang="en-US" sz="3500" i="1" err="1">
                <a:latin typeface="Times New Roman"/>
                <a:cs typeface="Times New Roman"/>
              </a:rPr>
              <a:t>portalach</a:t>
            </a:r>
            <a:r>
              <a:rPr lang="en-US" sz="3500" i="1" dirty="0">
                <a:latin typeface="Times New Roman"/>
                <a:cs typeface="Times New Roman"/>
              </a:rPr>
              <a:t>  </a:t>
            </a:r>
            <a:r>
              <a:rPr lang="en-US" sz="3500" i="1" err="1">
                <a:latin typeface="Times New Roman"/>
                <a:cs typeface="Times New Roman"/>
              </a:rPr>
              <a:t>społecznościowych</a:t>
            </a:r>
            <a:r>
              <a:rPr lang="en-US" sz="3500" i="1" dirty="0">
                <a:latin typeface="Times New Roman"/>
                <a:cs typeface="Times New Roman"/>
              </a:rPr>
              <a:t> </a:t>
            </a:r>
            <a:r>
              <a:rPr lang="en-US" sz="3500" i="1" err="1">
                <a:latin typeface="Times New Roman"/>
                <a:cs typeface="Times New Roman"/>
              </a:rPr>
              <a:t>i</a:t>
            </a:r>
            <a:r>
              <a:rPr lang="en-US" sz="3500" i="1" dirty="0">
                <a:latin typeface="Times New Roman"/>
                <a:cs typeface="Times New Roman"/>
              </a:rPr>
              <a:t> </a:t>
            </a:r>
            <a:r>
              <a:rPr lang="en-US" sz="3500" i="1" err="1">
                <a:latin typeface="Times New Roman"/>
                <a:cs typeface="Times New Roman"/>
              </a:rPr>
              <a:t>ogólnie</a:t>
            </a:r>
            <a:r>
              <a:rPr lang="en-US" sz="3500" i="1" dirty="0">
                <a:latin typeface="Times New Roman"/>
                <a:cs typeface="Times New Roman"/>
              </a:rPr>
              <a:t> w </a:t>
            </a:r>
            <a:r>
              <a:rPr lang="en-US" sz="3500" i="1" err="1">
                <a:latin typeface="Times New Roman"/>
                <a:cs typeface="Times New Roman"/>
              </a:rPr>
              <a:t>internecie</a:t>
            </a:r>
            <a:r>
              <a:rPr lang="en-US" sz="3500" i="1" dirty="0">
                <a:latin typeface="Times New Roman"/>
                <a:cs typeface="Times New Roman"/>
              </a:rPr>
              <a:t>, ale </a:t>
            </a:r>
            <a:r>
              <a:rPr lang="en-US" sz="3500" i="1" err="1">
                <a:latin typeface="Times New Roman"/>
                <a:cs typeface="Times New Roman"/>
              </a:rPr>
              <a:t>również</a:t>
            </a:r>
            <a:r>
              <a:rPr lang="en-US" sz="3500" i="1" dirty="0">
                <a:latin typeface="Times New Roman"/>
                <a:cs typeface="Times New Roman"/>
              </a:rPr>
              <a:t> w </a:t>
            </a:r>
            <a:r>
              <a:rPr lang="en-US" sz="3500" i="1" err="1">
                <a:latin typeface="Times New Roman"/>
                <a:cs typeface="Times New Roman"/>
              </a:rPr>
              <a:t>rzeczywistości</a:t>
            </a:r>
            <a:r>
              <a:rPr lang="en-US" sz="3500" i="1" dirty="0">
                <a:latin typeface="Times New Roman"/>
                <a:cs typeface="Times New Roman"/>
              </a:rPr>
              <a:t> </a:t>
            </a:r>
            <a:br>
              <a:rPr lang="en-US" sz="3500" i="1" dirty="0">
                <a:latin typeface="Times New Roman"/>
              </a:rPr>
            </a:br>
            <a:br>
              <a:rPr lang="en-US" sz="3500" dirty="0">
                <a:latin typeface="Times New Roman"/>
              </a:rPr>
            </a:br>
            <a:endParaRPr lang="en-US" sz="3500">
              <a:latin typeface="Times New Roman"/>
              <a:cs typeface="Times New Roman"/>
            </a:endParaRPr>
          </a:p>
        </p:txBody>
      </p:sp>
      <p:pic>
        <p:nvPicPr>
          <p:cNvPr id="6" name="Obraz 5" descr="Obraz zawierający Grafika, symbol, logo, krąg&#10;&#10;Opis wygenerowany automatycznie">
            <a:extLst>
              <a:ext uri="{FF2B5EF4-FFF2-40B4-BE49-F238E27FC236}">
                <a16:creationId xmlns:a16="http://schemas.microsoft.com/office/drawing/2014/main" id="{782D55D5-D3B7-09F3-56A4-0C457FDC7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7" t="6534" r="12905" b="6250"/>
          <a:stretch/>
        </p:blipFill>
        <p:spPr>
          <a:xfrm rot="660000">
            <a:off x="8966244" y="373069"/>
            <a:ext cx="963917" cy="929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8D6A921-84AF-3C3A-025B-E5C7FB8BFD0B}"/>
              </a:ext>
            </a:extLst>
          </p:cNvPr>
          <p:cNvSpPr/>
          <p:nvPr/>
        </p:nvSpPr>
        <p:spPr>
          <a:xfrm>
            <a:off x="279298" y="2537233"/>
            <a:ext cx="10725150" cy="30956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6A5E4F60-8D83-CF23-021D-34997868E55F}"/>
              </a:ext>
            </a:extLst>
          </p:cNvPr>
          <p:cNvSpPr/>
          <p:nvPr/>
        </p:nvSpPr>
        <p:spPr>
          <a:xfrm>
            <a:off x="914808" y="2704775"/>
            <a:ext cx="9239250" cy="281940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000" b="1" dirty="0">
                <a:latin typeface="Times New Roman"/>
                <a:cs typeface="Times New Roman"/>
              </a:rPr>
              <a:t>Cele prezentacji:</a:t>
            </a:r>
          </a:p>
          <a:p>
            <a:pPr marL="342900" indent="-342900" algn="ctr">
              <a:buFont typeface="Arial"/>
              <a:buChar char="•"/>
            </a:pPr>
            <a:r>
              <a:rPr lang="pl-PL" sz="2000" dirty="0">
                <a:latin typeface="Times New Roman"/>
                <a:ea typeface="+mn-lt"/>
                <a:cs typeface="+mn-lt"/>
              </a:rPr>
              <a:t>Jakie formy może mieć hejt i gdzie może występować?</a:t>
            </a:r>
            <a:endParaRPr lang="pl-PL" dirty="0">
              <a:latin typeface="Times New Roman"/>
              <a:cs typeface="Times New Roman"/>
            </a:endParaRPr>
          </a:p>
          <a:p>
            <a:pPr marL="342900" indent="-342900" algn="ctr">
              <a:buFont typeface="Arial"/>
              <a:buChar char="•"/>
            </a:pPr>
            <a:r>
              <a:rPr lang="pl-PL" sz="2000" dirty="0">
                <a:latin typeface="Times New Roman"/>
                <a:cs typeface="Times New Roman"/>
              </a:rPr>
              <a:t>Pokazanie i uświadomienie jak działa hejt na innych</a:t>
            </a:r>
          </a:p>
          <a:p>
            <a:pPr marL="342900" indent="-342900" algn="ctr">
              <a:buFont typeface="Arial"/>
              <a:buChar char="•"/>
            </a:pPr>
            <a:r>
              <a:rPr lang="pl-PL" sz="2000" dirty="0">
                <a:latin typeface="Times New Roman"/>
                <a:cs typeface="Times New Roman"/>
              </a:rPr>
              <a:t>Jak się przed nim bronić i do kogo się zwracać o pomoc?</a:t>
            </a:r>
          </a:p>
          <a:p>
            <a:pPr marL="342900" indent="-342900" algn="ctr">
              <a:buFont typeface="Arial"/>
              <a:buChar char="•"/>
            </a:pPr>
            <a:r>
              <a:rPr lang="pl-PL" sz="2000" dirty="0">
                <a:latin typeface="Times New Roman"/>
                <a:cs typeface="Times New Roman"/>
              </a:rPr>
              <a:t>Jak reagować jako świadek hejtu?</a:t>
            </a:r>
          </a:p>
        </p:txBody>
      </p:sp>
      <p:pic>
        <p:nvPicPr>
          <p:cNvPr id="20" name="Obraz 19" descr="Obraz zawierający Grafika, krąg, Wielobarwność, logo&#10;&#10;Opis wygenerowany automatycznie">
            <a:extLst>
              <a:ext uri="{FF2B5EF4-FFF2-40B4-BE49-F238E27FC236}">
                <a16:creationId xmlns:a16="http://schemas.microsoft.com/office/drawing/2014/main" id="{03C887D0-7947-84DC-92C8-1E6E21657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2" t="30092" r="21991" b="20139"/>
          <a:stretch/>
        </p:blipFill>
        <p:spPr>
          <a:xfrm rot="20880000">
            <a:off x="459317" y="2654300"/>
            <a:ext cx="1219203" cy="1219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Obraz 21" descr="Obraz zawierający symbol, logo, Czcionka, Grafika&#10;&#10;Opis wygenerowany automatycznie">
            <a:extLst>
              <a:ext uri="{FF2B5EF4-FFF2-40B4-BE49-F238E27FC236}">
                <a16:creationId xmlns:a16="http://schemas.microsoft.com/office/drawing/2014/main" id="{B39D8B54-1F48-EF7D-CE7B-BD381A561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9875308" y="3552825"/>
            <a:ext cx="1123950" cy="1123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58697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Ludzka twarz, kobieta, ubrania&#10;&#10;Opis wygenerowany automatycznie">
            <a:extLst>
              <a:ext uri="{FF2B5EF4-FFF2-40B4-BE49-F238E27FC236}">
                <a16:creationId xmlns:a16="http://schemas.microsoft.com/office/drawing/2014/main" id="{C6A04996-349D-CA57-38CA-7C21D8D9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620520"/>
            <a:ext cx="4663440" cy="262128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3C4EA0A-833F-7C77-5CB7-B3C39564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>
                <a:latin typeface="Times New Roman"/>
                <a:cs typeface="Times New Roman"/>
              </a:rPr>
              <a:t>Hejt przyjmuje najczęściej postać:</a:t>
            </a:r>
            <a:br>
              <a:rPr lang="pl-PL" sz="3500" b="1" dirty="0">
                <a:latin typeface="Times New Roman"/>
              </a:rPr>
            </a:br>
            <a:br>
              <a:rPr lang="pl-PL" sz="3500" dirty="0">
                <a:latin typeface="Times New Roman"/>
              </a:rPr>
            </a:br>
            <a:r>
              <a:rPr lang="pl-PL" sz="3500" dirty="0">
                <a:solidFill>
                  <a:srgbClr val="C00000"/>
                </a:solidFill>
              </a:rPr>
              <a:t>- komentarzy  </a:t>
            </a:r>
            <a:endParaRPr lang="pl-PL" sz="3500" dirty="0">
              <a:solidFill>
                <a:srgbClr val="C00000"/>
              </a:solidFill>
              <a:latin typeface="Bell MT"/>
              <a:cs typeface="Arial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E4B29A7-2F4A-A7F7-9169-7C72CB0272DD}"/>
              </a:ext>
            </a:extLst>
          </p:cNvPr>
          <p:cNvSpPr txBox="1"/>
          <p:nvPr/>
        </p:nvSpPr>
        <p:spPr>
          <a:xfrm>
            <a:off x="1211561" y="3316227"/>
            <a:ext cx="2743200" cy="5232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800"/>
              <a:t>---------</a:t>
            </a:r>
          </a:p>
        </p:txBody>
      </p:sp>
      <p:pic>
        <p:nvPicPr>
          <p:cNvPr id="8" name="Obraz 7" descr="Obraz zawierający tekst, osoba, w pomieszczeniu, paznokieć&#10;&#10;Opis wygenerowany automatycznie">
            <a:extLst>
              <a:ext uri="{FF2B5EF4-FFF2-40B4-BE49-F238E27FC236}">
                <a16:creationId xmlns:a16="http://schemas.microsoft.com/office/drawing/2014/main" id="{84516499-1130-3A93-FA96-9081A285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72" y="2062843"/>
            <a:ext cx="4016829" cy="229688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065B03C-6E2B-4042-182B-8FE979877C37}"/>
              </a:ext>
            </a:extLst>
          </p:cNvPr>
          <p:cNvSpPr txBox="1"/>
          <p:nvPr/>
        </p:nvSpPr>
        <p:spPr>
          <a:xfrm>
            <a:off x="5559063" y="1587183"/>
            <a:ext cx="7075712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2800">
                <a:solidFill>
                  <a:srgbClr val="C00000"/>
                </a:solidFill>
                <a:latin typeface="Times New Roman"/>
                <a:cs typeface="Times New Roman"/>
              </a:rPr>
              <a:t>Posty udostępniane przez innych na temat kogoś innego</a:t>
            </a:r>
          </a:p>
        </p:txBody>
      </p:sp>
      <p:pic>
        <p:nvPicPr>
          <p:cNvPr id="11" name="Obraz 10" descr="Obraz zawierający zrzut ekranu, Kreskówka, Animacja, clipart&#10;&#10;Opis wygenerowany automatycznie">
            <a:extLst>
              <a:ext uri="{FF2B5EF4-FFF2-40B4-BE49-F238E27FC236}">
                <a16:creationId xmlns:a16="http://schemas.microsoft.com/office/drawing/2014/main" id="{F470A650-1EF1-0F17-9C2D-B506D308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839" y="4721318"/>
            <a:ext cx="3405307" cy="182503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6F285DD-515A-6D4C-9409-3D05F55733F1}"/>
              </a:ext>
            </a:extLst>
          </p:cNvPr>
          <p:cNvSpPr txBox="1"/>
          <p:nvPr/>
        </p:nvSpPr>
        <p:spPr>
          <a:xfrm>
            <a:off x="234888" y="4424886"/>
            <a:ext cx="5627594" cy="95410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2800">
                <a:solidFill>
                  <a:srgbClr val="C00000"/>
                </a:solidFill>
                <a:latin typeface="Times New Roman"/>
                <a:cs typeface="Times New Roman"/>
              </a:rPr>
              <a:t>Pisanie lub mówienie o innych treści nieprawdziwych ,,plotek"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F5808DB-0996-3D10-7D38-8E889B5CC9C4}"/>
              </a:ext>
            </a:extLst>
          </p:cNvPr>
          <p:cNvSpPr txBox="1"/>
          <p:nvPr/>
        </p:nvSpPr>
        <p:spPr>
          <a:xfrm>
            <a:off x="9097448" y="5587150"/>
            <a:ext cx="276177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2800">
                <a:solidFill>
                  <a:srgbClr val="C00000"/>
                </a:solidFill>
                <a:latin typeface="Times New Roman"/>
                <a:cs typeface="Times New Roman"/>
              </a:rPr>
              <a:t>I wiele więcej!</a:t>
            </a:r>
          </a:p>
        </p:txBody>
      </p:sp>
      <p:pic>
        <p:nvPicPr>
          <p:cNvPr id="4" name="Grafika 3" descr="Smutna twarz z wypełnieniem z wypełnieniem pełnym">
            <a:extLst>
              <a:ext uri="{FF2B5EF4-FFF2-40B4-BE49-F238E27FC236}">
                <a16:creationId xmlns:a16="http://schemas.microsoft.com/office/drawing/2014/main" id="{0F7A0018-01DA-1AD9-2055-841D6559F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4634" y="48979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6822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9AACA9-BD92-429F-8047-0731DB46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46D8F9-B18B-42F5-B320-22E156F4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80DF08-8878-4A99-871A-573EBF4F3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0FF3E7-007F-48E0-8352-89CE4375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02DE4FC-8B38-40C7-A2F5-CBD4C6592E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97C509-DDA4-4291-88B3-8E2B146099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345897-50D9-424E-A94E-18A63AEE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6E6E08-BABA-49E9-884E-480584915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E949AEB-B0AF-DDF1-8234-791957C7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" y="67606"/>
            <a:ext cx="11878946" cy="65881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6AEC84C-5E4A-5E71-28DA-7B979D977DE6}"/>
              </a:ext>
            </a:extLst>
          </p:cNvPr>
          <p:cNvSpPr txBox="1"/>
          <p:nvPr/>
        </p:nvSpPr>
        <p:spPr>
          <a:xfrm>
            <a:off x="1506394" y="360880"/>
            <a:ext cx="1060704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500" b="1">
                <a:latin typeface="Times New Roman"/>
                <a:cs typeface="Times New Roman"/>
              </a:rPr>
              <a:t>Cyberprzemoc i hejt mogą prowadzić do:</a:t>
            </a:r>
          </a:p>
        </p:txBody>
      </p:sp>
      <p:pic>
        <p:nvPicPr>
          <p:cNvPr id="5" name="Obraz 4" descr="Obraz zawierający osoba, Ludzka twarz, okno, dziewczyna&#10;&#10;Opis wygenerowany automatycznie">
            <a:extLst>
              <a:ext uri="{FF2B5EF4-FFF2-40B4-BE49-F238E27FC236}">
                <a16:creationId xmlns:a16="http://schemas.microsoft.com/office/drawing/2014/main" id="{44E18843-A215-2143-3A98-1B3BB2C8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193800"/>
            <a:ext cx="4704080" cy="286512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8DBCC1-9A64-53A9-99B9-D201E74D34C4}"/>
              </a:ext>
            </a:extLst>
          </p:cNvPr>
          <p:cNvSpPr txBox="1"/>
          <p:nvPr/>
        </p:nvSpPr>
        <p:spPr>
          <a:xfrm>
            <a:off x="281998" y="1539536"/>
            <a:ext cx="530352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3500">
                <a:solidFill>
                  <a:srgbClr val="C00000"/>
                </a:solidFill>
                <a:latin typeface="Times New Roman"/>
                <a:cs typeface="Times New Roman"/>
              </a:rPr>
              <a:t>Obniżenia samooceny </a:t>
            </a:r>
          </a:p>
        </p:txBody>
      </p:sp>
      <p:pic>
        <p:nvPicPr>
          <p:cNvPr id="18" name="Obraz 17" descr="Obraz zawierający Ludzka twarz, osoba, ubrania, okulary/szklanki&#10;&#10;Opis wygenerowany automatycznie">
            <a:extLst>
              <a:ext uri="{FF2B5EF4-FFF2-40B4-BE49-F238E27FC236}">
                <a16:creationId xmlns:a16="http://schemas.microsoft.com/office/drawing/2014/main" id="{D97F4A73-879F-8658-931F-B111003B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760" y="3563620"/>
            <a:ext cx="5608320" cy="31546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D631280-CD56-B608-7AD6-F5C46AD67C59}"/>
              </a:ext>
            </a:extLst>
          </p:cNvPr>
          <p:cNvSpPr txBox="1"/>
          <p:nvPr/>
        </p:nvSpPr>
        <p:spPr>
          <a:xfrm>
            <a:off x="7328297" y="3513564"/>
            <a:ext cx="458216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3500" dirty="0">
                <a:solidFill>
                  <a:srgbClr val="C00000"/>
                </a:solidFill>
                <a:latin typeface="Times New Roman"/>
                <a:cs typeface="Times New Roman"/>
              </a:rPr>
              <a:t>,,Strach" przed innymi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11FC598-237C-2325-056F-BDF2DB9C3E60}"/>
              </a:ext>
            </a:extLst>
          </p:cNvPr>
          <p:cNvSpPr txBox="1"/>
          <p:nvPr/>
        </p:nvSpPr>
        <p:spPr>
          <a:xfrm>
            <a:off x="1006114" y="5137728"/>
            <a:ext cx="450088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3500">
                <a:solidFill>
                  <a:srgbClr val="C00000"/>
                </a:solidFill>
                <a:latin typeface="Times New Roman"/>
                <a:cs typeface="Times New Roman"/>
              </a:rPr>
              <a:t>I więcej (gorszych)</a:t>
            </a:r>
            <a:endParaRPr lang="pl-PL">
              <a:latin typeface="Times New Roman"/>
              <a:cs typeface="Times New Roman"/>
            </a:endParaRPr>
          </a:p>
          <a:p>
            <a:r>
              <a:rPr lang="pl-PL" sz="3500">
                <a:solidFill>
                  <a:srgbClr val="C00000"/>
                </a:solidFill>
                <a:latin typeface="Times New Roman"/>
                <a:cs typeface="Times New Roman"/>
              </a:rPr>
              <a:t> rzeczy</a:t>
            </a:r>
            <a:endParaRPr lang="pl-PL">
              <a:latin typeface="Times New Roman"/>
              <a:cs typeface="Times New Roman"/>
            </a:endParaRPr>
          </a:p>
        </p:txBody>
      </p:sp>
      <p:pic>
        <p:nvPicPr>
          <p:cNvPr id="22" name="Grafika 21" descr="Kontur płaczącej twarzy z wypełnieniem pełnym">
            <a:extLst>
              <a:ext uri="{FF2B5EF4-FFF2-40B4-BE49-F238E27FC236}">
                <a16:creationId xmlns:a16="http://schemas.microsoft.com/office/drawing/2014/main" id="{3C285EAB-6339-7B44-9BE8-D4E27679C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3088" y="12874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83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4752A2-9BE4-9048-388E-D64F3AED512C}"/>
              </a:ext>
            </a:extLst>
          </p:cNvPr>
          <p:cNvSpPr txBox="1"/>
          <p:nvPr/>
        </p:nvSpPr>
        <p:spPr>
          <a:xfrm>
            <a:off x="495506" y="495506"/>
            <a:ext cx="1140968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500" b="1" dirty="0">
                <a:latin typeface="Times New Roman"/>
                <a:cs typeface="Times New Roman"/>
              </a:rPr>
              <a:t>Jeśli Jesteś ofiarą lub świadkiem hejtu należy powiedzieć to osobie dorosłej!!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3604B74-019E-31CC-612F-A73B6AA5EF37}"/>
              </a:ext>
            </a:extLst>
          </p:cNvPr>
          <p:cNvSpPr/>
          <p:nvPr/>
        </p:nvSpPr>
        <p:spPr>
          <a:xfrm>
            <a:off x="558114" y="2911970"/>
            <a:ext cx="4419600" cy="2529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  <a:p>
            <a:pPr algn="ctr"/>
            <a:r>
              <a:rPr lang="pl-PL">
                <a:solidFill>
                  <a:srgbClr val="FFEBC7"/>
                </a:solidFill>
              </a:rPr>
              <a:t>T</a:t>
            </a:r>
          </a:p>
          <a:p>
            <a:pPr algn="ctr"/>
            <a:r>
              <a:rPr lang="pl-PL">
                <a:solidFill>
                  <a:srgbClr val="FFEBC7"/>
                </a:solidFill>
              </a:rPr>
              <a:t>T</a:t>
            </a:r>
          </a:p>
          <a:p>
            <a:pPr algn="ctr"/>
            <a:r>
              <a:rPr lang="pl-PL">
                <a:solidFill>
                  <a:srgbClr val="FFEBC7"/>
                </a:solidFill>
              </a:rPr>
              <a:t>T</a:t>
            </a:r>
          </a:p>
          <a:p>
            <a:pPr algn="ctr"/>
            <a:r>
              <a:rPr lang="pl-PL">
                <a:solidFill>
                  <a:srgbClr val="FFEBC7"/>
                </a:solidFill>
              </a:rPr>
              <a:t>T</a:t>
            </a:r>
          </a:p>
          <a:p>
            <a:pPr algn="ctr"/>
            <a:r>
              <a:rPr lang="pl-PL">
                <a:solidFill>
                  <a:srgbClr val="FFEBC7"/>
                </a:solidFill>
              </a:rPr>
              <a:t>T</a:t>
            </a:r>
          </a:p>
          <a:p>
            <a:pPr algn="ctr"/>
            <a:r>
              <a:rPr lang="pl-PL" b="1">
                <a:solidFill>
                  <a:srgbClr val="191138"/>
                </a:solidFill>
              </a:rPr>
              <a:t>NAUCZYCIELOM</a:t>
            </a:r>
          </a:p>
        </p:txBody>
      </p:sp>
      <p:pic>
        <p:nvPicPr>
          <p:cNvPr id="4" name="Obraz 3" descr="Obraz zawierający ubrania, Ludzka twarz, osoba, uśmiech&#10;&#10;Opis wygenerowany automatycznie">
            <a:extLst>
              <a:ext uri="{FF2B5EF4-FFF2-40B4-BE49-F238E27FC236}">
                <a16:creationId xmlns:a16="http://schemas.microsoft.com/office/drawing/2014/main" id="{F9EE43FD-39BD-1EF8-C8B5-16427D1D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2314607"/>
            <a:ext cx="4419600" cy="248278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49F79B7-D6F6-7B51-ADE8-EF51B93C67B9}"/>
              </a:ext>
            </a:extLst>
          </p:cNvPr>
          <p:cNvSpPr/>
          <p:nvPr/>
        </p:nvSpPr>
        <p:spPr>
          <a:xfrm>
            <a:off x="6777048" y="1570618"/>
            <a:ext cx="4734560" cy="3058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ubrania, trawa, osoba, na wolnym powietrzu&#10;&#10;Opis wygenerowany automatycznie">
            <a:extLst>
              <a:ext uri="{FF2B5EF4-FFF2-40B4-BE49-F238E27FC236}">
                <a16:creationId xmlns:a16="http://schemas.microsoft.com/office/drawing/2014/main" id="{6887BA8D-74F3-D575-5742-C7E4FD9B7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060" y="2339022"/>
            <a:ext cx="4739640" cy="309435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1E5E92C-E955-C347-6F1A-6590EC7AE664}"/>
              </a:ext>
            </a:extLst>
          </p:cNvPr>
          <p:cNvSpPr txBox="1"/>
          <p:nvPr/>
        </p:nvSpPr>
        <p:spPr>
          <a:xfrm>
            <a:off x="8441165" y="1819442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b="1">
                <a:solidFill>
                  <a:srgbClr val="191138"/>
                </a:solidFill>
              </a:rPr>
              <a:t>RODZICOM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77EA4F4-9BE6-5D32-0928-F5A415B9A1D3}"/>
              </a:ext>
            </a:extLst>
          </p:cNvPr>
          <p:cNvSpPr/>
          <p:nvPr/>
        </p:nvSpPr>
        <p:spPr>
          <a:xfrm>
            <a:off x="681058" y="5768008"/>
            <a:ext cx="11064240" cy="894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F12834A-CB95-88AA-165E-238A1931BC6D}"/>
              </a:ext>
            </a:extLst>
          </p:cNvPr>
          <p:cNvSpPr txBox="1"/>
          <p:nvPr/>
        </p:nvSpPr>
        <p:spPr>
          <a:xfrm>
            <a:off x="3264644" y="6032548"/>
            <a:ext cx="927608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b="1">
                <a:solidFill>
                  <a:srgbClr val="191138"/>
                </a:solidFill>
              </a:rPr>
              <a:t>I INNYM DOROSŁYM TOBIE ZAUFANYCH</a:t>
            </a:r>
          </a:p>
        </p:txBody>
      </p:sp>
      <p:pic>
        <p:nvPicPr>
          <p:cNvPr id="10" name="Grafika 9" descr="Oczy z wypełnieniem pełnym">
            <a:extLst>
              <a:ext uri="{FF2B5EF4-FFF2-40B4-BE49-F238E27FC236}">
                <a16:creationId xmlns:a16="http://schemas.microsoft.com/office/drawing/2014/main" id="{D5CDC28B-0AA2-440F-CCE8-0899A60FD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42467" y="12043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5352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C1BF5DD-6609-7565-0114-113C7010CF77}"/>
              </a:ext>
            </a:extLst>
          </p:cNvPr>
          <p:cNvSpPr txBox="1"/>
          <p:nvPr/>
        </p:nvSpPr>
        <p:spPr>
          <a:xfrm>
            <a:off x="391445" y="467719"/>
            <a:ext cx="11206480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500" b="1" dirty="0">
                <a:latin typeface="Times New Roman"/>
                <a:cs typeface="Times New Roman"/>
              </a:rPr>
              <a:t>Jesteś świadkiem cyberprzemocy? Hejtu? Zareaguj!</a:t>
            </a:r>
          </a:p>
        </p:txBody>
      </p:sp>
      <p:pic>
        <p:nvPicPr>
          <p:cNvPr id="5" name="Obraz 4" descr="Obraz zawierający osoba, Ludzka twarz, ubrania, w pomieszczeniu&#10;&#10;Opis wygenerowany automatycznie">
            <a:extLst>
              <a:ext uri="{FF2B5EF4-FFF2-40B4-BE49-F238E27FC236}">
                <a16:creationId xmlns:a16="http://schemas.microsoft.com/office/drawing/2014/main" id="{1F93B2ED-9C9B-492E-6E95-B47F56FA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97" y="4385884"/>
            <a:ext cx="3182887" cy="206845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8008935-EF0F-725E-B40E-3E6DE7F57550}"/>
              </a:ext>
            </a:extLst>
          </p:cNvPr>
          <p:cNvSpPr txBox="1"/>
          <p:nvPr/>
        </p:nvSpPr>
        <p:spPr>
          <a:xfrm>
            <a:off x="395541" y="1422215"/>
            <a:ext cx="5146040" cy="70942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pl-PL" sz="3500" dirty="0">
                <a:solidFill>
                  <a:srgbClr val="C00000"/>
                </a:solidFill>
                <a:latin typeface="Times New Roman"/>
                <a:cs typeface="Times New Roman"/>
              </a:rPr>
              <a:t>Poinformuj dorosłego (wcześniejszy slajd)</a:t>
            </a: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r>
              <a:rPr lang="pl-PL" sz="3500" dirty="0">
                <a:solidFill>
                  <a:srgbClr val="C00000"/>
                </a:solidFill>
                <a:latin typeface="Times New Roman"/>
                <a:cs typeface="Times New Roman"/>
              </a:rPr>
              <a:t>Porozmawiaj z ofiarą hejtu/cyberprzemocy</a:t>
            </a: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pPr marL="285750" indent="-285750">
              <a:buFont typeface="Calibri"/>
              <a:buChar char="-"/>
            </a:pPr>
            <a:endParaRPr lang="pl-PL" sz="3500">
              <a:latin typeface="Bell MT"/>
            </a:endParaRPr>
          </a:p>
          <a:p>
            <a:endParaRPr lang="pl-PL" sz="3500">
              <a:latin typeface="Bell M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62333FD-44B7-813C-E120-26D933200DDD}"/>
              </a:ext>
            </a:extLst>
          </p:cNvPr>
          <p:cNvSpPr txBox="1"/>
          <p:nvPr/>
        </p:nvSpPr>
        <p:spPr>
          <a:xfrm>
            <a:off x="5573551" y="2847569"/>
            <a:ext cx="6614160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Calibri"/>
              <a:buChar char="-"/>
            </a:pPr>
            <a:r>
              <a:rPr lang="pl-PL" sz="3500" dirty="0">
                <a:solidFill>
                  <a:srgbClr val="C00000"/>
                </a:solidFill>
                <a:latin typeface="Times New Roman"/>
                <a:cs typeface="Times New Roman"/>
              </a:rPr>
              <a:t>Nie olewaj sytuacji! Może to doprowadzić do złych rzeczy</a:t>
            </a:r>
            <a:endParaRPr lang="pl-PL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Grafika 5" descr="Nauczyciel z wypełnieniem pełnym">
            <a:extLst>
              <a:ext uri="{FF2B5EF4-FFF2-40B4-BE49-F238E27FC236}">
                <a16:creationId xmlns:a16="http://schemas.microsoft.com/office/drawing/2014/main" id="{F89E5C4F-06CE-AE7E-CCD4-B550F70E4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6356" y="779469"/>
            <a:ext cx="2169459" cy="21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89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2C56590-BEE2-2B82-D880-88EADE74D5E0}"/>
              </a:ext>
            </a:extLst>
          </p:cNvPr>
          <p:cNvSpPr txBox="1"/>
          <p:nvPr/>
        </p:nvSpPr>
        <p:spPr>
          <a:xfrm>
            <a:off x="4244590" y="583365"/>
            <a:ext cx="5080686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500" b="1" i="1">
                <a:latin typeface="Bell MT"/>
              </a:rPr>
              <a:t>---KONIEC---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42EDC14-A8E4-56E4-6FD7-CBBDA1EC15E8}"/>
              </a:ext>
            </a:extLst>
          </p:cNvPr>
          <p:cNvSpPr txBox="1"/>
          <p:nvPr/>
        </p:nvSpPr>
        <p:spPr>
          <a:xfrm>
            <a:off x="606707" y="1176809"/>
            <a:ext cx="7997967" cy="64171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Times New Roman"/>
                <a:cs typeface="Times New Roman"/>
              </a:rPr>
              <a:t>Nie lekceważmy hejtu i cyberprzemocy!</a:t>
            </a:r>
          </a:p>
          <a:p>
            <a:endParaRPr lang="pl-PL" dirty="0">
              <a:latin typeface="Times New Roman"/>
              <a:cs typeface="Times New Roman"/>
            </a:endParaRPr>
          </a:p>
          <a:p>
            <a:r>
              <a:rPr lang="pl-PL" dirty="0">
                <a:latin typeface="Times New Roman"/>
                <a:cs typeface="Times New Roman"/>
              </a:rPr>
              <a:t>Dziękujemy za obejrzenie naszej prezentacji</a:t>
            </a:r>
          </a:p>
          <a:p>
            <a:endParaRPr lang="pl-PL" dirty="0">
              <a:latin typeface="Times New Roman"/>
              <a:cs typeface="Times New Roman"/>
            </a:endParaRPr>
          </a:p>
          <a:p>
            <a:r>
              <a:rPr lang="pl-PL" dirty="0">
                <a:latin typeface="Times New Roman"/>
                <a:cs typeface="Times New Roman"/>
              </a:rPr>
              <a:t>Numer zaufania dla dzieci i młodzieży: 116 111</a:t>
            </a:r>
            <a:endParaRPr lang="en-US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  <a:p>
            <a:r>
              <a:rPr lang="pl-PL" dirty="0">
                <a:latin typeface="Times New Roman"/>
                <a:cs typeface="Times New Roman"/>
              </a:rPr>
              <a:t>Więcej informacji na temat </a:t>
            </a:r>
            <a:r>
              <a:rPr lang="pl-PL" err="1">
                <a:latin typeface="Times New Roman"/>
                <a:cs typeface="Times New Roman"/>
              </a:rPr>
              <a:t>internetu</a:t>
            </a:r>
            <a:r>
              <a:rPr lang="pl-PL" dirty="0">
                <a:latin typeface="Times New Roman"/>
                <a:cs typeface="Times New Roman"/>
              </a:rPr>
              <a:t>/niebezpieczeństw w nim na</a:t>
            </a:r>
          </a:p>
          <a:p>
            <a:r>
              <a:rPr lang="pl-PL" dirty="0">
                <a:latin typeface="Times New Roman"/>
                <a:cs typeface="Times New Roman"/>
              </a:rPr>
              <a:t> stronie: </a:t>
            </a:r>
            <a:r>
              <a:rPr lang="pl-PL" dirty="0">
                <a:latin typeface="Times New Roman"/>
                <a:ea typeface="+mn-lt"/>
                <a:cs typeface="+mn-lt"/>
              </a:rPr>
              <a:t>  </a:t>
            </a:r>
            <a:r>
              <a:rPr lang="pl-PL" dirty="0">
                <a:latin typeface="Times New Roman"/>
                <a:ea typeface="+mn-lt"/>
                <a:cs typeface="+mn-lt"/>
                <a:hlinkClick r:id="rId2"/>
              </a:rPr>
              <a:t>https://edukacja.fdds.pl/course/index.php?categoryid=33</a:t>
            </a:r>
            <a:endParaRPr lang="pl-PL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</a:endParaRPr>
          </a:p>
          <a:p>
            <a:r>
              <a:rPr lang="pl-PL" dirty="0">
                <a:latin typeface="Times New Roman"/>
                <a:ea typeface="+mn-lt"/>
                <a:cs typeface="Times New Roman"/>
              </a:rPr>
              <a:t>Link do filmu "gdzie jest </a:t>
            </a:r>
            <a:r>
              <a:rPr lang="pl-PL" dirty="0" err="1">
                <a:latin typeface="Times New Roman"/>
                <a:ea typeface="+mn-lt"/>
                <a:cs typeface="Times New Roman"/>
              </a:rPr>
              <a:t>mimi</a:t>
            </a:r>
            <a:r>
              <a:rPr lang="pl-PL" dirty="0">
                <a:latin typeface="Times New Roman"/>
                <a:ea typeface="+mn-lt"/>
                <a:cs typeface="Times New Roman"/>
              </a:rPr>
              <a:t>?":</a:t>
            </a:r>
          </a:p>
          <a:p>
            <a:r>
              <a:rPr lang="pl-PL" dirty="0">
                <a:latin typeface="Times New Roman"/>
                <a:ea typeface="+mn-lt"/>
                <a:cs typeface="Times New Roman"/>
              </a:rPr>
              <a:t> </a:t>
            </a:r>
            <a:r>
              <a:rPr lang="pl-PL" dirty="0">
                <a:ea typeface="+mn-lt"/>
                <a:cs typeface="+mn-lt"/>
                <a:hlinkClick r:id="rId3"/>
              </a:rPr>
              <a:t>https://edukacja.fdds.pl/pluginfile.php/92276/mod_resource/content/1/gdzie-jest-mimi_film.mp4</a:t>
            </a:r>
            <a:endParaRPr lang="pl-PL" dirty="0">
              <a:latin typeface="Times New Roman"/>
              <a:ea typeface="+mn-lt"/>
              <a:cs typeface="+mn-lt"/>
            </a:endParaRPr>
          </a:p>
          <a:p>
            <a:endParaRPr lang="pl-PL" dirty="0">
              <a:latin typeface="Avenir Next LT Pro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  <a:p>
            <a:endParaRPr lang="pl-PL" dirty="0">
              <a:latin typeface="Avenir Next LT Pro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  <a:p>
            <a:endParaRPr lang="pl-PL" dirty="0">
              <a:latin typeface="Times New Roman"/>
              <a:cs typeface="Times New Roman"/>
            </a:endParaRPr>
          </a:p>
          <a:p>
            <a:endParaRPr lang="pl-PL"/>
          </a:p>
          <a:p>
            <a:endParaRPr lang="pl-PL"/>
          </a:p>
          <a:p>
            <a:br>
              <a:rPr lang="en-US" dirty="0"/>
            </a:br>
            <a:endParaRPr lang="en-US"/>
          </a:p>
          <a:p>
            <a:endParaRPr lang="pl-PL" sz="1500">
              <a:latin typeface="Arial"/>
              <a:cs typeface="Arial"/>
            </a:endParaRPr>
          </a:p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2CC598A-4789-1263-3836-3C4DC80038DD}"/>
              </a:ext>
            </a:extLst>
          </p:cNvPr>
          <p:cNvSpPr txBox="1"/>
          <p:nvPr/>
        </p:nvSpPr>
        <p:spPr>
          <a:xfrm>
            <a:off x="8887484" y="2722866"/>
            <a:ext cx="2696289" cy="3126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ALA SOBOLEWSKA</a:t>
            </a:r>
            <a:endParaRPr lang="en-US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LENA ŁUKASIEWICZ</a:t>
            </a:r>
            <a:endParaRPr lang="en-US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WIKTORIA ZUBILEWICZ</a:t>
            </a:r>
            <a:endParaRPr lang="pl-PL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MAJA BOROWSKA</a:t>
            </a:r>
            <a:endParaRPr lang="en-US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JULIA TRĘBICKA</a:t>
            </a:r>
            <a:endParaRPr lang="pl-PL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HELENA SAMSELSKA</a:t>
            </a:r>
            <a:endParaRPr lang="pl-PL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WIKTORIA SOKULSKA</a:t>
            </a:r>
            <a:endParaRPr lang="pl-PL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pl-PL" sz="1000" cap="all" dirty="0">
                <a:latin typeface="Times New Roman"/>
                <a:cs typeface="Segoe UI"/>
              </a:rPr>
              <a:t>ALEKSANDRA WIŚNIEWSKA</a:t>
            </a:r>
            <a:endParaRPr lang="en-US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ctr">
              <a:lnSpc>
                <a:spcPct val="125000"/>
              </a:lnSpc>
              <a:spcBef>
                <a:spcPts val="1000"/>
              </a:spcBef>
            </a:pPr>
            <a:endParaRPr lang="pl-PL" sz="1000" dirty="0">
              <a:solidFill>
                <a:srgbClr val="000000"/>
              </a:solidFill>
              <a:latin typeface="Times New Roman"/>
              <a:cs typeface="Segoe UI"/>
            </a:endParaRPr>
          </a:p>
          <a:p>
            <a:pPr algn="l"/>
            <a:endParaRPr lang="pl-PL"/>
          </a:p>
        </p:txBody>
      </p:sp>
      <p:pic>
        <p:nvPicPr>
          <p:cNvPr id="6" name="Grafika 5" descr="Sukces grupowy z wypełnieniem pełnym">
            <a:extLst>
              <a:ext uri="{FF2B5EF4-FFF2-40B4-BE49-F238E27FC236}">
                <a16:creationId xmlns:a16="http://schemas.microsoft.com/office/drawing/2014/main" id="{900D0C54-EA3B-26A9-81F8-5E49D0DF2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7090" y="4828912"/>
            <a:ext cx="2181339" cy="2190520"/>
          </a:xfrm>
          <a:prstGeom prst="rect">
            <a:avLst/>
          </a:prstGeom>
        </p:spPr>
      </p:pic>
      <p:pic>
        <p:nvPicPr>
          <p:cNvPr id="7" name="Grafika 6" descr="Sukces grupowy z wypełnieniem pełnym">
            <a:extLst>
              <a:ext uri="{FF2B5EF4-FFF2-40B4-BE49-F238E27FC236}">
                <a16:creationId xmlns:a16="http://schemas.microsoft.com/office/drawing/2014/main" id="{AE8FD788-C62A-6294-D33F-ED3BA7D53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0945" y="4828911"/>
            <a:ext cx="2181339" cy="2190520"/>
          </a:xfrm>
          <a:prstGeom prst="rect">
            <a:avLst/>
          </a:prstGeom>
        </p:spPr>
      </p:pic>
      <p:pic>
        <p:nvPicPr>
          <p:cNvPr id="8" name="Obraz 7" descr="Obraz zawierający tekst, zrzut ekranu, wizytówka&#10;&#10;Opis wygenerowany automatycznie">
            <a:extLst>
              <a:ext uri="{FF2B5EF4-FFF2-40B4-BE49-F238E27FC236}">
                <a16:creationId xmlns:a16="http://schemas.microsoft.com/office/drawing/2014/main" id="{18C66D19-3261-E78E-1562-4FE9A0470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208" y="4861044"/>
            <a:ext cx="1747309" cy="1454150"/>
          </a:xfrm>
          <a:prstGeom prst="rect">
            <a:avLst/>
          </a:prstGeom>
        </p:spPr>
      </p:pic>
      <p:pic>
        <p:nvPicPr>
          <p:cNvPr id="10" name="Obraz 9" descr="Obraz zawierający tekst, Telefon komórkowy, zrzut ekranu, Komunikator&#10;&#10;Opis wygenerowany automatycznie">
            <a:extLst>
              <a:ext uri="{FF2B5EF4-FFF2-40B4-BE49-F238E27FC236}">
                <a16:creationId xmlns:a16="http://schemas.microsoft.com/office/drawing/2014/main" id="{F0306880-1BBA-330A-F527-38AEDEF4BE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782" y="338016"/>
            <a:ext cx="1490051" cy="2077914"/>
          </a:xfrm>
          <a:prstGeom prst="rect">
            <a:avLst/>
          </a:prstGeom>
        </p:spPr>
      </p:pic>
      <p:pic>
        <p:nvPicPr>
          <p:cNvPr id="11" name="Obraz 10" descr="Obraz zawierający tekst, Ludzka twarz, plakat, ubrania&#10;&#10;Opis wygenerowany automatycznie">
            <a:extLst>
              <a:ext uri="{FF2B5EF4-FFF2-40B4-BE49-F238E27FC236}">
                <a16:creationId xmlns:a16="http://schemas.microsoft.com/office/drawing/2014/main" id="{5665C53F-ACD5-678B-73F5-1E82B4225E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8077" y="338503"/>
            <a:ext cx="1502834" cy="2071159"/>
          </a:xfrm>
          <a:prstGeom prst="rect">
            <a:avLst/>
          </a:prstGeom>
        </p:spPr>
      </p:pic>
      <p:pic>
        <p:nvPicPr>
          <p:cNvPr id="4" name="Obraz 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E1168E1B-CD98-F780-EA0A-592FB5F73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4718" y="4351022"/>
            <a:ext cx="1642208" cy="22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83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Panoramiczny</PresentationFormat>
  <Paragraphs>67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Bell MT</vt:lpstr>
      <vt:lpstr>Calibri</vt:lpstr>
      <vt:lpstr>Times New Roman</vt:lpstr>
      <vt:lpstr>GlowVTI</vt:lpstr>
      <vt:lpstr>  DZIEŃ BEZPIECZNEGO INTERNETU  CYBERPRZEMOC I HEJT</vt:lpstr>
      <vt:lpstr> Hejt i cyberprzemoc jest obecna najczęściej w portalach  społecznościowych i ogólnie w internecie, ale również w rzeczywistości   </vt:lpstr>
      <vt:lpstr>Hejt przyjmuje najczęściej postać:  - komentarzy  </vt:lpstr>
      <vt:lpstr>    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Marzena Iwańska</dc:creator>
  <cp:lastModifiedBy>Marzena Iwańska</cp:lastModifiedBy>
  <cp:revision>123</cp:revision>
  <dcterms:created xsi:type="dcterms:W3CDTF">2024-02-19T16:06:57Z</dcterms:created>
  <dcterms:modified xsi:type="dcterms:W3CDTF">2024-02-28T08:11:10Z</dcterms:modified>
</cp:coreProperties>
</file>