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7" r:id="rId2"/>
    <p:sldId id="262" r:id="rId3"/>
    <p:sldId id="258" r:id="rId4"/>
    <p:sldId id="260" r:id="rId5"/>
    <p:sldId id="265" r:id="rId6"/>
    <p:sldId id="270" r:id="rId7"/>
    <p:sldId id="280" r:id="rId8"/>
    <p:sldId id="275" r:id="rId9"/>
    <p:sldId id="271" r:id="rId10"/>
    <p:sldId id="267" r:id="rId11"/>
    <p:sldId id="268" r:id="rId12"/>
    <p:sldId id="269" r:id="rId13"/>
    <p:sldId id="276" r:id="rId14"/>
    <p:sldId id="272" r:id="rId15"/>
    <p:sldId id="274" r:id="rId16"/>
    <p:sldId id="278" r:id="rId17"/>
    <p:sldId id="279" r:id="rId18"/>
  </p:sldIdLst>
  <p:sldSz cx="12192000" cy="6858000"/>
  <p:notesSz cx="6858000" cy="9144000"/>
  <p:defaultTextStyle>
    <a:defPPr rtl="0"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Predvolená sekcia" id="{B3E6A6FD-48DF-4027-92CD-BDD8422A2FF6}">
          <p14:sldIdLst>
            <p14:sldId id="257"/>
            <p14:sldId id="262"/>
            <p14:sldId id="258"/>
            <p14:sldId id="260"/>
            <p14:sldId id="265"/>
            <p14:sldId id="270"/>
            <p14:sldId id="280"/>
            <p14:sldId id="275"/>
            <p14:sldId id="271"/>
            <p14:sldId id="267"/>
            <p14:sldId id="268"/>
            <p14:sldId id="269"/>
            <p14:sldId id="276"/>
            <p14:sldId id="272"/>
            <p14:sldId id="274"/>
            <p14:sldId id="278"/>
          </p14:sldIdLst>
        </p14:section>
        <p14:section name="Sekcia bez názvu" id="{7BC26CF7-FC09-48CC-8A12-6813D12A89B1}">
          <p14:sldIdLst>
            <p14:sldId id="279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278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hlavičk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5" name="Zástupný objekt čísla snímky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57E03411-58E2-43FD-AE1D-AD77DFF8CB2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á hlavič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r>
              <a:rPr lang="en-US"/>
              <a:t>24.8.2016</a:t>
            </a:r>
            <a:endParaRPr/>
          </a:p>
        </p:txBody>
      </p:sp>
      <p:sp>
        <p:nvSpPr>
          <p:cNvPr id="4" name="Zástupný obrázok snímk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/>
          </a:p>
        </p:txBody>
      </p:sp>
      <p:sp>
        <p:nvSpPr>
          <p:cNvPr id="5" name="Zástupný objekt poznámo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Kliknite sem a upravte štýl predlohy textu</a:t>
            </a:r>
          </a:p>
          <a:p>
            <a:pPr lvl="1" rtl="0"/>
            <a:r>
              <a:t>Druhá úroveň</a:t>
            </a:r>
          </a:p>
          <a:p>
            <a:pPr lvl="2" rtl="0"/>
            <a:r>
              <a:t>Tretia úroveň</a:t>
            </a:r>
          </a:p>
          <a:p>
            <a:pPr lvl="3" rtl="0"/>
            <a:r>
              <a:t>Štvrtá úroveň</a:t>
            </a:r>
          </a:p>
          <a:p>
            <a:pPr lvl="4" rtl="0"/>
            <a:r>
              <a:t>Piata úroveň</a:t>
            </a:r>
          </a:p>
        </p:txBody>
      </p:sp>
      <p:sp>
        <p:nvSpPr>
          <p:cNvPr id="6" name="Zástupný objekt pät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/>
          </a:p>
        </p:txBody>
      </p:sp>
      <p:sp>
        <p:nvSpPr>
          <p:cNvPr id="7" name="Zástupný objekt čísla snímk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fld id="{C8DC57A8-AE18-4654-B6AF-04B3577165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sk-SK"/>
              <a:t>Kliknutím upravte štýl predlohy podnadpisu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sk-SK"/>
              <a:t>Kliknutím upravte štýl predlohy nadpisu</a:t>
            </a:r>
            <a:endParaRPr lang="sk"/>
          </a:p>
        </p:txBody>
      </p:sp>
      <p:grpSp>
        <p:nvGrpSpPr>
          <p:cNvPr id="84" name="Skupina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97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grpSp>
        <p:nvGrpSpPr>
          <p:cNvPr id="98" name="Skupina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0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11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grpSp>
        <p:nvGrpSpPr>
          <p:cNvPr id="112" name="Skupina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125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126" name="Zástupný text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 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/>
              <a:t>Kliknutím upravte štýl predlohy nadpisu</a:t>
            </a:r>
            <a:endParaRPr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sk-SK"/>
              <a:t>Kliknutím upravte štýl predlohy nadpisu</a:t>
            </a:r>
            <a:endParaRPr dirty="0"/>
          </a:p>
        </p:txBody>
      </p:sp>
      <p:grpSp>
        <p:nvGrpSpPr>
          <p:cNvPr id="8" name="Skupina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Voľný tvar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" name="Voľný tvar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grpSp>
          <p:nvGrpSpPr>
            <p:cNvPr id="11" name="Skupina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Voľný tvar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  <p:sp>
            <p:nvSpPr>
              <p:cNvPr id="21" name="Voľný tvar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/>
              </a:p>
            </p:txBody>
          </p:sp>
        </p:grpSp>
        <p:sp>
          <p:nvSpPr>
            <p:cNvPr id="12" name="Voľný tvar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" name="Zástupný obrázok 2" descr="Prázdny zástupný objekt na pridanie obrázka. Kliknite na zástupný objekt a vyberte požadovaný obrázok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zvislý text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é číslo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 dirty="0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typy obsah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obsah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7" name="Zástupné číslo snímky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6" name="Zástupná pät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Zástupný dá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4" name="Zástupný obsah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5" name="Zástupný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6" name="Zástupný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sk-SK"/>
              <a:t>Upraviť štýly predlohy textu</a:t>
            </a:r>
          </a:p>
          <a:p>
            <a:pPr lvl="1" rtl="0"/>
            <a:r>
              <a:rPr lang="sk-SK"/>
              <a:t>Druhá úroveň</a:t>
            </a:r>
          </a:p>
          <a:p>
            <a:pPr lvl="2" rtl="0"/>
            <a:r>
              <a:rPr lang="sk-SK"/>
              <a:t>Tretia úroveň</a:t>
            </a:r>
          </a:p>
          <a:p>
            <a:pPr lvl="3" rtl="0"/>
            <a:r>
              <a:rPr lang="sk-SK"/>
              <a:t>Štvrtá úroveň</a:t>
            </a:r>
          </a:p>
          <a:p>
            <a:pPr lvl="4" rtl="0"/>
            <a:r>
              <a:rPr lang="sk-SK"/>
              <a:t>Piata úroveň</a:t>
            </a:r>
            <a:endParaRPr/>
          </a:p>
        </p:txBody>
      </p:sp>
      <p:sp>
        <p:nvSpPr>
          <p:cNvPr id="9" name="Zástupné číslo snímky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8" name="Zástupná pät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Zástupný dá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Iba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/>
          </a:p>
        </p:txBody>
      </p:sp>
      <p:sp>
        <p:nvSpPr>
          <p:cNvPr id="5" name="Zástupné číslo snímky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4" name="Zástupná pät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3" name="Zástupný dá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é číslo snímky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t>‹#›</a:t>
            </a:fld>
            <a:endParaRPr/>
          </a:p>
        </p:txBody>
      </p:sp>
      <p:sp>
        <p:nvSpPr>
          <p:cNvPr id="3" name="Zástupná pät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2" name="Zástupný dá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sk-SK"/>
              <a:t>Kliknutím upravte štýl predlohy nadpisu</a:t>
            </a:r>
            <a:endParaRPr lang="sk"/>
          </a:p>
        </p:txBody>
      </p:sp>
      <p:grpSp>
        <p:nvGrpSpPr>
          <p:cNvPr id="9" name="Skupina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1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2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3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4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5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6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7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8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9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0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1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6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39" name="Zástupný text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grpSp>
        <p:nvGrpSpPr>
          <p:cNvPr id="22" name="Skupina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2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3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37" name="Zástupný obrázok 33" descr="Prázdny zástupný objekt na pridanie obrázka. Kliknite na zástupný objekt a vyberte požadovaný obrázok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40" name="Zástupný text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i obrázky s popis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/>
              <a:t>Kliknutím upravte štýl predlohy nadpisu</a:t>
            </a:r>
            <a:endParaRPr lang="sk"/>
          </a:p>
        </p:txBody>
      </p:sp>
      <p:grpSp>
        <p:nvGrpSpPr>
          <p:cNvPr id="52" name="Skupina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4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5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6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7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8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59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0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1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2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3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64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9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81" name="Zástupný text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grpSp>
        <p:nvGrpSpPr>
          <p:cNvPr id="84" name="Skupina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6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7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8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89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0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1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2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3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4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5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6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78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82" name="Zástupný text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grpSp>
        <p:nvGrpSpPr>
          <p:cNvPr id="97" name="Skupina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Voľný tvar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99" name="Voľný tvar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0" name="Voľný tvar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1" name="Voľný tvar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2" name="Voľný tvar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3" name="Voľný tvar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4" name="Voľný tvar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5" name="Voľný tvar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6" name="Voľný tvar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7" name="Voľný tvar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8" name="Voľný tvar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  <p:sp>
          <p:nvSpPr>
            <p:cNvPr id="109" name="Voľný tvar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/>
            </a:p>
          </p:txBody>
        </p:sp>
      </p:grpSp>
      <p:sp>
        <p:nvSpPr>
          <p:cNvPr id="80" name="Zástupný obrázok 33" descr="Prázdny zástupný objekt na pridanie obrázka. Kliknite na zástupný objekt a vyberte požadovaný obrázok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sk-SK"/>
              <a:t>Kliknutím na ikonu pridáte obrázok</a:t>
            </a:r>
            <a:endParaRPr dirty="0"/>
          </a:p>
        </p:txBody>
      </p:sp>
      <p:sp>
        <p:nvSpPr>
          <p:cNvPr id="83" name="Zástupný text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sk-SK"/>
              <a:t>Upraviť štýly predlohy textu</a:t>
            </a:r>
          </a:p>
        </p:txBody>
      </p:sp>
      <p:sp>
        <p:nvSpPr>
          <p:cNvPr id="8" name="Zástupné číslo snímky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/>
              <a:pPr/>
              <a:t>‹#›</a:t>
            </a:fld>
            <a:endParaRPr/>
          </a:p>
        </p:txBody>
      </p:sp>
      <p:sp>
        <p:nvSpPr>
          <p:cNvPr id="7" name="Zástupná päta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Zástupný dátum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/>
              <a:t>24.8.2016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nadpisu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sk"/>
              <a:t>Kliknite sem a upravte štýl predlohy nadpisov</a:t>
            </a:r>
            <a:endParaRPr/>
          </a:p>
        </p:txBody>
      </p:sp>
      <p:sp>
        <p:nvSpPr>
          <p:cNvPr id="3" name="Zástupný text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k"/>
              <a:t>Upraviť štýly predlohy textu</a:t>
            </a:r>
          </a:p>
          <a:p>
            <a:pPr lvl="1" rtl="0"/>
            <a:r>
              <a:rPr lang="sk"/>
              <a:t>Druhá úroveň</a:t>
            </a:r>
          </a:p>
          <a:p>
            <a:pPr lvl="2" rtl="0"/>
            <a:r>
              <a:rPr lang="sk"/>
              <a:t>Tretia úroveň</a:t>
            </a:r>
          </a:p>
          <a:p>
            <a:pPr lvl="3" rtl="0"/>
            <a:r>
              <a:rPr lang="sk"/>
              <a:t>Štvrtá úroveň</a:t>
            </a:r>
          </a:p>
          <a:p>
            <a:pPr lvl="4" rtl="0"/>
            <a:r>
              <a:rPr lang="sk"/>
              <a:t>Piata úroveň</a:t>
            </a:r>
            <a:endParaRPr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022B156B-59AE-415F-B24B-8756D48BB97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Zástupná päta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4" name="Zástupný dátum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/>
              <a:t>24.8.2016</a:t>
            </a:r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149070" y="-295835"/>
            <a:ext cx="6858002" cy="3514164"/>
          </a:xfrm>
        </p:spPr>
        <p:txBody>
          <a:bodyPr rtlCol="0">
            <a:normAutofit/>
          </a:bodyPr>
          <a:lstStyle/>
          <a:p>
            <a:pPr rtl="0"/>
            <a:br>
              <a:rPr lang="sk-SK" sz="6000" dirty="0"/>
            </a:br>
            <a:r>
              <a:rPr lang="sk-SK" sz="6000" dirty="0"/>
              <a:t>Školský klub detí</a:t>
            </a:r>
            <a:endParaRPr lang="sk" sz="6000" dirty="0"/>
          </a:p>
        </p:txBody>
      </p:sp>
      <p:sp>
        <p:nvSpPr>
          <p:cNvPr id="3" name="Podtitul 2"/>
          <p:cNvSpPr>
            <a:spLocks noGrp="1"/>
          </p:cNvSpPr>
          <p:nvPr>
            <p:ph type="subTitle" idx="1"/>
          </p:nvPr>
        </p:nvSpPr>
        <p:spPr>
          <a:xfrm>
            <a:off x="1972235" y="4527176"/>
            <a:ext cx="10103224" cy="1595718"/>
          </a:xfrm>
        </p:spPr>
        <p:txBody>
          <a:bodyPr rtlCol="0">
            <a:normAutofit fontScale="55000" lnSpcReduction="20000"/>
          </a:bodyPr>
          <a:lstStyle/>
          <a:p>
            <a:pPr algn="ctr" rtl="0"/>
            <a:endParaRPr lang="sk-SK" sz="280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r>
              <a:rPr lang="sk-SK" sz="7000" b="1">
                <a:solidFill>
                  <a:schemeClr val="tx2">
                    <a:lumMod val="95000"/>
                    <a:lumOff val="5000"/>
                  </a:schemeClr>
                </a:solidFill>
              </a:rPr>
              <a:t>Základná </a:t>
            </a:r>
            <a:r>
              <a:rPr lang="sk-SK" sz="7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škola, </a:t>
            </a:r>
            <a:r>
              <a:rPr lang="sk-SK" sz="7000" b="1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Gessayova</a:t>
            </a:r>
            <a:r>
              <a:rPr lang="sk-SK" sz="70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2,  </a:t>
            </a:r>
            <a:r>
              <a:rPr lang="sk-SK" sz="7000" b="1">
                <a:solidFill>
                  <a:schemeClr val="tx2">
                    <a:lumMod val="95000"/>
                    <a:lumOff val="5000"/>
                  </a:schemeClr>
                </a:solidFill>
              </a:rPr>
              <a:t>85103 </a:t>
            </a:r>
          </a:p>
          <a:p>
            <a:pPr algn="ctr" rtl="0"/>
            <a:r>
              <a:rPr lang="sk-SK" sz="7000" b="1">
                <a:solidFill>
                  <a:schemeClr val="tx2">
                    <a:lumMod val="95000"/>
                    <a:lumOff val="5000"/>
                  </a:schemeClr>
                </a:solidFill>
              </a:rPr>
              <a:t>Bratislava-Petržalka</a:t>
            </a:r>
            <a:endParaRPr lang="sk-SK" sz="7000" b="1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algn="ctr" rtl="0"/>
            <a:r>
              <a:rPr lang="sk-SK" sz="5200" b="1" dirty="0">
                <a:solidFill>
                  <a:schemeClr val="tx2">
                    <a:lumMod val="95000"/>
                    <a:lumOff val="5000"/>
                  </a:schemeClr>
                </a:solidFill>
              </a:rPr>
              <a:t>                </a:t>
            </a:r>
          </a:p>
          <a:p>
            <a:pPr algn="ctr" rtl="0"/>
            <a:endParaRPr lang="sk-SK" sz="2800" dirty="0">
              <a:solidFill>
                <a:schemeClr val="tx2">
                  <a:lumMod val="95000"/>
                  <a:lumOff val="5000"/>
                </a:schemeClr>
              </a:solidFill>
            </a:endParaRPr>
          </a:p>
          <a:p>
            <a:pPr rtl="0"/>
            <a:endParaRPr lang="sk-SK" dirty="0"/>
          </a:p>
          <a:p>
            <a:pPr rtl="0"/>
            <a:endParaRPr lang="sk-SK" dirty="0"/>
          </a:p>
          <a:p>
            <a:pPr rtl="0"/>
            <a:endParaRPr lang="sk" dirty="0"/>
          </a:p>
        </p:txBody>
      </p: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b="1" dirty="0"/>
              <a:t>Tradičná jesenná </a:t>
            </a:r>
            <a:r>
              <a:rPr lang="sk-SK" b="1" dirty="0" err="1"/>
              <a:t>Šarkaniáda</a:t>
            </a:r>
            <a:endParaRPr lang="sk" dirty="0"/>
          </a:p>
        </p:txBody>
      </p:sp>
      <p:pic>
        <p:nvPicPr>
          <p:cNvPr id="3" name="Zástupný objekt pre obrázok 2">
            <a:extLst>
              <a:ext uri="{FF2B5EF4-FFF2-40B4-BE49-F238E27FC236}">
                <a16:creationId xmlns:a16="http://schemas.microsoft.com/office/drawing/2014/main" id="{3C3D3723-C00C-43C2-BD1E-CBEEE31054C4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/>
      </p:pic>
      <p:sp>
        <p:nvSpPr>
          <p:cNvPr id="7" name="Zástupný text 6"/>
          <p:cNvSpPr>
            <a:spLocks noGrp="1"/>
          </p:cNvSpPr>
          <p:nvPr>
            <p:ph type="body" sz="half" idx="2"/>
          </p:nvPr>
        </p:nvSpPr>
        <p:spPr/>
        <p:txBody>
          <a:bodyPr rtlCol="0"/>
          <a:lstStyle/>
          <a:p>
            <a:pPr rtl="0"/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Nebo nad </a:t>
            </a:r>
            <a:r>
              <a:rPr lang="sk-SK" b="1" dirty="0" err="1">
                <a:solidFill>
                  <a:schemeClr val="accent4">
                    <a:lumMod val="75000"/>
                  </a:schemeClr>
                </a:solidFill>
              </a:rPr>
              <a:t>Gessaykou</a:t>
            </a:r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 zaplavili v októbri 2022 takéto krásne šarkany.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BD45B581-1DDA-46DB-AEBA-F83AFA844FF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6" b="3076"/>
          <a:stretch>
            <a:fillRect/>
          </a:stretch>
        </p:blipFill>
        <p:spPr/>
      </p:pic>
      <p:sp>
        <p:nvSpPr>
          <p:cNvPr id="10" name="Zástupný text 9"/>
          <p:cNvSpPr>
            <a:spLocks noGrp="1"/>
          </p:cNvSpPr>
          <p:nvPr>
            <p:ph type="body" sz="half" idx="19"/>
          </p:nvPr>
        </p:nvSpPr>
        <p:spPr/>
        <p:txBody>
          <a:bodyPr rtlCol="0"/>
          <a:lstStyle/>
          <a:p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Deti predviedli obrovskú paletu rôznych drakov od výmyslu sveta.</a:t>
            </a:r>
            <a:endParaRPr lang="en-US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6337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k-SK" dirty="0"/>
              <a:t>Zbierka pre psíkov v útulku ÚVP Košice</a:t>
            </a:r>
            <a:endParaRPr lang="sk" dirty="0"/>
          </a:p>
        </p:txBody>
      </p:sp>
      <p:pic>
        <p:nvPicPr>
          <p:cNvPr id="3" name="Zástupný objekt pre obrázok 2">
            <a:extLst>
              <a:ext uri="{FF2B5EF4-FFF2-40B4-BE49-F238E27FC236}">
                <a16:creationId xmlns:a16="http://schemas.microsoft.com/office/drawing/2014/main" id="{F5376B18-3997-47CE-8C5E-D7D2AB62AAD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07" r="15307"/>
          <a:stretch>
            <a:fillRect/>
          </a:stretch>
        </p:blipFill>
        <p:spPr>
          <a:xfrm>
            <a:off x="8083469" y="1847548"/>
            <a:ext cx="2715289" cy="2776308"/>
          </a:xfrm>
        </p:spPr>
      </p:pic>
      <p:sp>
        <p:nvSpPr>
          <p:cNvPr id="9" name="Zástupný text 8"/>
          <p:cNvSpPr>
            <a:spLocks noGrp="1"/>
          </p:cNvSpPr>
          <p:nvPr>
            <p:ph type="body" sz="half" idx="2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sk-SK" b="1" dirty="0"/>
              <a:t>Podujatie sa konalo v novembri (2022). Do zbierky sa zapojilo 51 detí z ŠKD.</a:t>
            </a:r>
            <a:endParaRPr lang="en-US" b="1" dirty="0"/>
          </a:p>
        </p:txBody>
      </p:sp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EE3A08CC-DA6A-4D32-B5B3-2D01648737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sp>
        <p:nvSpPr>
          <p:cNvPr id="13" name="Zástupný text 12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 fontScale="92500" lnSpcReduction="20000"/>
          </a:bodyPr>
          <a:lstStyle/>
          <a:p>
            <a:r>
              <a:rPr lang="sk-SK" b="1" dirty="0"/>
              <a:t>Spolu sa vyzbieralo 21 veľkých vriec, v ktorých sa nachádzali veci, ktoré psíky najviac potrebujú.</a:t>
            </a:r>
            <a:endParaRPr lang="en-US" b="1" dirty="0"/>
          </a:p>
        </p:txBody>
      </p:sp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49A692BF-C9F3-4AAF-8518-B3A83072AF0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>
          <a:xfrm>
            <a:off x="1262644" y="1824285"/>
            <a:ext cx="2715768" cy="2776308"/>
          </a:xfrm>
        </p:spPr>
      </p:pic>
      <p:sp>
        <p:nvSpPr>
          <p:cNvPr id="14" name="Zástupný text 13"/>
          <p:cNvSpPr>
            <a:spLocks noGrp="1"/>
          </p:cNvSpPr>
          <p:nvPr>
            <p:ph type="body" sz="half" idx="22"/>
          </p:nvPr>
        </p:nvSpPr>
        <p:spPr/>
        <p:txBody>
          <a:bodyPr rtlCol="0">
            <a:normAutofit fontScale="85000" lnSpcReduction="10000"/>
          </a:bodyPr>
          <a:lstStyle/>
          <a:p>
            <a:r>
              <a:rPr lang="sk-SK" b="1" dirty="0"/>
              <a:t>Vedúca útulku Romana </a:t>
            </a:r>
            <a:r>
              <a:rPr lang="sk-SK" b="1" dirty="0" err="1"/>
              <a:t>Šerfelová</a:t>
            </a:r>
            <a:r>
              <a:rPr lang="sk-SK" b="1" dirty="0"/>
              <a:t> sa z celého srdca našim deťom poďakovala v mene všetkých havkáčov.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303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rtl="0"/>
            <a:r>
              <a:rPr lang="sk-SK" sz="4000" b="1" dirty="0">
                <a:solidFill>
                  <a:srgbClr val="002060"/>
                </a:solidFill>
              </a:rPr>
              <a:t>Do ŠKD prišiel Mikuláš</a:t>
            </a:r>
            <a:endParaRPr lang="sk" sz="4000" b="1" dirty="0">
              <a:solidFill>
                <a:srgbClr val="002060"/>
              </a:solidFill>
            </a:endParaRPr>
          </a:p>
        </p:txBody>
      </p:sp>
      <p:pic>
        <p:nvPicPr>
          <p:cNvPr id="3" name="Zástupný objekt pre obrázok 2">
            <a:extLst>
              <a:ext uri="{FF2B5EF4-FFF2-40B4-BE49-F238E27FC236}">
                <a16:creationId xmlns:a16="http://schemas.microsoft.com/office/drawing/2014/main" id="{E773AB09-FBCB-4529-B436-BDB443B3B05C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82" b="5882"/>
          <a:stretch>
            <a:fillRect/>
          </a:stretch>
        </p:blipFill>
        <p:spPr/>
      </p:pic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E1C001CE-075F-4A96-B455-BED173D2CF0A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190" b="21190"/>
          <a:stretch>
            <a:fillRect/>
          </a:stretch>
        </p:blipFill>
        <p:spPr/>
      </p:pic>
      <p:pic>
        <p:nvPicPr>
          <p:cNvPr id="12" name="Zástupný objekt pre obrázok 11">
            <a:extLst>
              <a:ext uri="{FF2B5EF4-FFF2-40B4-BE49-F238E27FC236}">
                <a16:creationId xmlns:a16="http://schemas.microsoft.com/office/drawing/2014/main" id="{96489F5E-FE0E-45A6-8FD6-517C60EA0A4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9" r="7109"/>
          <a:stretch>
            <a:fillRect/>
          </a:stretch>
        </p:blipFill>
        <p:spPr/>
      </p:pic>
      <p:sp>
        <p:nvSpPr>
          <p:cNvPr id="10" name="Zástupný text 9"/>
          <p:cNvSpPr>
            <a:spLocks noGrp="1"/>
          </p:cNvSpPr>
          <p:nvPr>
            <p:ph type="body" sz="half" idx="21"/>
          </p:nvPr>
        </p:nvSpPr>
        <p:spPr/>
        <p:txBody>
          <a:bodyPr rtlCol="0">
            <a:normAutofit fontScale="92500" lnSpcReduction="10000"/>
          </a:bodyPr>
          <a:lstStyle/>
          <a:p>
            <a:pPr rtl="0"/>
            <a:r>
              <a:rPr lang="sk-SK" b="1" dirty="0"/>
              <a:t>Všetky deti nášho školského klubu sa 6. decembra 2022 premenili na malých Mikulášov. Dokonca aj obed v školskej jedálni bol čertovsky dobrý v mikulášskych čiapkach :-D. </a:t>
            </a:r>
          </a:p>
          <a:p>
            <a:pPr rtl="0"/>
            <a:r>
              <a:rPr lang="sk-SK" b="1" dirty="0"/>
              <a:t>V niektorých oddeleniach mali mikulášsku párty a dostávali  čertovské vysvedčenia. 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460419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138617" y="-111211"/>
            <a:ext cx="4955060" cy="1322173"/>
          </a:xfrm>
        </p:spPr>
        <p:txBody>
          <a:bodyPr>
            <a:normAutofit/>
          </a:bodyPr>
          <a:lstStyle/>
          <a:p>
            <a:r>
              <a:rPr lang="sk-SK" sz="4800" b="1"/>
              <a:t>Karneval....</a:t>
            </a:r>
          </a:p>
        </p:txBody>
      </p:sp>
      <p:sp>
        <p:nvSpPr>
          <p:cNvPr id="4" name="Zástupný objekt pre text 3"/>
          <p:cNvSpPr>
            <a:spLocks noGrp="1"/>
          </p:cNvSpPr>
          <p:nvPr>
            <p:ph type="body" idx="1"/>
          </p:nvPr>
        </p:nvSpPr>
        <p:spPr>
          <a:xfrm>
            <a:off x="3534032" y="1828799"/>
            <a:ext cx="3188044" cy="2819401"/>
          </a:xfrm>
        </p:spPr>
        <p:txBody>
          <a:bodyPr>
            <a:normAutofit/>
          </a:bodyPr>
          <a:lstStyle/>
          <a:p>
            <a:r>
              <a:rPr lang="sk-SK" b="1"/>
              <a:t>Namiesto žiakov prišli do školy princezné, vodníci, policajti a ďalšie rozprávkové bytosti</a:t>
            </a:r>
          </a:p>
        </p:txBody>
      </p:sp>
      <p:sp>
        <p:nvSpPr>
          <p:cNvPr id="6" name="Zástupný objekt pre text 5"/>
          <p:cNvSpPr>
            <a:spLocks noGrp="1"/>
          </p:cNvSpPr>
          <p:nvPr>
            <p:ph type="body" sz="half" idx="4294967295"/>
          </p:nvPr>
        </p:nvSpPr>
        <p:spPr>
          <a:xfrm flipH="1" flipV="1">
            <a:off x="12192000" y="5943600"/>
            <a:ext cx="164757" cy="321276"/>
          </a:xfrm>
        </p:spPr>
        <p:txBody>
          <a:bodyPr>
            <a:normAutofit fontScale="25000" lnSpcReduction="20000"/>
          </a:bodyPr>
          <a:lstStyle/>
          <a:p>
            <a:r>
              <a:rPr lang="sk-SK"/>
              <a:t>Prezentácia v maskách v priestoroch školy...</a:t>
            </a:r>
          </a:p>
        </p:txBody>
      </p:sp>
      <p:pic>
        <p:nvPicPr>
          <p:cNvPr id="9" name="Obrázo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087" y="897656"/>
            <a:ext cx="3781525" cy="2836144"/>
          </a:xfrm>
          <a:prstGeom prst="rect">
            <a:avLst/>
          </a:prstGeom>
        </p:spPr>
      </p:pic>
      <p:pic>
        <p:nvPicPr>
          <p:cNvPr id="10" name="Obrázo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7025" y="3880969"/>
            <a:ext cx="4044260" cy="27701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416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sk-SK" b="1" dirty="0"/>
              <a:t>Vo </a:t>
            </a:r>
            <a:r>
              <a:rPr lang="sk-SK" b="1" dirty="0" err="1"/>
              <a:t>Valentínskej</a:t>
            </a:r>
            <a:r>
              <a:rPr lang="sk-SK" b="1" dirty="0"/>
              <a:t> pošte nás čakali milé priania a vyznania</a:t>
            </a:r>
            <a:endParaRPr lang="sk" b="1" dirty="0"/>
          </a:p>
        </p:txBody>
      </p:sp>
      <p:pic>
        <p:nvPicPr>
          <p:cNvPr id="3" name="Zástupný objekt pre obrázok 2">
            <a:extLst>
              <a:ext uri="{FF2B5EF4-FFF2-40B4-BE49-F238E27FC236}">
                <a16:creationId xmlns:a16="http://schemas.microsoft.com/office/drawing/2014/main" id="{F5376B18-3997-47CE-8C5E-D7D2AB62AAD2}"/>
              </a:ext>
            </a:extLst>
          </p:cNvPr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0245" y="1885007"/>
            <a:ext cx="2762037" cy="2623582"/>
          </a:xfrm>
        </p:spPr>
      </p:pic>
      <p:sp>
        <p:nvSpPr>
          <p:cNvPr id="9" name="Zástupný text 8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1100104"/>
          </a:xfrm>
        </p:spPr>
        <p:txBody>
          <a:bodyPr rtlCol="0">
            <a:normAutofit/>
          </a:bodyPr>
          <a:lstStyle/>
          <a:p>
            <a:r>
              <a:rPr lang="sk-SK" sz="1400" b="1" dirty="0"/>
              <a:t>Deň svätého Valentína a </a:t>
            </a:r>
            <a:r>
              <a:rPr lang="sk-SK" sz="1400" b="1" dirty="0" err="1"/>
              <a:t>valentínska</a:t>
            </a:r>
            <a:r>
              <a:rPr lang="sk-SK" sz="1400" b="1" dirty="0"/>
              <a:t> (2023) pošta vyčarili úsmev na tvári mnohým z nás.</a:t>
            </a:r>
          </a:p>
        </p:txBody>
      </p:sp>
      <p:pic>
        <p:nvPicPr>
          <p:cNvPr id="5" name="Zástupný objekt pre obrázok 4">
            <a:extLst>
              <a:ext uri="{FF2B5EF4-FFF2-40B4-BE49-F238E27FC236}">
                <a16:creationId xmlns:a16="http://schemas.microsoft.com/office/drawing/2014/main" id="{EE3A08CC-DA6A-4D32-B5B3-2D016487374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9945" y="1962816"/>
            <a:ext cx="3008935" cy="2545773"/>
          </a:xfrm>
        </p:spPr>
      </p:pic>
      <p:sp>
        <p:nvSpPr>
          <p:cNvPr id="13" name="Zástupný text 12"/>
          <p:cNvSpPr>
            <a:spLocks noGrp="1"/>
          </p:cNvSpPr>
          <p:nvPr>
            <p:ph type="body" sz="half" idx="21"/>
          </p:nvPr>
        </p:nvSpPr>
        <p:spPr>
          <a:xfrm>
            <a:off x="4707208" y="4947404"/>
            <a:ext cx="2743200" cy="1100103"/>
          </a:xfrm>
        </p:spPr>
        <p:txBody>
          <a:bodyPr rtlCol="0">
            <a:normAutofit/>
          </a:bodyPr>
          <a:lstStyle/>
          <a:p>
            <a:r>
              <a:rPr lang="sk-SK" sz="1400" b="1" dirty="0"/>
              <a:t>Spoločne sme si vyrobili v ŠKD odkazy, pozdravy, ktorými sme sa rozhodli niekoho potešiť.</a:t>
            </a:r>
            <a:endParaRPr lang="en-US" sz="1400" b="1" dirty="0"/>
          </a:p>
        </p:txBody>
      </p:sp>
      <p:pic>
        <p:nvPicPr>
          <p:cNvPr id="7" name="Zástupný objekt pre obrázok 6">
            <a:extLst>
              <a:ext uri="{FF2B5EF4-FFF2-40B4-BE49-F238E27FC236}">
                <a16:creationId xmlns:a16="http://schemas.microsoft.com/office/drawing/2014/main" id="{49A692BF-C9F3-4AAF-8518-B3A83072AF08}"/>
              </a:ext>
            </a:extLst>
          </p:cNvPr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380" y="1885007"/>
            <a:ext cx="2743200" cy="2750732"/>
          </a:xfrm>
        </p:spPr>
      </p:pic>
      <p:sp>
        <p:nvSpPr>
          <p:cNvPr id="14" name="Zástupný text 13"/>
          <p:cNvSpPr>
            <a:spLocks noGrp="1"/>
          </p:cNvSpPr>
          <p:nvPr>
            <p:ph type="body" sz="half" idx="22"/>
          </p:nvPr>
        </p:nvSpPr>
        <p:spPr>
          <a:xfrm>
            <a:off x="8385464" y="4947405"/>
            <a:ext cx="2566818" cy="914400"/>
          </a:xfrm>
        </p:spPr>
        <p:txBody>
          <a:bodyPr rtlCol="0">
            <a:normAutofit/>
          </a:bodyPr>
          <a:lstStyle/>
          <a:p>
            <a:r>
              <a:rPr lang="sk-SK" sz="1400" b="1" dirty="0"/>
              <a:t>Poštu sme vhodili do krabice, ktorá bola označená srdiečkami. 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115353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2442C5A-8F77-4B4A-97E2-F0DB5BEEE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609601"/>
          </a:xfrm>
        </p:spPr>
        <p:txBody>
          <a:bodyPr>
            <a:normAutofit fontScale="90000"/>
          </a:bodyPr>
          <a:lstStyle/>
          <a:p>
            <a:r>
              <a:rPr lang="sk-SK" sz="4000" b="1" dirty="0"/>
              <a:t>Kriedami na chodník...</a:t>
            </a:r>
          </a:p>
        </p:txBody>
      </p:sp>
      <p:pic>
        <p:nvPicPr>
          <p:cNvPr id="8" name="Zástupný objekt pre obrázok 7">
            <a:extLst>
              <a:ext uri="{FF2B5EF4-FFF2-40B4-BE49-F238E27FC236}">
                <a16:creationId xmlns:a16="http://schemas.microsoft.com/office/drawing/2014/main" id="{AB3B2655-3CD0-444C-A92F-08D171C0B08D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290946" y="1225819"/>
            <a:ext cx="5486401" cy="3585172"/>
          </a:xfrm>
        </p:spPr>
      </p:pic>
      <p:sp>
        <p:nvSpPr>
          <p:cNvPr id="4" name="Zástupný objekt pre text 3">
            <a:extLst>
              <a:ext uri="{FF2B5EF4-FFF2-40B4-BE49-F238E27FC236}">
                <a16:creationId xmlns:a16="http://schemas.microsoft.com/office/drawing/2014/main" id="{F8DCF788-30BE-461E-B7E5-2928F5BC2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90946" y="4935990"/>
            <a:ext cx="5805054" cy="1007610"/>
          </a:xfrm>
        </p:spPr>
        <p:txBody>
          <a:bodyPr>
            <a:normAutofit lnSpcReduction="10000"/>
          </a:bodyPr>
          <a:lstStyle/>
          <a:p>
            <a:r>
              <a:rPr lang="sk-SK" b="1" dirty="0"/>
              <a:t>Kreslenie kriedami po chodníkoch je obľúbená zábava našich detí. Preto sme v Školskom klube detí pripravili celoklubové podujatie Zázračná krieda. Uskutočnilo sa v stredu 24. mája 2023.</a:t>
            </a:r>
          </a:p>
          <a:p>
            <a:endParaRPr lang="sk-SK" dirty="0"/>
          </a:p>
        </p:txBody>
      </p:sp>
      <p:pic>
        <p:nvPicPr>
          <p:cNvPr id="10" name="Zástupný objekt pre obrázok 9">
            <a:extLst>
              <a:ext uri="{FF2B5EF4-FFF2-40B4-BE49-F238E27FC236}">
                <a16:creationId xmlns:a16="http://schemas.microsoft.com/office/drawing/2014/main" id="{03194D10-1AD3-4A03-8C1A-6FE0B3FC9774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34" b="6434"/>
          <a:stretch>
            <a:fillRect/>
          </a:stretch>
        </p:blipFill>
        <p:spPr>
          <a:xfrm>
            <a:off x="6033389" y="1683327"/>
            <a:ext cx="5857590" cy="3827731"/>
          </a:xfrm>
        </p:spPr>
      </p:pic>
      <p:sp>
        <p:nvSpPr>
          <p:cNvPr id="6" name="Zástupný objekt pre text 5">
            <a:extLst>
              <a:ext uri="{FF2B5EF4-FFF2-40B4-BE49-F238E27FC236}">
                <a16:creationId xmlns:a16="http://schemas.microsoft.com/office/drawing/2014/main" id="{D587D06D-F57A-4716-8AB8-2A5DBDD9EFA8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358445" y="5694217"/>
            <a:ext cx="4368980" cy="1007609"/>
          </a:xfrm>
        </p:spPr>
        <p:txBody>
          <a:bodyPr>
            <a:normAutofit/>
          </a:bodyPr>
          <a:lstStyle/>
          <a:p>
            <a:r>
              <a:rPr lang="sk-SK" b="1" dirty="0"/>
              <a:t>Všetky práce sa nám vydarili, za čo sme dostali veľkú pochvalu aj od náhodných okoloidúcich.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391981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Ekošerif je parťák, ktorý naučil deti, čo znamená zero waste</a:t>
            </a:r>
          </a:p>
        </p:txBody>
      </p:sp>
      <p:pic>
        <p:nvPicPr>
          <p:cNvPr id="14" name="Zástupný objekt pre obrázok 13"/>
          <p:cNvPicPr>
            <a:picLocks noGrp="1" noChangeAspect="1"/>
          </p:cNvPicPr>
          <p:nvPr>
            <p:ph type="pic" sz="quarter" idx="19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645" b="11645"/>
          <a:stretch>
            <a:fillRect/>
          </a:stretch>
        </p:blipFill>
        <p:spPr/>
      </p:pic>
      <p:sp>
        <p:nvSpPr>
          <p:cNvPr id="8" name="Zástupný objekt pre text 7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sk-SK" b="1"/>
              <a:t>Projekt bol zameraný na ochranu životného</a:t>
            </a:r>
          </a:p>
        </p:txBody>
      </p:sp>
      <p:pic>
        <p:nvPicPr>
          <p:cNvPr id="15" name="Zástupný objekt pre obrázok 14"/>
          <p:cNvPicPr>
            <a:picLocks noGrp="1" noChangeAspect="1"/>
          </p:cNvPicPr>
          <p:nvPr>
            <p:ph type="pic" sz="quarter" idx="18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15" r="13315"/>
          <a:stretch>
            <a:fillRect/>
          </a:stretch>
        </p:blipFill>
        <p:spPr/>
      </p:pic>
      <p:sp>
        <p:nvSpPr>
          <p:cNvPr id="12" name="Zástupný objekt pre text 11"/>
          <p:cNvSpPr>
            <a:spLocks noGrp="1"/>
          </p:cNvSpPr>
          <p:nvPr>
            <p:ph type="body" sz="half" idx="21"/>
          </p:nvPr>
        </p:nvSpPr>
        <p:spPr/>
        <p:txBody>
          <a:bodyPr>
            <a:normAutofit/>
          </a:bodyPr>
          <a:lstStyle/>
          <a:p>
            <a:r>
              <a:rPr lang="sk-SK" b="1"/>
              <a:t>Deti si uroblii jednoduchý pokus s prúdom vzduchu</a:t>
            </a:r>
            <a:endParaRPr lang="sk-SK"/>
          </a:p>
        </p:txBody>
      </p:sp>
      <p:pic>
        <p:nvPicPr>
          <p:cNvPr id="16" name="Zástupný objekt pre obrázok 15"/>
          <p:cNvPicPr>
            <a:picLocks noGrp="1" noChangeAspect="1"/>
          </p:cNvPicPr>
          <p:nvPr>
            <p:ph type="pic" sz="quarter" idx="20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36" r="13336"/>
          <a:stretch>
            <a:fillRect/>
          </a:stretch>
        </p:blipFill>
        <p:spPr/>
      </p:pic>
      <p:sp>
        <p:nvSpPr>
          <p:cNvPr id="13" name="Zástupný objekt pre text 12"/>
          <p:cNvSpPr>
            <a:spLocks noGrp="1"/>
          </p:cNvSpPr>
          <p:nvPr>
            <p:ph type="body" sz="half" idx="22"/>
          </p:nvPr>
        </p:nvSpPr>
        <p:spPr/>
        <p:txBody>
          <a:bodyPr/>
          <a:lstStyle/>
          <a:p>
            <a:r>
              <a:rPr lang="sk-SK" b="1"/>
              <a:t>Vyrobili si veternú turbínu a naučili sa ekošerifskú pieseň. </a:t>
            </a:r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0057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265611" y="1752599"/>
            <a:ext cx="7016108" cy="3066535"/>
          </a:xfrm>
        </p:spPr>
        <p:txBody>
          <a:bodyPr/>
          <a:lstStyle/>
          <a:p>
            <a:r>
              <a:rPr lang="sk-SK"/>
              <a:t>Ďakujeme za pozornosť </a:t>
            </a:r>
            <a:r>
              <a:rPr lang="sk-SK">
                <a:sym typeface="Wingdings" panose="05000000000000000000" pitchFamily="2" charset="2"/>
              </a:rPr>
              <a:t>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flipH="1">
            <a:off x="11516496" y="6342724"/>
            <a:ext cx="111212" cy="45719"/>
          </a:xfrm>
        </p:spPr>
        <p:txBody>
          <a:bodyPr>
            <a:normAutofit fontScale="25000" lnSpcReduction="20000"/>
          </a:bodyPr>
          <a:lstStyle/>
          <a:p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200142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96991" y="550719"/>
            <a:ext cx="5995554" cy="3886200"/>
          </a:xfrm>
        </p:spPr>
        <p:txBody>
          <a:bodyPr rtlCol="0">
            <a:noAutofit/>
          </a:bodyPr>
          <a:lstStyle/>
          <a:p>
            <a:pPr rtl="0"/>
            <a:r>
              <a:rPr lang="sk-SK" sz="6600" b="1" dirty="0"/>
              <a:t>Školský rok 2023/24</a:t>
            </a:r>
            <a:endParaRPr lang="sk" sz="6600" b="1" dirty="0"/>
          </a:p>
        </p:txBody>
      </p:sp>
      <p:pic>
        <p:nvPicPr>
          <p:cNvPr id="9" name="Zástupný obrázok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282" y="1031195"/>
            <a:ext cx="6140823" cy="4572000"/>
          </a:xfrm>
        </p:spPr>
      </p:pic>
      <p:sp>
        <p:nvSpPr>
          <p:cNvPr id="4" name="Zástupný text 3"/>
          <p:cNvSpPr>
            <a:spLocks noGrp="1"/>
          </p:cNvSpPr>
          <p:nvPr>
            <p:ph type="body" sz="half" idx="2"/>
          </p:nvPr>
        </p:nvSpPr>
        <p:spPr>
          <a:xfrm flipH="1">
            <a:off x="12478870" y="5603195"/>
            <a:ext cx="152399" cy="45719"/>
          </a:xfrm>
        </p:spPr>
        <p:txBody>
          <a:bodyPr rtlCol="0">
            <a:normAutofit fontScale="25000" lnSpcReduction="20000"/>
          </a:bodyPr>
          <a:lstStyle/>
          <a:p>
            <a:pPr rt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15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>
          <a:xfrm>
            <a:off x="1065214" y="266700"/>
            <a:ext cx="10058402" cy="1219200"/>
          </a:xfrm>
        </p:spPr>
        <p:txBody>
          <a:bodyPr rtlCol="0"/>
          <a:lstStyle/>
          <a:p>
            <a:r>
              <a:rPr lang="sk-SK" b="1" dirty="0">
                <a:solidFill>
                  <a:srgbClr val="002060"/>
                </a:solidFill>
                <a:sym typeface="Wingdings" panose="05000000000000000000" pitchFamily="2" charset="2"/>
              </a:rPr>
              <a:t>              </a:t>
            </a:r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Niečo o nás... </a:t>
            </a:r>
            <a:r>
              <a:rPr lang="sk-SK" b="1" dirty="0">
                <a:solidFill>
                  <a:srgbClr val="002060"/>
                </a:solidFill>
                <a:sym typeface="Wingdings" panose="05000000000000000000" pitchFamily="2" charset="2"/>
              </a:rPr>
              <a:t> </a:t>
            </a:r>
            <a:endParaRPr dirty="0"/>
          </a:p>
        </p:txBody>
      </p:sp>
      <p:sp>
        <p:nvSpPr>
          <p:cNvPr id="14" name="Zástupný symbol obsahu 13"/>
          <p:cNvSpPr>
            <a:spLocks noGrp="1"/>
          </p:cNvSpPr>
          <p:nvPr>
            <p:ph idx="1"/>
          </p:nvPr>
        </p:nvSpPr>
        <p:spPr/>
        <p:txBody>
          <a:bodyPr rtlCol="0">
            <a:normAutofit fontScale="85000" lnSpcReduction="10000"/>
          </a:bodyPr>
          <a:lstStyle/>
          <a:p>
            <a:pPr marL="347472" lvl="7" indent="-347472">
              <a:lnSpc>
                <a:spcPct val="100000"/>
              </a:lnSpc>
              <a:spcBef>
                <a:spcPts val="1800"/>
              </a:spcBef>
            </a:pPr>
            <a:r>
              <a:rPr lang="sk-SK" sz="21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Školský klub detí poskytuje výchovu a vzdelávanie mimo vyučovania pod vedením kvalifikovaných vychovávateľov.</a:t>
            </a:r>
          </a:p>
          <a:p>
            <a:r>
              <a:rPr lang="sk-SK" sz="21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Pracujeme v 9. oddeleniach.</a:t>
            </a:r>
          </a:p>
          <a:p>
            <a:r>
              <a:rPr lang="sk-SK" sz="21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Snažíme sa deti viesť k ohľaduplnosti, spolupráci a slušnému správaniu.</a:t>
            </a:r>
          </a:p>
          <a:p>
            <a:r>
              <a:rPr lang="sk-SK" sz="21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Vedieme deti k samostatnosti, zodpovednosti za svoje konanie a ku kamarátskym vzťahom.</a:t>
            </a:r>
          </a:p>
          <a:p>
            <a:r>
              <a:rPr lang="sk-SK" sz="21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Organizácia činností prebieha podľa vnútorného poriadku zariadenia a režimu dňa.</a:t>
            </a:r>
          </a:p>
          <a:p>
            <a:r>
              <a:rPr lang="sk-SK" sz="2100" b="1" dirty="0">
                <a:solidFill>
                  <a:schemeClr val="accent4">
                    <a:lumMod val="75000"/>
                  </a:schemeClr>
                </a:solidFill>
                <a:latin typeface="+mj-lt"/>
                <a:cs typeface="Arial" panose="020B0604020202020204" pitchFamily="34" charset="0"/>
              </a:rPr>
              <a:t>Našou snahou je, aby deti našli v našom školskom klube pocit istoty a aby činnosť bola pestrá a pre deti zaujímavá.</a:t>
            </a:r>
          </a:p>
          <a:p>
            <a:r>
              <a:rPr lang="sk-SK" sz="21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 Hlavný dôraz kladieme na pobyt detí na čerstvom vzduchu a pohybové aktivi</a:t>
            </a:r>
            <a:r>
              <a:rPr lang="sk-SK" sz="2200" b="1" dirty="0">
                <a:solidFill>
                  <a:srgbClr val="002060"/>
                </a:solidFill>
                <a:latin typeface="+mj-lt"/>
                <a:cs typeface="Arial" panose="020B0604020202020204" pitchFamily="34" charset="0"/>
              </a:rPr>
              <a:t>ty.</a:t>
            </a:r>
          </a:p>
          <a:p>
            <a:pPr rtl="0"/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8566" y="0"/>
            <a:ext cx="9708776" cy="753035"/>
          </a:xfrm>
        </p:spPr>
        <p:txBody>
          <a:bodyPr rtlCol="0"/>
          <a:lstStyle/>
          <a:p>
            <a:pPr rtl="0"/>
            <a:r>
              <a:rPr lang="sk-SK" dirty="0"/>
              <a:t>Máme deväť oddelení</a:t>
            </a:r>
            <a:endParaRPr lang="sk" dirty="0"/>
          </a:p>
        </p:txBody>
      </p:sp>
      <p:graphicFrame>
        <p:nvGraphicFramePr>
          <p:cNvPr id="5" name="Zástupný obsah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783545612"/>
              </p:ext>
            </p:extLst>
          </p:nvPr>
        </p:nvGraphicFramePr>
        <p:xfrm>
          <a:off x="726141" y="753035"/>
          <a:ext cx="9780494" cy="562087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8776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37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291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" sz="1600" dirty="0"/>
                        <a:t>Trieda - </a:t>
                      </a:r>
                      <a:r>
                        <a:rPr lang="sk-SK" sz="1600" dirty="0"/>
                        <a:t>oddelenie</a:t>
                      </a:r>
                      <a:endParaRPr sz="16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dirty="0"/>
                        <a:t>Vychovávateľ</a:t>
                      </a:r>
                      <a:endParaRPr sz="16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dirty="0"/>
                        <a:t>Klapka</a:t>
                      </a:r>
                      <a:endParaRPr sz="1600" dirty="0"/>
                    </a:p>
                  </a:txBody>
                  <a:tcPr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1. </a:t>
                      </a:r>
                      <a:r>
                        <a:rPr lang="sk-SK" sz="1600" b="1" dirty="0" err="1"/>
                        <a:t>odelenie</a:t>
                      </a:r>
                      <a:r>
                        <a:rPr lang="sk-SK" sz="1600" b="1" dirty="0"/>
                        <a:t> - 1.A. 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 err="1"/>
                        <a:t>Nicol</a:t>
                      </a:r>
                      <a:r>
                        <a:rPr lang="sk-SK" sz="1600" b="1" dirty="0"/>
                        <a:t> Petra </a:t>
                      </a:r>
                      <a:r>
                        <a:rPr lang="sk-SK" sz="1600" b="1" dirty="0" err="1"/>
                        <a:t>Tančíboková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1011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2. oddelenie – 1.B.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/>
                        <a:t>Jana Ikrényiová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1005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3. oddelenie – 1.C.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/>
                        <a:t>Viera Jurkovičová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1015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4. oddelenie - 2.A.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 err="1"/>
                        <a:t>Ines</a:t>
                      </a:r>
                      <a:r>
                        <a:rPr lang="sk-SK" sz="1600" b="1" dirty="0"/>
                        <a:t> Podhradská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1013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97194440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5. oddelenie – 2.B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1014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817757444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6. oddelenie – 3.A, C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/>
                        <a:t>Bc. Anna Koláriková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1017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45382745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7. oddelenie – 3.B, C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/>
                        <a:t>Janka Kováčová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1012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23490516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8. oddelenie – 4.A,C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/>
                        <a:t>Viera </a:t>
                      </a:r>
                      <a:r>
                        <a:rPr lang="sk-SK" sz="1600" b="1" dirty="0" err="1"/>
                        <a:t>Klučáriková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1006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52551850"/>
                  </a:ext>
                </a:extLst>
              </a:tr>
              <a:tr h="562087">
                <a:tc>
                  <a:txBody>
                    <a:bodyPr/>
                    <a:lstStyle/>
                    <a:p>
                      <a:pPr rtl="0"/>
                      <a:r>
                        <a:rPr lang="sk-SK" sz="1600" b="1" dirty="0"/>
                        <a:t>9. Oddelenie – 4.BC</a:t>
                      </a:r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endParaRPr sz="1600" b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sk-SK" sz="1600" b="1" dirty="0">
                          <a:solidFill>
                            <a:schemeClr val="accent4">
                              <a:lumMod val="50000"/>
                            </a:schemeClr>
                          </a:solidFill>
                        </a:rPr>
                        <a:t>1016</a:t>
                      </a:r>
                      <a:endParaRPr sz="1600" b="1" dirty="0">
                        <a:solidFill>
                          <a:schemeClr val="accent4">
                            <a:lumMod val="50000"/>
                          </a:schemeClr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05014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3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65212" y="2250140"/>
            <a:ext cx="10058402" cy="672353"/>
          </a:xfrm>
        </p:spPr>
        <p:txBody>
          <a:bodyPr rtlCol="0">
            <a:normAutofit fontScale="90000"/>
          </a:bodyPr>
          <a:lstStyle/>
          <a:p>
            <a:pPr algn="ctr">
              <a:lnSpc>
                <a:spcPct val="120000"/>
              </a:lnSpc>
              <a:spcAft>
                <a:spcPts val="0"/>
              </a:spcAft>
            </a:pPr>
            <a:b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sk-SK" sz="14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sk" dirty="0"/>
          </a:p>
        </p:txBody>
      </p:sp>
      <p:sp>
        <p:nvSpPr>
          <p:cNvPr id="3" name="Obdĺžnik 2">
            <a:extLst>
              <a:ext uri="{FF2B5EF4-FFF2-40B4-BE49-F238E27FC236}">
                <a16:creationId xmlns:a16="http://schemas.microsoft.com/office/drawing/2014/main" id="{DCA82C53-AD0A-4359-8688-8B5110FA0412}"/>
              </a:ext>
            </a:extLst>
          </p:cNvPr>
          <p:cNvSpPr/>
          <p:nvPr/>
        </p:nvSpPr>
        <p:spPr>
          <a:xfrm>
            <a:off x="1192305" y="484094"/>
            <a:ext cx="95922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</a:t>
            </a:r>
            <a:r>
              <a:rPr lang="sk-SK" sz="3600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Režim dňa</a:t>
            </a:r>
          </a:p>
          <a:p>
            <a:endParaRPr lang="sk-SK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Činnosť ŠKD je od </a:t>
            </a:r>
            <a:r>
              <a:rPr lang="sk-SK" b="1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06.00 do 17.00 h</a:t>
            </a: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endParaRPr lang="sk-SK" b="1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r>
              <a:rPr lang="pl-PL" b="1" dirty="0">
                <a:latin typeface="+mj-lt"/>
                <a:cs typeface="Arial" panose="020B0604020202020204" pitchFamily="34" charset="0"/>
              </a:rPr>
              <a:t>O 7.30 sa škola zatvára. Po 7.30 h príchod do ŠKD na rannú činnosť nie je možný.</a:t>
            </a:r>
          </a:p>
          <a:p>
            <a:endParaRPr lang="pl-PL" b="1" dirty="0">
              <a:latin typeface="+mj-lt"/>
              <a:cs typeface="Arial" panose="020B0604020202020204" pitchFamily="34" charset="0"/>
            </a:endParaRPr>
          </a:p>
          <a:p>
            <a:r>
              <a:rPr lang="sk-SK" b="1" dirty="0">
                <a:latin typeface="+mj-lt"/>
                <a:cs typeface="Arial" panose="020B0604020202020204" pitchFamily="34" charset="0"/>
              </a:rPr>
              <a:t>Denná činnosť ŠKD - sa začína po skončení poslednej vyučovacej hodiny. Po obede majú deti oddychové zamestnanie a </a:t>
            </a: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výchovno-vzdelávaciu činnosť. </a:t>
            </a:r>
            <a:endParaRPr lang="sk-SK" b="1" dirty="0">
              <a:latin typeface="+mj-lt"/>
              <a:cs typeface="Arial" panose="020B0604020202020204" pitchFamily="34" charset="0"/>
            </a:endParaRPr>
          </a:p>
          <a:p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Prosíme rodičov, aby v tomto čase nevolali do oddelení cca do 14:00 hod.</a:t>
            </a: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Od 14:00 do 15:00 hod. je budova školy uzatvorená, deti sú na školskom dvore.</a:t>
            </a:r>
          </a:p>
          <a:p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Od 15.00 do 15.20 h – osobná hygiena, olovrant</a:t>
            </a:r>
          </a:p>
          <a:p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Od 15.20 do 15.50 h – príprava na vyučovanie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V prípade nepriaznivého počasia sú deti v triedach, pri odchode detí sa používa </a:t>
            </a:r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klapka oddelenia, </a:t>
            </a: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deti odchádzajú z budovy školy.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solidFill>
                  <a:srgbClr val="4F81BD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Od 16:30 do 17:O0</a:t>
            </a: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 hod. spájanie oddelení, odchod detí domov z budovy školy</a:t>
            </a:r>
            <a:b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sk-SK" b="1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prostredníctvom centrálnej klapky 1006.</a:t>
            </a:r>
            <a:endParaRPr lang="sk-SK" b="1" dirty="0"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0329" y="448234"/>
            <a:ext cx="11645473" cy="2268071"/>
          </a:xfrm>
        </p:spPr>
        <p:txBody>
          <a:bodyPr rtlCol="0">
            <a:normAutofit/>
          </a:bodyPr>
          <a:lstStyle/>
          <a:p>
            <a:r>
              <a:rPr lang="sk-SK" b="1" dirty="0">
                <a:solidFill>
                  <a:schemeClr val="accent4">
                    <a:lumMod val="75000"/>
                  </a:schemeClr>
                </a:solidFill>
              </a:rPr>
              <a:t>Záujmovú činnosť rozvíjame v 5-tich oblastiach:</a:t>
            </a:r>
            <a:br>
              <a:rPr lang="sk-SK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sk-SK" b="1" dirty="0">
                <a:solidFill>
                  <a:schemeClr val="accent4">
                    <a:lumMod val="75000"/>
                  </a:schemeClr>
                </a:solidFill>
              </a:rPr>
            </a:br>
            <a:br>
              <a:rPr lang="sk-SK" b="1" dirty="0">
                <a:solidFill>
                  <a:srgbClr val="FFC000"/>
                </a:solidFill>
              </a:rPr>
            </a:br>
            <a:endParaRPr lang="sk" dirty="0"/>
          </a:p>
        </p:txBody>
      </p:sp>
      <p:sp>
        <p:nvSpPr>
          <p:cNvPr id="3" name="Zástupný obsah 2"/>
          <p:cNvSpPr>
            <a:spLocks noGrp="1"/>
          </p:cNvSpPr>
          <p:nvPr>
            <p:ph idx="1"/>
          </p:nvPr>
        </p:nvSpPr>
        <p:spPr>
          <a:xfrm>
            <a:off x="1443318" y="1828800"/>
            <a:ext cx="6687670" cy="4114800"/>
          </a:xfrm>
        </p:spPr>
        <p:txBody>
          <a:bodyPr rtlCol="0"/>
          <a:lstStyle/>
          <a:p>
            <a:r>
              <a:rPr lang="sk-SK" b="1" dirty="0">
                <a:solidFill>
                  <a:srgbClr val="002060"/>
                </a:solidFill>
              </a:rPr>
              <a:t>1. Komunikácia a práca s informáciami </a:t>
            </a:r>
          </a:p>
          <a:p>
            <a:r>
              <a:rPr lang="sk-SK" b="1" dirty="0">
                <a:solidFill>
                  <a:srgbClr val="002060"/>
                </a:solidFill>
              </a:rPr>
              <a:t>2. </a:t>
            </a:r>
            <a:r>
              <a:rPr lang="sk-SK" b="1" dirty="0" err="1">
                <a:solidFill>
                  <a:srgbClr val="002060"/>
                </a:solidFill>
              </a:rPr>
              <a:t>Sebarozvoj</a:t>
            </a:r>
            <a:r>
              <a:rPr lang="sk-SK" b="1" dirty="0">
                <a:solidFill>
                  <a:srgbClr val="002060"/>
                </a:solidFill>
              </a:rPr>
              <a:t> a svet práce </a:t>
            </a:r>
          </a:p>
          <a:p>
            <a:r>
              <a:rPr lang="sk-SK" b="1" dirty="0">
                <a:solidFill>
                  <a:srgbClr val="002060"/>
                </a:solidFill>
              </a:rPr>
              <a:t>3. Zdravie a subjektívna pohoda </a:t>
            </a:r>
          </a:p>
          <a:p>
            <a:r>
              <a:rPr lang="sk-SK" b="1" dirty="0">
                <a:solidFill>
                  <a:srgbClr val="002060"/>
                </a:solidFill>
              </a:rPr>
              <a:t>4. Spoločnosť a príroda </a:t>
            </a:r>
          </a:p>
          <a:p>
            <a:r>
              <a:rPr lang="sk-SK" b="1" dirty="0">
                <a:solidFill>
                  <a:srgbClr val="002060"/>
                </a:solidFill>
              </a:rPr>
              <a:t>5. Kultúra a umenie 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4" name="Zástupný objekt textu 3"/>
          <p:cNvSpPr>
            <a:spLocks noGrp="1"/>
          </p:cNvSpPr>
          <p:nvPr>
            <p:ph type="body" sz="half" idx="2"/>
          </p:nvPr>
        </p:nvSpPr>
        <p:spPr>
          <a:xfrm>
            <a:off x="7772400" y="3675529"/>
            <a:ext cx="3837213" cy="2268071"/>
          </a:xfrm>
        </p:spPr>
        <p:txBody>
          <a:bodyPr rtlCol="0">
            <a:normAutofit lnSpcReduction="10000"/>
          </a:bodyPr>
          <a:lstStyle/>
          <a:p>
            <a:r>
              <a:rPr lang="sk-SK" b="1" dirty="0"/>
              <a:t>Ciele tematických oblastí výchovy sú prispôsobené požiadavkám 21. storočia, záujmom a potrebám súčasných detí i trendom vo svete vzdelávania (digitalizácia, informatizácia, inklúzia, individualizácia a diferenciácia.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05728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lokTextu 4">
            <a:extLst>
              <a:ext uri="{FF2B5EF4-FFF2-40B4-BE49-F238E27FC236}">
                <a16:creationId xmlns:a16="http://schemas.microsoft.com/office/drawing/2014/main" id="{C4E85FDD-B778-4585-9DFD-D54B30705745}"/>
              </a:ext>
            </a:extLst>
          </p:cNvPr>
          <p:cNvSpPr txBox="1"/>
          <p:nvPr/>
        </p:nvSpPr>
        <p:spPr>
          <a:xfrm>
            <a:off x="1506072" y="941294"/>
            <a:ext cx="85164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800" b="1" dirty="0"/>
              <a:t>Plánované podujatia na školský rok 2023/24</a:t>
            </a:r>
          </a:p>
        </p:txBody>
      </p:sp>
      <p:sp>
        <p:nvSpPr>
          <p:cNvPr id="6" name="BlokTextu 5">
            <a:extLst>
              <a:ext uri="{FF2B5EF4-FFF2-40B4-BE49-F238E27FC236}">
                <a16:creationId xmlns:a16="http://schemas.microsoft.com/office/drawing/2014/main" id="{D8F34B94-BC81-49D2-9876-887F60A7E5C5}"/>
              </a:ext>
            </a:extLst>
          </p:cNvPr>
          <p:cNvSpPr txBox="1"/>
          <p:nvPr/>
        </p:nvSpPr>
        <p:spPr>
          <a:xfrm>
            <a:off x="1927412" y="1936376"/>
            <a:ext cx="655630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2400" b="1" dirty="0"/>
              <a:t>September – Jesenné tvorivé dielne </a:t>
            </a:r>
          </a:p>
          <a:p>
            <a:r>
              <a:rPr lang="sk-SK" sz="2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Október – Stretnutie so starými rodičmi</a:t>
            </a:r>
          </a:p>
          <a:p>
            <a:r>
              <a:rPr lang="sk-SK" sz="2400" b="1" dirty="0"/>
              <a:t>November- Martin na bielom koni</a:t>
            </a:r>
          </a:p>
          <a:p>
            <a:r>
              <a:rPr lang="sk-SK" sz="2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December – Vianočná akadémia</a:t>
            </a:r>
          </a:p>
          <a:p>
            <a:r>
              <a:rPr lang="sk-SK" sz="2400" b="1" dirty="0"/>
              <a:t>Január – Polrok je za nami</a:t>
            </a:r>
          </a:p>
          <a:p>
            <a:r>
              <a:rPr lang="sk-SK" sz="2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Február – Karneval</a:t>
            </a:r>
          </a:p>
          <a:p>
            <a:r>
              <a:rPr lang="sk-SK" sz="2400" b="1" dirty="0"/>
              <a:t>Marec – Čítame si v ŠKD</a:t>
            </a:r>
          </a:p>
          <a:p>
            <a:r>
              <a:rPr lang="sk-SK" sz="2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Apríl – Spevácke talenty v ŠKD</a:t>
            </a:r>
          </a:p>
          <a:p>
            <a:r>
              <a:rPr lang="sk-SK" sz="2400" b="1" dirty="0"/>
              <a:t>Máj – Darček pre mamičku a otecka</a:t>
            </a:r>
          </a:p>
          <a:p>
            <a:r>
              <a:rPr lang="sk-SK" sz="2400" b="1" dirty="0">
                <a:solidFill>
                  <a:schemeClr val="tx1">
                    <a:lumMod val="40000"/>
                    <a:lumOff val="60000"/>
                  </a:schemeClr>
                </a:solidFill>
              </a:rPr>
              <a:t>Jún – Športovo-zábavné popoludnie</a:t>
            </a:r>
          </a:p>
        </p:txBody>
      </p:sp>
    </p:spTree>
    <p:extLst>
      <p:ext uri="{BB962C8B-B14F-4D97-AF65-F5344CB8AC3E}">
        <p14:creationId xmlns:p14="http://schemas.microsoft.com/office/powerpoint/2010/main" val="587866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lokTextu 1">
            <a:extLst>
              <a:ext uri="{FF2B5EF4-FFF2-40B4-BE49-F238E27FC236}">
                <a16:creationId xmlns:a16="http://schemas.microsoft.com/office/drawing/2014/main" id="{61BE483F-092B-46EB-BB31-D972EE21C5B3}"/>
              </a:ext>
            </a:extLst>
          </p:cNvPr>
          <p:cNvSpPr txBox="1"/>
          <p:nvPr/>
        </p:nvSpPr>
        <p:spPr>
          <a:xfrm>
            <a:off x="2421083" y="1458097"/>
            <a:ext cx="75384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5400" b="1">
                <a:sym typeface="Wingdings" panose="05000000000000000000" pitchFamily="2" charset="2"/>
              </a:rPr>
              <a:t> </a:t>
            </a:r>
            <a:r>
              <a:rPr lang="sk-SK" sz="5400" b="1"/>
              <a:t>V </a:t>
            </a:r>
            <a:r>
              <a:rPr lang="sk-SK" sz="5400" b="1" dirty="0"/>
              <a:t>Školskom klube býva veselo, aj takto vyzerajú naše spoločné dni</a:t>
            </a:r>
            <a:r>
              <a:rPr lang="sk-SK" sz="5400" b="1"/>
              <a:t> </a:t>
            </a:r>
            <a:r>
              <a:rPr lang="sk-SK" sz="5400" b="1">
                <a:sym typeface="Wingdings" panose="05000000000000000000" pitchFamily="2" charset="2"/>
              </a:rPr>
              <a:t></a:t>
            </a:r>
            <a:endParaRPr lang="sk-SK" sz="5400" b="1" dirty="0"/>
          </a:p>
        </p:txBody>
      </p:sp>
    </p:spTree>
    <p:extLst>
      <p:ext uri="{BB962C8B-B14F-4D97-AF65-F5344CB8AC3E}">
        <p14:creationId xmlns:p14="http://schemas.microsoft.com/office/powerpoint/2010/main" val="3359763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66255" y="613064"/>
            <a:ext cx="4914900" cy="706581"/>
          </a:xfrm>
        </p:spPr>
        <p:txBody>
          <a:bodyPr>
            <a:normAutofit fontScale="90000"/>
          </a:bodyPr>
          <a:lstStyle/>
          <a:p>
            <a:r>
              <a:rPr lang="sk-SK" b="1" dirty="0"/>
              <a:t>Na školskom dvore....</a:t>
            </a:r>
            <a:endParaRPr lang="sk" b="1" dirty="0"/>
          </a:p>
        </p:txBody>
      </p:sp>
      <p:sp>
        <p:nvSpPr>
          <p:cNvPr id="25" name="Zástupný objekt pre text 24">
            <a:extLst>
              <a:ext uri="{FF2B5EF4-FFF2-40B4-BE49-F238E27FC236}">
                <a16:creationId xmlns:a16="http://schemas.microsoft.com/office/drawing/2014/main" id="{F7EA3B8E-1570-441D-B34B-B75DE8791B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73536" y="5346123"/>
            <a:ext cx="5264727" cy="602673"/>
          </a:xfrm>
        </p:spPr>
        <p:txBody>
          <a:bodyPr>
            <a:noAutofit/>
          </a:bodyPr>
          <a:lstStyle/>
          <a:p>
            <a:r>
              <a:rPr lang="sk-SK" b="1" dirty="0"/>
              <a:t>Vedieme deti k športovaniu, v septembri(2022) sme mali  celoklubové podujatie V zdravom tele zdravý duch </a:t>
            </a:r>
            <a:r>
              <a:rPr lang="sk-SK" b="1" dirty="0">
                <a:sym typeface="Wingdings" panose="05000000000000000000" pitchFamily="2" charset="2"/>
              </a:rPr>
              <a:t></a:t>
            </a:r>
            <a:endParaRPr lang="sk-SK" b="1" dirty="0"/>
          </a:p>
        </p:txBody>
      </p:sp>
      <p:pic>
        <p:nvPicPr>
          <p:cNvPr id="29" name="Zástupný objekt pre obsah 28">
            <a:extLst>
              <a:ext uri="{FF2B5EF4-FFF2-40B4-BE49-F238E27FC236}">
                <a16:creationId xmlns:a16="http://schemas.microsoft.com/office/drawing/2014/main" id="{3B2C37AA-AFDB-4B87-8AEC-806C02D324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555914"/>
            <a:ext cx="5642262" cy="4312227"/>
          </a:xfrm>
        </p:spPr>
      </p:pic>
      <p:pic>
        <p:nvPicPr>
          <p:cNvPr id="31" name="Obrázok 30">
            <a:extLst>
              <a:ext uri="{FF2B5EF4-FFF2-40B4-BE49-F238E27FC236}">
                <a16:creationId xmlns:a16="http://schemas.microsoft.com/office/drawing/2014/main" id="{77BE8BB9-3C05-4495-BD05-3C8098B5D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737" y="2093768"/>
            <a:ext cx="5140037" cy="385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1261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Ilustrácia prírody 16: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3_TF03431377" id="{EA660189-BFF0-4FE8-96AF-4E72269B728D}" vid="{3E18FFE8-5078-4363-9143-37B0D37EDC47}"/>
    </a:ext>
  </a:extLst>
</a:theme>
</file>

<file path=ppt/theme/theme2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ív balíka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Farebná prezentácia</Template>
  <TotalTime>579</TotalTime>
  <Words>856</Words>
  <Application>Microsoft Office PowerPoint</Application>
  <PresentationFormat>Širokouhlá</PresentationFormat>
  <Paragraphs>102</Paragraphs>
  <Slides>17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5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17</vt:i4>
      </vt:variant>
    </vt:vector>
  </HeadingPairs>
  <TitlesOfParts>
    <vt:vector size="23" baseType="lpstr">
      <vt:lpstr>Arial</vt:lpstr>
      <vt:lpstr>Calibri</vt:lpstr>
      <vt:lpstr>Segoe Print</vt:lpstr>
      <vt:lpstr>Times New Roman</vt:lpstr>
      <vt:lpstr>Wingdings</vt:lpstr>
      <vt:lpstr>Ilustrácia prírody 16:9</vt:lpstr>
      <vt:lpstr> Školský klub detí</vt:lpstr>
      <vt:lpstr>Školský rok 2023/24</vt:lpstr>
      <vt:lpstr>              Niečo o nás...  </vt:lpstr>
      <vt:lpstr>Máme deväť oddelení</vt:lpstr>
      <vt:lpstr>  </vt:lpstr>
      <vt:lpstr>Záujmovú činnosť rozvíjame v 5-tich oblastiach:   </vt:lpstr>
      <vt:lpstr>Prezentácia programu PowerPoint</vt:lpstr>
      <vt:lpstr>Prezentácia programu PowerPoint</vt:lpstr>
      <vt:lpstr>Na školskom dvore....</vt:lpstr>
      <vt:lpstr>Tradičná jesenná Šarkaniáda</vt:lpstr>
      <vt:lpstr>Zbierka pre psíkov v útulku ÚVP Košice</vt:lpstr>
      <vt:lpstr>Do ŠKD prišiel Mikuláš</vt:lpstr>
      <vt:lpstr>Karneval....</vt:lpstr>
      <vt:lpstr>Vo Valentínskej pošte nás čakali milé priania a vyznania</vt:lpstr>
      <vt:lpstr>Kriedami na chodník...</vt:lpstr>
      <vt:lpstr>Ekošerif je parťák, ktorý naučil deti, čo znamená zero waste</vt:lpstr>
      <vt:lpstr>Ďakujeme za pozornosť 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Školský klub detí</dc:title>
  <dc:creator>Jana Ikrényiová</dc:creator>
  <cp:lastModifiedBy>Jana Ikrényiová</cp:lastModifiedBy>
  <cp:revision>28</cp:revision>
  <dcterms:created xsi:type="dcterms:W3CDTF">2023-09-24T09:48:06Z</dcterms:created>
  <dcterms:modified xsi:type="dcterms:W3CDTF">2023-10-19T17:02:55Z</dcterms:modified>
</cp:coreProperties>
</file>