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80" r:id="rId8"/>
    <p:sldId id="282" r:id="rId9"/>
    <p:sldId id="281" r:id="rId10"/>
    <p:sldId id="261" r:id="rId11"/>
    <p:sldId id="268" r:id="rId12"/>
    <p:sldId id="269" r:id="rId13"/>
    <p:sldId id="270" r:id="rId14"/>
    <p:sldId id="271" r:id="rId15"/>
    <p:sldId id="273" r:id="rId16"/>
    <p:sldId id="274" r:id="rId17"/>
    <p:sldId id="272" r:id="rId18"/>
    <p:sldId id="278" r:id="rId19"/>
    <p:sldId id="275" r:id="rId20"/>
    <p:sldId id="263" r:id="rId21"/>
    <p:sldId id="264" r:id="rId22"/>
    <p:sldId id="276" r:id="rId23"/>
    <p:sldId id="277" r:id="rId24"/>
    <p:sldId id="283" r:id="rId25"/>
    <p:sldId id="262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68E-CBD6-47E4-A31F-FEC801836D58}" type="datetimeFigureOut">
              <a:rPr lang="sk-SK" smtClean="0"/>
              <a:pPr/>
              <a:t>20. 12. 2017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0ADA-64D6-46FC-9562-E05BBF4535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68E-CBD6-47E4-A31F-FEC801836D58}" type="datetimeFigureOut">
              <a:rPr lang="sk-SK" smtClean="0"/>
              <a:pPr/>
              <a:t>20. 12. 2017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0ADA-64D6-46FC-9562-E05BBF4535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68E-CBD6-47E4-A31F-FEC801836D58}" type="datetimeFigureOut">
              <a:rPr lang="sk-SK" smtClean="0"/>
              <a:pPr/>
              <a:t>20. 12. 2017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0ADA-64D6-46FC-9562-E05BBF4535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68E-CBD6-47E4-A31F-FEC801836D58}" type="datetimeFigureOut">
              <a:rPr lang="sk-SK" smtClean="0"/>
              <a:pPr/>
              <a:t>20. 12. 2017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0ADA-64D6-46FC-9562-E05BBF4535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68E-CBD6-47E4-A31F-FEC801836D58}" type="datetimeFigureOut">
              <a:rPr lang="sk-SK" smtClean="0"/>
              <a:pPr/>
              <a:t>20. 12. 2017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0ADA-64D6-46FC-9562-E05BBF4535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68E-CBD6-47E4-A31F-FEC801836D58}" type="datetimeFigureOut">
              <a:rPr lang="sk-SK" smtClean="0"/>
              <a:pPr/>
              <a:t>20. 12. 2017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0ADA-64D6-46FC-9562-E05BBF4535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68E-CBD6-47E4-A31F-FEC801836D58}" type="datetimeFigureOut">
              <a:rPr lang="sk-SK" smtClean="0"/>
              <a:pPr/>
              <a:t>20. 12. 2017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0ADA-64D6-46FC-9562-E05BBF4535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68E-CBD6-47E4-A31F-FEC801836D58}" type="datetimeFigureOut">
              <a:rPr lang="sk-SK" smtClean="0"/>
              <a:pPr/>
              <a:t>20. 12. 2017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0ADA-64D6-46FC-9562-E05BBF4535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68E-CBD6-47E4-A31F-FEC801836D58}" type="datetimeFigureOut">
              <a:rPr lang="sk-SK" smtClean="0"/>
              <a:pPr/>
              <a:t>20. 12. 2017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0ADA-64D6-46FC-9562-E05BBF4535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68E-CBD6-47E4-A31F-FEC801836D58}" type="datetimeFigureOut">
              <a:rPr lang="sk-SK" smtClean="0"/>
              <a:pPr/>
              <a:t>20. 12. 2017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0ADA-64D6-46FC-9562-E05BBF4535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368E-CBD6-47E4-A31F-FEC801836D58}" type="datetimeFigureOut">
              <a:rPr lang="sk-SK" smtClean="0"/>
              <a:pPr/>
              <a:t>20. 12. 2017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0ADA-64D6-46FC-9562-E05BBF45359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0368E-CBD6-47E4-A31F-FEC801836D58}" type="datetimeFigureOut">
              <a:rPr lang="sk-SK" smtClean="0"/>
              <a:pPr/>
              <a:t>20. 12. 2017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0ADA-64D6-46FC-9562-E05BBF45359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bezpeci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jandroid.sk/facebook-messenger-reklamy-2/" TargetMode="External"/><Relationship Id="rId2" Type="http://schemas.openxmlformats.org/officeDocument/2006/relationships/hyperlink" Target="https://www.mojandroid.sk/instagram-pribehy-odpoved-fotka-vide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Kyberšikanovanie</a:t>
            </a:r>
            <a:br>
              <a:rPr lang="sk-SK" dirty="0"/>
            </a:br>
            <a:r>
              <a:rPr lang="sk-SK" dirty="0"/>
              <a:t> </a:t>
            </a:r>
            <a:r>
              <a:rPr lang="sk-SK" dirty="0">
                <a:solidFill>
                  <a:srgbClr val="FFFF00"/>
                </a:solidFill>
              </a:rPr>
              <a:t>(kybernetická </a:t>
            </a:r>
            <a:r>
              <a:rPr lang="sk-SK" dirty="0" err="1">
                <a:solidFill>
                  <a:srgbClr val="FFFF00"/>
                </a:solidFill>
              </a:rPr>
              <a:t>šikana</a:t>
            </a:r>
            <a:r>
              <a:rPr lang="sk-SK" dirty="0">
                <a:solidFill>
                  <a:srgbClr val="FFFF00"/>
                </a:solidFill>
              </a:rPr>
              <a:t>, </a:t>
            </a:r>
            <a:r>
              <a:rPr lang="sk-SK" dirty="0" err="1">
                <a:solidFill>
                  <a:srgbClr val="FFFF00"/>
                </a:solidFill>
              </a:rPr>
              <a:t>kyberšikana</a:t>
            </a:r>
            <a:r>
              <a:rPr lang="sk-SK" dirty="0">
                <a:solidFill>
                  <a:srgbClr val="FFFF00"/>
                </a:solidFill>
              </a:rPr>
              <a:t>, počítačová </a:t>
            </a:r>
            <a:r>
              <a:rPr lang="sk-SK" dirty="0" err="1">
                <a:solidFill>
                  <a:srgbClr val="FFFF00"/>
                </a:solidFill>
              </a:rPr>
              <a:t>šikana</a:t>
            </a:r>
            <a:r>
              <a:rPr lang="sk-SK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Kyberšikana: Pre mnohých sa stala osudnou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128832" cy="413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História 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sk-SK" sz="2000" dirty="0" err="1">
                <a:solidFill>
                  <a:srgbClr val="00B0F0"/>
                </a:solidFill>
              </a:rPr>
              <a:t>www.pluska.sk</a:t>
            </a:r>
            <a:endParaRPr lang="sk-SK" sz="2000" b="1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71800" y="1484784"/>
            <a:ext cx="6120680" cy="5256584"/>
          </a:xfrm>
        </p:spPr>
        <p:txBody>
          <a:bodyPr>
            <a:normAutofit fontScale="77500" lnSpcReduction="20000"/>
          </a:bodyPr>
          <a:lstStyle/>
          <a:p>
            <a:r>
              <a:rPr lang="sk-SK" sz="3400" dirty="0"/>
              <a:t>Je oficiálne </a:t>
            </a:r>
            <a:r>
              <a:rPr lang="sk-SK" sz="3400" dirty="0">
                <a:solidFill>
                  <a:srgbClr val="FFFF00"/>
                </a:solidFill>
              </a:rPr>
              <a:t>prvou verejne známou obeťou </a:t>
            </a:r>
            <a:r>
              <a:rPr lang="sk-SK" sz="3400" dirty="0" err="1"/>
              <a:t>kyberšikany</a:t>
            </a:r>
            <a:r>
              <a:rPr lang="sk-SK" sz="3400" dirty="0"/>
              <a:t> so závažnými dôsledkami </a:t>
            </a:r>
            <a:endParaRPr lang="sk-SK" sz="3400" dirty="0">
              <a:solidFill>
                <a:srgbClr val="FFFF00"/>
              </a:solidFill>
            </a:endParaRPr>
          </a:p>
          <a:p>
            <a:r>
              <a:rPr lang="sk-SK" sz="3400" dirty="0"/>
              <a:t>Rok </a:t>
            </a:r>
            <a:r>
              <a:rPr lang="sk-SK" sz="3400" dirty="0">
                <a:solidFill>
                  <a:srgbClr val="FFFF00"/>
                </a:solidFill>
              </a:rPr>
              <a:t>2003</a:t>
            </a:r>
            <a:r>
              <a:rPr lang="sk-SK" sz="3400" dirty="0"/>
              <a:t>, </a:t>
            </a:r>
            <a:r>
              <a:rPr lang="sk-SK" sz="3400" dirty="0" err="1">
                <a:solidFill>
                  <a:srgbClr val="FFFF00"/>
                </a:solidFill>
              </a:rPr>
              <a:t>kanaďan</a:t>
            </a:r>
            <a:r>
              <a:rPr lang="sk-SK" sz="3400" dirty="0"/>
              <a:t>, žiak strednej školy.</a:t>
            </a:r>
          </a:p>
          <a:p>
            <a:r>
              <a:rPr lang="sk-SK" sz="3400" dirty="0"/>
              <a:t>Spolužiaci zavesili na internet video, kde predvádza bojovú scénu z filmu </a:t>
            </a:r>
            <a:r>
              <a:rPr lang="sk-SK" sz="3400" dirty="0" err="1"/>
              <a:t>Star</a:t>
            </a:r>
            <a:r>
              <a:rPr lang="sk-SK" sz="3400" dirty="0"/>
              <a:t> </a:t>
            </a:r>
            <a:r>
              <a:rPr lang="sk-SK" sz="3400" dirty="0" err="1"/>
              <a:t>Wars</a:t>
            </a:r>
            <a:r>
              <a:rPr lang="sk-SK" sz="3400" dirty="0"/>
              <a:t> a pôsobí v nej komicky.</a:t>
            </a:r>
          </a:p>
          <a:p>
            <a:r>
              <a:rPr lang="sk-SK" sz="3400" dirty="0"/>
              <a:t>Nahrávka podčiarkovala jeho nadváhu a neohrabanosť. </a:t>
            </a:r>
          </a:p>
          <a:p>
            <a:r>
              <a:rPr lang="sk-SK" sz="3400" dirty="0"/>
              <a:t>Stal sa terčom posmechu nielen v komentároch pod videom, ale mnohí si z neho uťahovali na svojich </a:t>
            </a:r>
            <a:r>
              <a:rPr lang="sk-SK" sz="3400" dirty="0" err="1"/>
              <a:t>blogoch</a:t>
            </a:r>
            <a:r>
              <a:rPr lang="sk-SK" sz="3400" dirty="0"/>
              <a:t> a stránkach. </a:t>
            </a:r>
          </a:p>
          <a:p>
            <a:endParaRPr lang="sk-SK" dirty="0"/>
          </a:p>
        </p:txBody>
      </p:sp>
      <p:pic>
        <p:nvPicPr>
          <p:cNvPr id="4" name="Obrázok 3" descr="http://www.pluska.sk/images/gallery/fotoreportaz/2014/09/kybersikana/ghyslain-raza-v0.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443708" cy="32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5013176"/>
            <a:ext cx="23161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err="1">
                <a:solidFill>
                  <a:srgbClr val="002060"/>
                </a:solidFill>
              </a:rPr>
              <a:t>Ghyslain</a:t>
            </a:r>
            <a:r>
              <a:rPr lang="sk-SK" sz="2800" b="1" dirty="0">
                <a:solidFill>
                  <a:srgbClr val="002060"/>
                </a:solidFill>
              </a:rPr>
              <a:t> </a:t>
            </a:r>
            <a:r>
              <a:rPr lang="sk-SK" sz="2800" b="1" dirty="0" err="1">
                <a:solidFill>
                  <a:srgbClr val="002060"/>
                </a:solidFill>
              </a:rPr>
              <a:t>Raza</a:t>
            </a:r>
            <a:r>
              <a:rPr lang="sk-SK" sz="2800" b="1" dirty="0">
                <a:solidFill>
                  <a:srgbClr val="002060"/>
                </a:solidFill>
              </a:rPr>
              <a:t> </a:t>
            </a:r>
          </a:p>
          <a:p>
            <a:r>
              <a:rPr lang="sk-SK" sz="2800" dirty="0"/>
              <a:t>*1988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História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5"/>
            <a:ext cx="8435280" cy="64807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sz="2400" dirty="0">
                <a:solidFill>
                  <a:srgbClr val="00B0F0"/>
                </a:solidFill>
              </a:rPr>
              <a:t>https://www.youtube.com/watch?v=HPPj6viIBmU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145" t="21020" r="42243" b="28580"/>
          <a:stretch>
            <a:fillRect/>
          </a:stretch>
        </p:blipFill>
        <p:spPr bwMode="auto">
          <a:xfrm>
            <a:off x="395536" y="2204864"/>
            <a:ext cx="50405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580112" y="2204864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sk-SK" sz="2800" dirty="0"/>
              <a:t>Utrpel ťažký psychický šok a </a:t>
            </a:r>
            <a:r>
              <a:rPr lang="sk-SK" sz="2800" dirty="0">
                <a:solidFill>
                  <a:srgbClr val="FF0000"/>
                </a:solidFill>
              </a:rPr>
              <a:t>skončil na psychiatrii</a:t>
            </a:r>
            <a:r>
              <a:rPr lang="sk-SK" sz="2800" dirty="0"/>
              <a:t>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sk-SK" sz="2800" dirty="0"/>
              <a:t>Zámer bol urobiť si </a:t>
            </a:r>
            <a:r>
              <a:rPr lang="sk-SK" sz="2800" b="1" dirty="0">
                <a:solidFill>
                  <a:srgbClr val="FF0000"/>
                </a:solidFill>
              </a:rPr>
              <a:t>žart</a:t>
            </a:r>
            <a:r>
              <a:rPr lang="sk-SK" sz="2800" dirty="0"/>
              <a:t> zo spolužiaka.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23528" y="537321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Arial" pitchFamily="34" charset="0"/>
              <a:buChar char="•"/>
            </a:pPr>
            <a:r>
              <a:rPr lang="sk-SK" sz="2800" dirty="0"/>
              <a:t>Rodičia </a:t>
            </a:r>
            <a:r>
              <a:rPr lang="sk-SK" sz="2800" dirty="0" err="1"/>
              <a:t>zažalovai</a:t>
            </a:r>
            <a:r>
              <a:rPr lang="sk-SK" sz="2800" dirty="0"/>
              <a:t> 4 spolužiakov a žiadali štvrť milióna dolárov.</a:t>
            </a:r>
          </a:p>
          <a:p>
            <a:pPr marL="357188" indent="-357188">
              <a:buFont typeface="Arial" pitchFamily="34" charset="0"/>
              <a:buChar char="•"/>
            </a:pPr>
            <a:r>
              <a:rPr lang="sk-SK" sz="2800" dirty="0"/>
              <a:t>Skončilo sa to mimosúdnym vyrovnaním.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História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411760" y="1484784"/>
            <a:ext cx="6275040" cy="4641379"/>
          </a:xfrm>
        </p:spPr>
        <p:txBody>
          <a:bodyPr>
            <a:normAutofit fontScale="92500" lnSpcReduction="20000"/>
          </a:bodyPr>
          <a:lstStyle/>
          <a:p>
            <a:r>
              <a:rPr lang="sk-SK" dirty="0">
                <a:solidFill>
                  <a:srgbClr val="FFFF00"/>
                </a:solidFill>
              </a:rPr>
              <a:t>2006, poľská gymnazistka</a:t>
            </a:r>
          </a:p>
          <a:p>
            <a:r>
              <a:rPr lang="sk-SK" dirty="0"/>
              <a:t>Štyria spolužiaci ju obstúpili, ohmatávali jej prsia, napokon ju položili na katedru, vyzliekli jej nohavičky, a kým sa jej jeden dotýkal medzi nohami, druhý to natáčal na telefón.</a:t>
            </a:r>
          </a:p>
          <a:p>
            <a:r>
              <a:rPr lang="sk-SK" dirty="0"/>
              <a:t>Asi 20 minútovú nahrávku dali na internet. </a:t>
            </a:r>
          </a:p>
          <a:p>
            <a:r>
              <a:rPr lang="sk-SK" dirty="0"/>
              <a:t>Na druhý deň ráno našla Annina mama dcéru </a:t>
            </a:r>
            <a:r>
              <a:rPr lang="sk-SK" dirty="0">
                <a:solidFill>
                  <a:srgbClr val="FF0000"/>
                </a:solidFill>
              </a:rPr>
              <a:t>obesenú na švihadle</a:t>
            </a:r>
            <a:r>
              <a:rPr lang="sk-SK" dirty="0"/>
              <a:t>.</a:t>
            </a:r>
          </a:p>
        </p:txBody>
      </p:sp>
      <p:pic>
        <p:nvPicPr>
          <p:cNvPr id="4" name="Obrázok 3" descr="http://www.pluska.sk/images/gallery/fotoreportaz/2014/09/kybersikana/anna-halman-v0.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083668" cy="249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0" y="4293096"/>
            <a:ext cx="2411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rgbClr val="002060"/>
                </a:solidFill>
              </a:rPr>
              <a:t>Anna </a:t>
            </a:r>
            <a:r>
              <a:rPr lang="sk-SK" sz="2800" b="1" dirty="0" err="1">
                <a:solidFill>
                  <a:srgbClr val="002060"/>
                </a:solidFill>
              </a:rPr>
              <a:t>Halman</a:t>
            </a:r>
            <a:endParaRPr lang="sk-SK" sz="2800" b="1" dirty="0">
              <a:solidFill>
                <a:srgbClr val="002060"/>
              </a:solidFill>
            </a:endParaRPr>
          </a:p>
          <a:p>
            <a:pPr algn="ctr"/>
            <a:endParaRPr lang="sk-SK" dirty="0"/>
          </a:p>
          <a:p>
            <a:pPr algn="ctr"/>
            <a:r>
              <a:rPr lang="sk-SK" dirty="0"/>
              <a:t> († 14)</a:t>
            </a:r>
            <a:r>
              <a:rPr lang="sk-SK" u="sng" dirty="0"/>
              <a:t> </a:t>
            </a:r>
            <a:r>
              <a:rPr lang="sk-SK" dirty="0"/>
              <a:t> 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* 1992 – † 2006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História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23728" y="1484784"/>
            <a:ext cx="6563072" cy="4641379"/>
          </a:xfrm>
        </p:spPr>
        <p:txBody>
          <a:bodyPr>
            <a:normAutofit fontScale="92500" lnSpcReduction="20000"/>
          </a:bodyPr>
          <a:lstStyle/>
          <a:p>
            <a:r>
              <a:rPr lang="sk-SK" dirty="0">
                <a:solidFill>
                  <a:srgbClr val="FFFF00"/>
                </a:solidFill>
              </a:rPr>
              <a:t>2006, </a:t>
            </a:r>
            <a:r>
              <a:rPr lang="sk-SK" dirty="0" err="1">
                <a:solidFill>
                  <a:srgbClr val="FFFF00"/>
                </a:solidFill>
              </a:rPr>
              <a:t>američanka</a:t>
            </a:r>
            <a:endParaRPr lang="sk-SK" dirty="0">
              <a:solidFill>
                <a:srgbClr val="FFFF00"/>
              </a:solidFill>
            </a:endParaRPr>
          </a:p>
          <a:p>
            <a:r>
              <a:rPr lang="sk-SK" dirty="0"/>
              <a:t>mala nadváhu a túžila po mužskej pozornosti, </a:t>
            </a:r>
          </a:p>
          <a:p>
            <a:r>
              <a:rPr lang="sk-SK" dirty="0"/>
              <a:t>kontaktoval ju 16-ročný </a:t>
            </a:r>
            <a:r>
              <a:rPr lang="sk-SK" dirty="0" err="1"/>
              <a:t>Josh</a:t>
            </a:r>
            <a:r>
              <a:rPr lang="sk-SK" dirty="0"/>
              <a:t> prostredníctvom e-mailu. </a:t>
            </a:r>
          </a:p>
          <a:p>
            <a:r>
              <a:rPr lang="sk-SK" dirty="0"/>
              <a:t>Po piatich týždňoch aktívnej komunikácie sa k nej zrazu začal správať odmerane a napokon jej napísal – </a:t>
            </a:r>
            <a:r>
              <a:rPr lang="sk-SK" dirty="0">
                <a:solidFill>
                  <a:srgbClr val="FF0000"/>
                </a:solidFill>
              </a:rPr>
              <a:t>„Svet by bol bez teba lepší.“</a:t>
            </a:r>
          </a:p>
          <a:p>
            <a:r>
              <a:rPr lang="sk-SK" dirty="0" err="1"/>
              <a:t>Megan</a:t>
            </a:r>
            <a:r>
              <a:rPr lang="sk-SK" dirty="0"/>
              <a:t> to neuniesla, jej mama ju našla obesenú. </a:t>
            </a:r>
          </a:p>
          <a:p>
            <a:endParaRPr lang="sk-SK" dirty="0"/>
          </a:p>
        </p:txBody>
      </p:sp>
      <p:pic>
        <p:nvPicPr>
          <p:cNvPr id="4" name="Obrázok 3" descr="http://www.pluska.sk/images/gallery/fotoreportaz/2014/09/kybersikana/meier_megan_580x-v0.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17956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0" y="4293096"/>
            <a:ext cx="24117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err="1">
                <a:solidFill>
                  <a:srgbClr val="002060"/>
                </a:solidFill>
              </a:rPr>
              <a:t>Megan</a:t>
            </a:r>
            <a:r>
              <a:rPr lang="sk-SK" sz="2800" b="1" dirty="0">
                <a:solidFill>
                  <a:srgbClr val="002060"/>
                </a:solidFill>
              </a:rPr>
              <a:t> </a:t>
            </a:r>
            <a:r>
              <a:rPr lang="sk-SK" sz="2800" b="1" dirty="0" err="1">
                <a:solidFill>
                  <a:srgbClr val="002060"/>
                </a:solidFill>
              </a:rPr>
              <a:t>Meier</a:t>
            </a:r>
            <a:r>
              <a:rPr lang="sk-SK" sz="28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sk-SK" dirty="0"/>
              <a:t> († 13)</a:t>
            </a:r>
            <a:r>
              <a:rPr lang="sk-SK" u="sng" dirty="0"/>
              <a:t> </a:t>
            </a:r>
            <a:r>
              <a:rPr lang="sk-SK" dirty="0"/>
              <a:t> 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* 1993 – † 2006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História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 err="1"/>
              <a:t>Josh</a:t>
            </a:r>
            <a:r>
              <a:rPr lang="sk-SK" dirty="0"/>
              <a:t> bola však v skutočnosti 49-ročná matka -</a:t>
            </a:r>
            <a:r>
              <a:rPr lang="sk-SK" dirty="0" err="1"/>
              <a:t>Meganinej</a:t>
            </a:r>
            <a:r>
              <a:rPr lang="sk-SK" dirty="0"/>
              <a:t> kamarátky,</a:t>
            </a:r>
          </a:p>
          <a:p>
            <a:r>
              <a:rPr lang="sk-SK" dirty="0"/>
              <a:t>Motívom bolo, že sa </a:t>
            </a:r>
            <a:r>
              <a:rPr lang="sk-SK" dirty="0" err="1"/>
              <a:t>Megan</a:t>
            </a:r>
            <a:r>
              <a:rPr lang="sk-SK" dirty="0"/>
              <a:t> prestala kamarátiť s jej dcérou a chceli sa jej pomstiť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História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rgbClr val="FFFF00"/>
                </a:solidFill>
              </a:rPr>
              <a:t>2010, študent z New Jersey </a:t>
            </a:r>
          </a:p>
          <a:p>
            <a:r>
              <a:rPr lang="sk-SK" dirty="0"/>
              <a:t>zabil sa skokom z mosta po tom, ako sa na internete objavilo video, ktoré ho kompromitovalo. </a:t>
            </a:r>
          </a:p>
          <a:p>
            <a:r>
              <a:rPr lang="sk-SK" dirty="0"/>
              <a:t>Bol homosexuál a na videu bol v intímnom styku s iným mužom. Netušil, že spolubývajúci mu pri posteli nechal zapnutú </a:t>
            </a:r>
            <a:r>
              <a:rPr lang="sk-SK" dirty="0" err="1"/>
              <a:t>webkameru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0" y="4293096"/>
            <a:ext cx="24117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err="1">
                <a:solidFill>
                  <a:srgbClr val="002060"/>
                </a:solidFill>
              </a:rPr>
              <a:t>Tyler</a:t>
            </a:r>
            <a:r>
              <a:rPr lang="sk-SK" sz="2800" b="1" dirty="0">
                <a:solidFill>
                  <a:srgbClr val="002060"/>
                </a:solidFill>
              </a:rPr>
              <a:t> </a:t>
            </a:r>
            <a:r>
              <a:rPr lang="sk-SK" sz="2800" b="1" dirty="0" err="1">
                <a:solidFill>
                  <a:srgbClr val="002060"/>
                </a:solidFill>
              </a:rPr>
              <a:t>Clementi</a:t>
            </a:r>
            <a:endParaRPr lang="sk-SK" sz="2800" b="1" dirty="0">
              <a:solidFill>
                <a:srgbClr val="002060"/>
              </a:solidFill>
            </a:endParaRPr>
          </a:p>
          <a:p>
            <a:pPr algn="ctr"/>
            <a:r>
              <a:rPr lang="sk-SK" dirty="0"/>
              <a:t> († 18)</a:t>
            </a:r>
            <a:r>
              <a:rPr lang="sk-SK" u="sng" dirty="0"/>
              <a:t> </a:t>
            </a:r>
            <a:r>
              <a:rPr lang="sk-SK" dirty="0"/>
              <a:t> 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* 1991 – † 2010</a:t>
            </a:r>
          </a:p>
        </p:txBody>
      </p:sp>
      <p:pic>
        <p:nvPicPr>
          <p:cNvPr id="5" name="Obrázok 4" descr="http://www.pluska.sk/images/gallery/fotoreportaz/2014/09/kybersikana/tyler-clementi-v0.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088232" cy="26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História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>
            <a:normAutofit lnSpcReduction="10000"/>
          </a:bodyPr>
          <a:lstStyle/>
          <a:p>
            <a:r>
              <a:rPr lang="sk-SK" dirty="0" err="1"/>
              <a:t>Ryan</a:t>
            </a:r>
            <a:r>
              <a:rPr lang="sk-SK" dirty="0"/>
              <a:t> </a:t>
            </a:r>
            <a:r>
              <a:rPr lang="sk-SK" dirty="0" err="1"/>
              <a:t>Halligan</a:t>
            </a:r>
            <a:r>
              <a:rPr lang="sk-SK" dirty="0"/>
              <a:t> († 13)2003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 err="1"/>
              <a:t>Rehtaeh</a:t>
            </a:r>
            <a:r>
              <a:rPr lang="sk-SK" dirty="0"/>
              <a:t> </a:t>
            </a:r>
            <a:r>
              <a:rPr lang="sk-SK" dirty="0" err="1"/>
              <a:t>Parsons</a:t>
            </a:r>
            <a:r>
              <a:rPr lang="sk-SK" dirty="0"/>
              <a:t> († 17) 2013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 err="1"/>
              <a:t>Jessica</a:t>
            </a:r>
            <a:r>
              <a:rPr lang="sk-SK" dirty="0"/>
              <a:t> </a:t>
            </a:r>
            <a:r>
              <a:rPr lang="sk-SK" dirty="0" err="1"/>
              <a:t>Logan</a:t>
            </a:r>
            <a:r>
              <a:rPr lang="sk-SK" dirty="0"/>
              <a:t> († 18) 2008</a:t>
            </a:r>
          </a:p>
          <a:p>
            <a:r>
              <a:rPr lang="sk-SK" dirty="0"/>
              <a:t>A mnohí ďalší.......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 descr="http://www.pluska.sk/images/gallery/fotoreportaz/2014/09/kybersikana/ryanhalligan-v0.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129654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ttp://www.pluska.sk/images/gallery/fotoreportaz/2014/09/kybersikana/rehtaeh-parsons-v0.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40968"/>
            <a:ext cx="1143000" cy="15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http://www.pluska.sk/images/gallery/fotoreportaz/2014/09/kybersikana/jessica-logan-v0.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81128"/>
            <a:ext cx="1143000" cy="15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Aj učitelia na našej škole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Podľa prieskumu každý piaty učiteľ v Česku je alebo bol šikanovaný.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11" t="18501" r="41534" b="21020"/>
          <a:stretch>
            <a:fillRect/>
          </a:stretch>
        </p:blipFill>
        <p:spPr bwMode="auto">
          <a:xfrm>
            <a:off x="827584" y="2780928"/>
            <a:ext cx="58506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Prečo ? Prečo práve mladí 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„V predpubertálnom a pubertálnom období </a:t>
            </a:r>
            <a:r>
              <a:rPr lang="sk-SK" dirty="0">
                <a:solidFill>
                  <a:srgbClr val="FFFF00"/>
                </a:solidFill>
              </a:rPr>
              <a:t>deti prahnú po sociálnom kontakte</a:t>
            </a:r>
            <a:r>
              <a:rPr lang="sk-SK" dirty="0"/>
              <a:t>, ktorý sa dnes z veľkej miery odohráva </a:t>
            </a:r>
            <a:r>
              <a:rPr lang="sk-SK" dirty="0">
                <a:solidFill>
                  <a:srgbClr val="FFFF00"/>
                </a:solidFill>
              </a:rPr>
              <a:t>vo virtuálnom svete</a:t>
            </a:r>
            <a:r>
              <a:rPr lang="sk-SK" dirty="0"/>
              <a:t>. </a:t>
            </a:r>
          </a:p>
          <a:p>
            <a:r>
              <a:rPr lang="sk-SK" dirty="0" err="1"/>
              <a:t>Kyberšikane</a:t>
            </a:r>
            <a:r>
              <a:rPr lang="sk-SK" dirty="0"/>
              <a:t> nahráva aj anonymita, preto sa tam aj ľahšie ubližuje.</a:t>
            </a:r>
          </a:p>
          <a:p>
            <a:r>
              <a:rPr lang="sk-SK" dirty="0"/>
              <a:t>Menej si uvedomujú závažnosť svojho konania a zodpovednosť zaň.</a:t>
            </a:r>
          </a:p>
          <a:p>
            <a:r>
              <a:rPr lang="sk-SK" dirty="0"/>
              <a:t>Niektoré deti takéto ubližovanie berú ako dobrý žart, ten sa však môže skončiť aj tragicky, dokonca až samovraždou. Takých prípadov je veľa.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Prečo ? Prečo práve mladí 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sk-SK" dirty="0"/>
              <a:t>„Pokiaľ je inteligentný študent pomstychtivý, závistlivý alebo chce spolužiakovi vyslovene ublížiť, </a:t>
            </a:r>
            <a:r>
              <a:rPr lang="sk-SK" dirty="0">
                <a:solidFill>
                  <a:srgbClr val="FF0000"/>
                </a:solidFill>
              </a:rPr>
              <a:t>odhaliť ho môže byť niekedy až nereálne</a:t>
            </a:r>
            <a:r>
              <a:rPr lang="sk-SK" dirty="0"/>
              <a:t>. </a:t>
            </a:r>
          </a:p>
          <a:p>
            <a:r>
              <a:rPr lang="sk-SK" dirty="0"/>
              <a:t>Vo virtuálnom prostredí si totiž môžete vytvárať rôzne identity.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ČO JE TO ?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>
                <a:solidFill>
                  <a:srgbClr val="FFFF00"/>
                </a:solidFill>
              </a:rPr>
              <a:t>Je  to </a:t>
            </a:r>
            <a:r>
              <a:rPr lang="sk-SK" b="1" dirty="0">
                <a:solidFill>
                  <a:srgbClr val="FFFF00"/>
                </a:solidFill>
              </a:rPr>
              <a:t>druh </a:t>
            </a:r>
            <a:r>
              <a:rPr lang="sk-SK" b="1" dirty="0" err="1">
                <a:solidFill>
                  <a:srgbClr val="FFFF00"/>
                </a:solidFill>
              </a:rPr>
              <a:t>šikany</a:t>
            </a:r>
            <a:r>
              <a:rPr lang="sk-SK" dirty="0">
                <a:solidFill>
                  <a:srgbClr val="FFFF00"/>
                </a:solidFill>
              </a:rPr>
              <a:t>, špecifický tým, že je realizovaný prostredníctvom informačných a komunikačných technológií. Hlavne prostredníctvom </a:t>
            </a:r>
            <a:r>
              <a:rPr lang="sk-SK" b="1" dirty="0">
                <a:solidFill>
                  <a:srgbClr val="FF0000"/>
                </a:solidFill>
              </a:rPr>
              <a:t>internetu a mobilného telefónu</a:t>
            </a:r>
            <a:r>
              <a:rPr lang="sk-SK" dirty="0"/>
              <a:t>.</a:t>
            </a:r>
          </a:p>
          <a:p>
            <a:r>
              <a:rPr lang="sk-SK" dirty="0">
                <a:solidFill>
                  <a:srgbClr val="FFFF00"/>
                </a:solidFill>
              </a:rPr>
              <a:t>je to zneužitie IKT</a:t>
            </a:r>
          </a:p>
          <a:p>
            <a:r>
              <a:rPr lang="sk-SK" b="1" u="sng" dirty="0"/>
              <a:t>Najčastejšie ide o </a:t>
            </a:r>
          </a:p>
          <a:p>
            <a:pPr lvl="1"/>
            <a:r>
              <a:rPr lang="sk-SK" b="1" dirty="0"/>
              <a:t>zasielanie obťažujúcich, </a:t>
            </a:r>
            <a:r>
              <a:rPr lang="sk-SK" b="1" dirty="0" err="1"/>
              <a:t>urážajúcích</a:t>
            </a:r>
            <a:r>
              <a:rPr lang="sk-SK" b="1" dirty="0"/>
              <a:t> či útočných mailov a SMS, </a:t>
            </a:r>
          </a:p>
          <a:p>
            <a:pPr lvl="1"/>
            <a:r>
              <a:rPr lang="sk-SK" b="1" dirty="0"/>
              <a:t>vytváranie dehonestujúcich stránok a </a:t>
            </a:r>
            <a:r>
              <a:rPr lang="sk-SK" b="1" dirty="0" err="1"/>
              <a:t>blogov</a:t>
            </a:r>
            <a:r>
              <a:rPr lang="sk-SK" b="1" dirty="0"/>
              <a:t>, </a:t>
            </a:r>
          </a:p>
          <a:p>
            <a:pPr lvl="1"/>
            <a:r>
              <a:rPr lang="sk-SK" b="1" dirty="0"/>
              <a:t>zverejňovanie fotografii a videí s cieľom poškodenia inej osobe.</a:t>
            </a:r>
          </a:p>
          <a:p>
            <a:pPr marL="5921375" lvl="4"/>
            <a:r>
              <a:rPr lang="sk-SK" dirty="0" err="1">
                <a:solidFill>
                  <a:srgbClr val="0070C0"/>
                </a:solidFill>
              </a:rPr>
              <a:t>sk.wikipedia.org</a:t>
            </a:r>
            <a:endParaRPr lang="sk-SK" dirty="0">
              <a:solidFill>
                <a:srgbClr val="0070C0"/>
              </a:solidFill>
            </a:endParaRPr>
          </a:p>
          <a:p>
            <a:pPr marL="5921375" lvl="4"/>
            <a:r>
              <a:rPr lang="sk-SK" dirty="0" err="1">
                <a:hlinkClick r:id="rId2"/>
              </a:rPr>
              <a:t>www.e-bezpeci.cz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Profil násilníka: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sk-SK" dirty="0">
                <a:solidFill>
                  <a:srgbClr val="FFFF00"/>
                </a:solidFill>
              </a:rPr>
              <a:t>Rýchlo vypína </a:t>
            </a:r>
            <a:r>
              <a:rPr lang="sk-SK" dirty="0"/>
              <a:t>obrazovku alebo zatvára programy v počítači, keď sa priblíži rodič.</a:t>
            </a:r>
          </a:p>
          <a:p>
            <a:pPr lvl="0"/>
            <a:r>
              <a:rPr lang="sk-SK" dirty="0"/>
              <a:t> Trávi </a:t>
            </a:r>
            <a:r>
              <a:rPr lang="sk-SK" dirty="0">
                <a:solidFill>
                  <a:srgbClr val="FFFF00"/>
                </a:solidFill>
              </a:rPr>
              <a:t>pri počítači dlhé hodiny </a:t>
            </a:r>
            <a:r>
              <a:rPr lang="sk-SK" dirty="0"/>
              <a:t>v noci.</a:t>
            </a:r>
          </a:p>
          <a:p>
            <a:pPr lvl="0"/>
            <a:r>
              <a:rPr lang="sk-SK" dirty="0"/>
              <a:t> Je </a:t>
            </a:r>
            <a:r>
              <a:rPr lang="sk-SK" dirty="0">
                <a:solidFill>
                  <a:srgbClr val="FFFF00"/>
                </a:solidFill>
              </a:rPr>
              <a:t>rozčúlený, </a:t>
            </a:r>
            <a:r>
              <a:rPr lang="sk-SK" dirty="0"/>
              <a:t>ak nemôže nečakane použiť počítač.</a:t>
            </a:r>
          </a:p>
          <a:p>
            <a:pPr lvl="0"/>
            <a:r>
              <a:rPr lang="sk-SK" dirty="0"/>
              <a:t> </a:t>
            </a:r>
            <a:r>
              <a:rPr lang="sk-SK" dirty="0">
                <a:solidFill>
                  <a:srgbClr val="FFFF00"/>
                </a:solidFill>
              </a:rPr>
              <a:t>Rehoce sa </a:t>
            </a:r>
            <a:r>
              <a:rPr lang="sk-SK" dirty="0"/>
              <a:t>pri používaní počítača.</a:t>
            </a:r>
          </a:p>
          <a:p>
            <a:pPr lvl="0"/>
            <a:r>
              <a:rPr lang="sk-SK" dirty="0"/>
              <a:t> Vyhýba sa rozhovoru o jeho práci na počítači.</a:t>
            </a:r>
          </a:p>
          <a:p>
            <a:pPr lvl="0"/>
            <a:r>
              <a:rPr lang="sk-SK" dirty="0"/>
              <a:t> Používa niekoľko </a:t>
            </a:r>
            <a:r>
              <a:rPr lang="sk-SK" dirty="0" err="1"/>
              <a:t>online</a:t>
            </a:r>
            <a:r>
              <a:rPr lang="sk-SK" dirty="0"/>
              <a:t> účtov alebo adries, ktoré ani nie sú jeho.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Profil šikanovaného: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k-SK" dirty="0"/>
              <a:t>Nečakane </a:t>
            </a:r>
            <a:r>
              <a:rPr lang="sk-SK" dirty="0">
                <a:solidFill>
                  <a:srgbClr val="FFFF00"/>
                </a:solidFill>
              </a:rPr>
              <a:t>prestane</a:t>
            </a:r>
            <a:r>
              <a:rPr lang="sk-SK" dirty="0"/>
              <a:t> používať počítač.</a:t>
            </a:r>
          </a:p>
          <a:p>
            <a:pPr lvl="0"/>
            <a:r>
              <a:rPr lang="sk-SK" dirty="0"/>
              <a:t> Je </a:t>
            </a:r>
            <a:r>
              <a:rPr lang="sk-SK" dirty="0">
                <a:solidFill>
                  <a:srgbClr val="FFFF00"/>
                </a:solidFill>
              </a:rPr>
              <a:t>nervózny alebo neistý </a:t>
            </a:r>
            <a:r>
              <a:rPr lang="sk-SK" dirty="0"/>
              <a:t>pri čítaní e-mailov alebo správ v mobile.</a:t>
            </a:r>
          </a:p>
          <a:p>
            <a:pPr lvl="0"/>
            <a:r>
              <a:rPr lang="sk-SK" dirty="0"/>
              <a:t> </a:t>
            </a:r>
            <a:r>
              <a:rPr lang="sk-SK" dirty="0">
                <a:solidFill>
                  <a:srgbClr val="FFFF00"/>
                </a:solidFill>
              </a:rPr>
              <a:t>Nechce chodiť do školy </a:t>
            </a:r>
            <a:r>
              <a:rPr lang="sk-SK" dirty="0"/>
              <a:t>alebo medzi ľudí všeobecne.</a:t>
            </a:r>
          </a:p>
          <a:p>
            <a:pPr lvl="0"/>
            <a:r>
              <a:rPr lang="sk-SK" dirty="0"/>
              <a:t> Je nahnevaný, depresívny alebo frustrovaný po odchode od počítača.</a:t>
            </a:r>
          </a:p>
          <a:p>
            <a:pPr lvl="0"/>
            <a:r>
              <a:rPr lang="sk-SK" dirty="0"/>
              <a:t> Vyhýba sa rozhovoru o tom, čo robí na počítači.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Čo hovorí zákon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err="1"/>
              <a:t>Kyberšikana</a:t>
            </a:r>
            <a:r>
              <a:rPr lang="sk-SK" dirty="0"/>
              <a:t> </a:t>
            </a:r>
            <a:r>
              <a:rPr lang="sk-SK" b="1" dirty="0">
                <a:solidFill>
                  <a:srgbClr val="FFFF00"/>
                </a:solidFill>
              </a:rPr>
              <a:t>nie je podľa našej legislatívy trestný čin.</a:t>
            </a:r>
          </a:p>
          <a:p>
            <a:pPr lvl="0"/>
            <a:r>
              <a:rPr lang="sk-SK" dirty="0"/>
              <a:t>Niektoré prejavy </a:t>
            </a:r>
            <a:r>
              <a:rPr lang="sk-SK" dirty="0" err="1"/>
              <a:t>kyberšikany</a:t>
            </a:r>
            <a:r>
              <a:rPr lang="sk-SK" dirty="0"/>
              <a:t> sa dajú hodnotiť ako </a:t>
            </a:r>
            <a:r>
              <a:rPr lang="sk-SK" dirty="0">
                <a:solidFill>
                  <a:srgbClr val="FF0000"/>
                </a:solidFill>
              </a:rPr>
              <a:t>iné trestné </a:t>
            </a:r>
            <a:r>
              <a:rPr lang="sk-SK" dirty="0"/>
              <a:t>činy či priestupky, napríklad: </a:t>
            </a:r>
            <a:r>
              <a:rPr lang="sk-SK" u="sng" dirty="0"/>
              <a:t>účasť na samovražde, vydieranie, ohováranie, poškodenie cudzích práv, šírenie pornografie, nebezpečné vyhrážanie či nebezpečné prenasledovanie.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Ako sa chrániť 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Na internete existuje </a:t>
            </a:r>
            <a:r>
              <a:rPr lang="sk-SK" u="sng" dirty="0"/>
              <a:t>množstvo stránok</a:t>
            </a:r>
            <a:r>
              <a:rPr lang="sk-SK" dirty="0"/>
              <a:t>, ktoré upozorňujú na nebezpečenstvo a dávajú návod, ako sa chrániť. </a:t>
            </a:r>
          </a:p>
          <a:p>
            <a:r>
              <a:rPr lang="sk-SK" dirty="0"/>
              <a:t>Školy podľa tlačového odboru ministerstva </a:t>
            </a:r>
            <a:r>
              <a:rPr lang="sk-SK" u="sng" dirty="0"/>
              <a:t>školstva dostali metodické usmernenie</a:t>
            </a:r>
            <a:r>
              <a:rPr lang="sk-SK" dirty="0"/>
              <a:t>, ktoré definuje šikanovanie a poskytuje základné informácie o prevencii a postupoch pri riešení.</a:t>
            </a:r>
          </a:p>
          <a:p>
            <a:r>
              <a:rPr lang="sk-SK" b="1" dirty="0"/>
              <a:t>Výskumný ústav detskej psychológie a patopsychológie  Vzdelávacie semináre „Šikanovanie a </a:t>
            </a:r>
            <a:r>
              <a:rPr lang="sk-SK" b="1" dirty="0" err="1"/>
              <a:t>kyberšikanovanie</a:t>
            </a:r>
            <a:r>
              <a:rPr lang="sk-SK" b="1" dirty="0"/>
              <a:t>“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Odborná literatúra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5" y="1844824"/>
            <a:ext cx="9176455" cy="516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FF00"/>
                </a:solidFill>
              </a:rPr>
              <a:t>Ďakujem za pozornosť.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Ing. </a:t>
            </a:r>
            <a:r>
              <a:rPr lang="sk-SK" dirty="0" err="1"/>
              <a:t>Mrg</a:t>
            </a:r>
            <a:r>
              <a:rPr lang="sk-SK" dirty="0"/>
              <a:t>. Agáta </a:t>
            </a:r>
            <a:r>
              <a:rPr lang="sk-SK" dirty="0" err="1"/>
              <a:t>Kubinová</a:t>
            </a:r>
            <a:endParaRPr lang="sk-SK" dirty="0"/>
          </a:p>
        </p:txBody>
      </p:sp>
      <p:pic>
        <p:nvPicPr>
          <p:cNvPr id="4" name="Obrázok 3" descr="Bezmocnos&amp;tcaron;:  Obe&amp;tcaron; kyberšikany  v podstate nemá  kto ochráni&amp;tcaron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853244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Ako sa </a:t>
            </a:r>
            <a:r>
              <a:rPr lang="sk-SK" b="1" dirty="0" err="1">
                <a:solidFill>
                  <a:srgbClr val="FF0000"/>
                </a:solidFill>
              </a:rPr>
              <a:t>kyberšikanovanie</a:t>
            </a:r>
            <a:r>
              <a:rPr lang="sk-SK" b="1" dirty="0">
                <a:solidFill>
                  <a:srgbClr val="FF0000"/>
                </a:solidFill>
              </a:rPr>
              <a:t> líši od klasického šikanovania: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sk-SK" b="1" dirty="0"/>
              <a:t>Nemá časové a priestorové obmedzenie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b="1" dirty="0"/>
              <a:t>Rýchlo sa rozšíri k veľkému publiku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b="1" dirty="0"/>
              <a:t>Páchatelia môžu zostať v anonymite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b="1" dirty="0" err="1"/>
              <a:t>Kyberšikanovanie</a:t>
            </a:r>
            <a:r>
              <a:rPr lang="sk-SK" b="1" dirty="0"/>
              <a:t> ľahšie prekoná rozdiely</a:t>
            </a:r>
          </a:p>
          <a:p>
            <a:pPr marL="914400" lvl="1" indent="-514350">
              <a:buNone/>
            </a:pPr>
            <a:r>
              <a:rPr lang="sk-SK" b="1" dirty="0"/>
              <a:t>(vekové, hmotnostné, krásy, pohlavia...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b="1" dirty="0"/>
              <a:t>Používa psychické prostriedky ubližovania a manipulácie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Výskum júl 2017</a:t>
            </a:r>
            <a:r>
              <a:rPr lang="sk-SK" dirty="0"/>
              <a:t>,  </a:t>
            </a:r>
            <a:r>
              <a:rPr lang="sk-SK" sz="2700" dirty="0">
                <a:solidFill>
                  <a:srgbClr val="00B0F0"/>
                </a:solidFill>
              </a:rPr>
              <a:t>zdroj </a:t>
            </a:r>
            <a:r>
              <a:rPr lang="sk-SK" sz="2700" dirty="0" err="1">
                <a:solidFill>
                  <a:srgbClr val="00B0F0"/>
                </a:solidFill>
              </a:rPr>
              <a:t>www.mojandroid.sk</a:t>
            </a:r>
            <a:endParaRPr lang="sk-SK" sz="2700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Britská organizácia </a:t>
            </a:r>
            <a:r>
              <a:rPr lang="sk-SK" b="1" dirty="0" err="1">
                <a:solidFill>
                  <a:srgbClr val="00B0F0"/>
                </a:solidFill>
              </a:rPr>
              <a:t>Ditch</a:t>
            </a:r>
            <a:r>
              <a:rPr lang="sk-SK" b="1" dirty="0">
                <a:solidFill>
                  <a:srgbClr val="00B0F0"/>
                </a:solidFill>
              </a:rPr>
              <a:t> </a:t>
            </a:r>
            <a:r>
              <a:rPr lang="sk-SK" b="1" dirty="0" err="1">
                <a:solidFill>
                  <a:srgbClr val="00B0F0"/>
                </a:solidFill>
              </a:rPr>
              <a:t>The</a:t>
            </a:r>
            <a:r>
              <a:rPr lang="sk-SK" b="1" dirty="0">
                <a:solidFill>
                  <a:srgbClr val="00B0F0"/>
                </a:solidFill>
              </a:rPr>
              <a:t> </a:t>
            </a:r>
            <a:r>
              <a:rPr lang="sk-SK" b="1" dirty="0" err="1">
                <a:solidFill>
                  <a:srgbClr val="00B0F0"/>
                </a:solidFill>
              </a:rPr>
              <a:t>Label</a:t>
            </a:r>
            <a:r>
              <a:rPr lang="sk-SK" b="1" dirty="0">
                <a:solidFill>
                  <a:srgbClr val="00B0F0"/>
                </a:solidFill>
              </a:rPr>
              <a:t> </a:t>
            </a:r>
            <a:r>
              <a:rPr lang="sk-SK" dirty="0"/>
              <a:t>robila prieskum na vzorke až 10 020 ľudí vo veku 12-20 rokov.</a:t>
            </a:r>
          </a:p>
          <a:p>
            <a:r>
              <a:rPr lang="sk-SK" dirty="0"/>
              <a:t>Podľa organizácie, ktorá bojuje proti </a:t>
            </a:r>
            <a:r>
              <a:rPr lang="sk-SK" dirty="0" err="1"/>
              <a:t>kyberšikane</a:t>
            </a:r>
            <a:r>
              <a:rPr lang="sk-SK" dirty="0"/>
              <a:t>, je na prvom mieste pri tomto druhu šikanovania </a:t>
            </a:r>
            <a:r>
              <a:rPr lang="sk-SK" dirty="0" err="1">
                <a:hlinkClick r:id="rId2"/>
              </a:rPr>
              <a:t>Instagram</a:t>
            </a:r>
            <a:r>
              <a:rPr lang="sk-SK" dirty="0"/>
              <a:t> </a:t>
            </a:r>
          </a:p>
          <a:p>
            <a:pPr lvl="1"/>
            <a:r>
              <a:rPr lang="sk-SK" dirty="0"/>
              <a:t>voľne dostupná aplikácia pre platformu </a:t>
            </a:r>
            <a:r>
              <a:rPr lang="sk-SK" dirty="0" err="1"/>
              <a:t>iOS</a:t>
            </a:r>
            <a:r>
              <a:rPr lang="sk-SK" dirty="0"/>
              <a:t> a </a:t>
            </a:r>
            <a:r>
              <a:rPr lang="sk-SK" dirty="0" err="1"/>
              <a:t>Android</a:t>
            </a:r>
            <a:r>
              <a:rPr lang="sk-SK" dirty="0"/>
              <a:t>, ktorá svojim používateľom umožňuje zdieľanie fotografií. </a:t>
            </a:r>
          </a:p>
          <a:p>
            <a:r>
              <a:rPr lang="sk-SK" dirty="0"/>
              <a:t>V tesnom závese nasleduje </a:t>
            </a:r>
            <a:r>
              <a:rPr lang="sk-SK" dirty="0" err="1"/>
              <a:t>šikana</a:t>
            </a:r>
            <a:r>
              <a:rPr lang="sk-SK" dirty="0"/>
              <a:t> na </a:t>
            </a:r>
            <a:r>
              <a:rPr lang="sk-SK" dirty="0" err="1">
                <a:hlinkClick r:id="rId3"/>
              </a:rPr>
              <a:t>Facebooku</a:t>
            </a:r>
            <a:r>
              <a:rPr lang="sk-SK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Zaujímavosti z výsledkov prieskumu</a:t>
            </a:r>
            <a:r>
              <a:rPr lang="sk-SK" b="1" dirty="0"/>
              <a:t>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>
                <a:solidFill>
                  <a:srgbClr val="FFFF00"/>
                </a:solidFill>
              </a:rPr>
              <a:t>50% </a:t>
            </a:r>
            <a:r>
              <a:rPr lang="sk-SK" dirty="0"/>
              <a:t>opýtaných tvrdí, že </a:t>
            </a:r>
            <a:r>
              <a:rPr lang="sk-SK" b="1" dirty="0">
                <a:solidFill>
                  <a:srgbClr val="FFFF00"/>
                </a:solidFill>
              </a:rPr>
              <a:t>bolo </a:t>
            </a:r>
            <a:r>
              <a:rPr lang="sk-SK" b="1" dirty="0" err="1">
                <a:solidFill>
                  <a:srgbClr val="FFFF00"/>
                </a:solidFill>
              </a:rPr>
              <a:t>kyberšikanovaných</a:t>
            </a:r>
            <a:endParaRPr lang="sk-SK" b="1" dirty="0">
              <a:solidFill>
                <a:srgbClr val="FFFF00"/>
              </a:solidFill>
            </a:endParaRPr>
          </a:p>
          <a:p>
            <a:r>
              <a:rPr lang="sk-SK" dirty="0">
                <a:solidFill>
                  <a:srgbClr val="FFFF00"/>
                </a:solidFill>
              </a:rPr>
              <a:t>každý desiaty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z opýtaných hlási </a:t>
            </a:r>
            <a:r>
              <a:rPr lang="sk-SK" dirty="0" err="1"/>
              <a:t>kyberšikanu</a:t>
            </a:r>
            <a:r>
              <a:rPr lang="sk-SK" dirty="0"/>
              <a:t> </a:t>
            </a:r>
            <a:r>
              <a:rPr lang="sk-SK" b="1" dirty="0">
                <a:solidFill>
                  <a:srgbClr val="FFFF00"/>
                </a:solidFill>
              </a:rPr>
              <a:t>za posledný týždeň</a:t>
            </a:r>
          </a:p>
          <a:p>
            <a:r>
              <a:rPr lang="sk-SK" dirty="0">
                <a:solidFill>
                  <a:srgbClr val="FFFF00"/>
                </a:solidFill>
              </a:rPr>
              <a:t>50% </a:t>
            </a:r>
            <a:r>
              <a:rPr lang="sk-SK" dirty="0"/>
              <a:t>z opýtaných je </a:t>
            </a:r>
            <a:r>
              <a:rPr lang="sk-SK" b="1" dirty="0">
                <a:solidFill>
                  <a:srgbClr val="FFFF00"/>
                </a:solidFill>
              </a:rPr>
              <a:t>šikanovaných za svoj vzhľad</a:t>
            </a:r>
          </a:p>
          <a:p>
            <a:r>
              <a:rPr lang="sk-SK" dirty="0"/>
              <a:t>24% šikanovaných vraví, že svoje súkromné informácie zdieľajú verejne</a:t>
            </a:r>
          </a:p>
          <a:p>
            <a:r>
              <a:rPr lang="sk-SK" dirty="0">
                <a:solidFill>
                  <a:srgbClr val="00B050"/>
                </a:solidFill>
              </a:rPr>
              <a:t>12% </a:t>
            </a:r>
            <a:r>
              <a:rPr lang="sk-SK" dirty="0"/>
              <a:t>z opýtaných sa priznalo, že </a:t>
            </a:r>
            <a:r>
              <a:rPr lang="sk-SK" b="1" dirty="0">
                <a:solidFill>
                  <a:srgbClr val="00B050"/>
                </a:solidFill>
              </a:rPr>
              <a:t>šikanovali niekoho na internete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Zaujímavosti z výsledkov prieskumu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Tejto pomerne rozšírenej hrozby sa obávajú </a:t>
            </a:r>
            <a:r>
              <a:rPr lang="sk-SK" b="1" u="sng" dirty="0">
                <a:solidFill>
                  <a:srgbClr val="FFFF00"/>
                </a:solidFill>
              </a:rPr>
              <a:t>viac deti </a:t>
            </a:r>
            <a:r>
              <a:rPr lang="sk-SK" b="1" dirty="0"/>
              <a:t>ako rodičia</a:t>
            </a:r>
            <a:r>
              <a:rPr lang="sk-SK" dirty="0"/>
              <a:t>. </a:t>
            </a:r>
          </a:p>
          <a:p>
            <a:r>
              <a:rPr lang="sk-SK" dirty="0"/>
              <a:t>v prieskume ju označilo za neškodnú až 21% rodičov, pričom u detských respondentov to bolo len 13%</a:t>
            </a:r>
          </a:p>
          <a:p>
            <a:r>
              <a:rPr lang="sk-SK" dirty="0"/>
              <a:t>Asi polovica tínedžerov sa obáva rovnako </a:t>
            </a:r>
            <a:r>
              <a:rPr lang="sk-SK" dirty="0" err="1"/>
              <a:t>šikany</a:t>
            </a:r>
            <a:r>
              <a:rPr lang="sk-SK" dirty="0"/>
              <a:t> na internete, ako aj </a:t>
            </a:r>
            <a:r>
              <a:rPr lang="sk-SK" dirty="0" err="1"/>
              <a:t>šikany</a:t>
            </a:r>
            <a:r>
              <a:rPr lang="sk-SK" dirty="0"/>
              <a:t> v reálnom živote.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Výskum na Slovensku 2010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sk-SK" sz="4000" b="1" dirty="0">
                <a:solidFill>
                  <a:srgbClr val="00B0F0"/>
                </a:solidFill>
              </a:rPr>
              <a:t>Výskumný ústav detskej psychológie </a:t>
            </a:r>
          </a:p>
          <a:p>
            <a:pPr lvl="0" algn="ctr">
              <a:buNone/>
            </a:pPr>
            <a:r>
              <a:rPr lang="sk-SK" sz="4000" b="1" dirty="0">
                <a:solidFill>
                  <a:srgbClr val="00B0F0"/>
                </a:solidFill>
              </a:rPr>
              <a:t>a patopsychológie v Bratislave </a:t>
            </a:r>
          </a:p>
          <a:p>
            <a:pPr lvl="0" algn="ctr">
              <a:buNone/>
            </a:pPr>
            <a:r>
              <a:rPr lang="sk-SK" sz="1700" dirty="0"/>
              <a:t>http://www.lse.ac.uk/media@lse/research/EUKidsOnline/ParticipatingCountries/PDFs/SK%20DOSPIEVAJCIVO.pdf</a:t>
            </a:r>
          </a:p>
          <a:p>
            <a:pPr lvl="0"/>
            <a:r>
              <a:rPr lang="sk-SK" dirty="0"/>
              <a:t>Prieskum pre </a:t>
            </a:r>
            <a:r>
              <a:rPr lang="sk-SK"/>
              <a:t>303 dospievajúcich žiakov.</a:t>
            </a:r>
            <a:endParaRPr lang="sk-SK" dirty="0"/>
          </a:p>
          <a:p>
            <a:pPr lvl="0"/>
            <a:r>
              <a:rPr lang="sk-SK" dirty="0"/>
              <a:t>Najčastejšie sa mladí ľudia (49,8 %) stretávajú na internete s </a:t>
            </a:r>
            <a:r>
              <a:rPr lang="sk-SK" u="sng" dirty="0"/>
              <a:t>nadávaním a vysmievaním</a:t>
            </a:r>
            <a:r>
              <a:rPr lang="sk-SK" dirty="0"/>
              <a:t>, </a:t>
            </a:r>
          </a:p>
          <a:p>
            <a:pPr lvl="0"/>
            <a:r>
              <a:rPr lang="sk-SK" dirty="0"/>
              <a:t>na druhom mieste s </a:t>
            </a:r>
            <a:r>
              <a:rPr lang="sk-SK" u="sng" dirty="0"/>
              <a:t>ohováraním alebo šírením nepravdivých informácií </a:t>
            </a:r>
            <a:r>
              <a:rPr lang="sk-SK" dirty="0"/>
              <a:t>(42,6 %), </a:t>
            </a:r>
          </a:p>
          <a:p>
            <a:pPr lvl="0"/>
            <a:r>
              <a:rPr lang="sk-SK" dirty="0" err="1">
                <a:solidFill>
                  <a:srgbClr val="FF0000"/>
                </a:solidFill>
              </a:rPr>
              <a:t>kyberšikanovanie</a:t>
            </a:r>
            <a:r>
              <a:rPr lang="sk-SK" dirty="0">
                <a:solidFill>
                  <a:srgbClr val="FF0000"/>
                </a:solidFill>
              </a:rPr>
              <a:t> uvádza 5,9 % </a:t>
            </a:r>
            <a:r>
              <a:rPr lang="sk-SK" dirty="0"/>
              <a:t>účastníkov výskumu.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Výskum na Slovensku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95936" y="1600200"/>
            <a:ext cx="5148064" cy="4525963"/>
          </a:xfrm>
        </p:spPr>
        <p:txBody>
          <a:bodyPr>
            <a:normAutofit fontScale="92500"/>
          </a:bodyPr>
          <a:lstStyle/>
          <a:p>
            <a:pPr lvl="0"/>
            <a:r>
              <a:rPr lang="sk-SK" dirty="0"/>
              <a:t>Mladí ľudia sami priznávajú, že na internete si najčastejšie „</a:t>
            </a:r>
            <a:r>
              <a:rPr lang="sk-SK" dirty="0">
                <a:solidFill>
                  <a:srgbClr val="FF0000"/>
                </a:solidFill>
              </a:rPr>
              <a:t>robia </a:t>
            </a:r>
            <a:r>
              <a:rPr lang="sk-SK" dirty="0" err="1">
                <a:solidFill>
                  <a:srgbClr val="FF0000"/>
                </a:solidFill>
              </a:rPr>
              <a:t>srandu</a:t>
            </a:r>
            <a:r>
              <a:rPr lang="sk-SK" dirty="0">
                <a:solidFill>
                  <a:srgbClr val="FF0000"/>
                </a:solidFill>
              </a:rPr>
              <a:t> z iných</a:t>
            </a:r>
            <a:r>
              <a:rPr lang="sk-SK" dirty="0"/>
              <a:t>“ </a:t>
            </a:r>
            <a:r>
              <a:rPr lang="sk-SK" dirty="0">
                <a:solidFill>
                  <a:srgbClr val="FF0000"/>
                </a:solidFill>
              </a:rPr>
              <a:t>(59 %)</a:t>
            </a:r>
          </a:p>
          <a:p>
            <a:pPr lvl="0"/>
            <a:r>
              <a:rPr lang="sk-SK" dirty="0"/>
              <a:t>vysmievajú sa alebo nadávajú niekomu (49,8 %) </a:t>
            </a:r>
          </a:p>
          <a:p>
            <a:pPr lvl="0"/>
            <a:r>
              <a:rPr lang="sk-SK" dirty="0"/>
              <a:t>fotografujú alebo natáčajú iných v trápnych situáciách, a potom to zverejnia (16,5 %)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9760" r="72010" b="28580"/>
          <a:stretch>
            <a:fillRect/>
          </a:stretch>
        </p:blipFill>
        <p:spPr bwMode="auto">
          <a:xfrm>
            <a:off x="0" y="1628800"/>
            <a:ext cx="40229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Výskum na Slovensku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>
                <a:solidFill>
                  <a:srgbClr val="FFFF00"/>
                </a:solidFill>
              </a:rPr>
              <a:t>65,4 % obetí </a:t>
            </a:r>
            <a:r>
              <a:rPr lang="sk-SK" dirty="0" err="1">
                <a:solidFill>
                  <a:srgbClr val="FFFF00"/>
                </a:solidFill>
              </a:rPr>
              <a:t>kyberšikanovania</a:t>
            </a:r>
            <a:r>
              <a:rPr lang="sk-SK" dirty="0">
                <a:solidFill>
                  <a:srgbClr val="FFFF00"/>
                </a:solidFill>
              </a:rPr>
              <a:t> vie, kto je agresorom</a:t>
            </a:r>
            <a:r>
              <a:rPr lang="sk-SK" dirty="0"/>
              <a:t>. </a:t>
            </a:r>
          </a:p>
          <a:p>
            <a:pPr lvl="0"/>
            <a:r>
              <a:rPr lang="sk-SK" dirty="0"/>
              <a:t>Ak sa dospievajúci stretnú s </a:t>
            </a:r>
            <a:r>
              <a:rPr lang="sk-SK" dirty="0" err="1"/>
              <a:t>kyberšikanovaním</a:t>
            </a:r>
            <a:r>
              <a:rPr lang="sk-SK" dirty="0"/>
              <a:t>, vo väčšine prípadov </a:t>
            </a:r>
            <a:r>
              <a:rPr lang="sk-SK" dirty="0">
                <a:solidFill>
                  <a:srgbClr val="FF0000"/>
                </a:solidFill>
              </a:rPr>
              <a:t>o tom nikomu nepovedia</a:t>
            </a:r>
            <a:r>
              <a:rPr lang="sk-SK" dirty="0"/>
              <a:t>. </a:t>
            </a:r>
          </a:p>
          <a:p>
            <a:pPr lvl="0"/>
            <a:r>
              <a:rPr lang="sk-SK" dirty="0"/>
              <a:t>Ak sa niekomu zveria, tak je to najčastejšie kamarát (v 21,1 % prípadov). </a:t>
            </a:r>
          </a:p>
          <a:p>
            <a:pPr lvl="0"/>
            <a:r>
              <a:rPr lang="sk-SK" dirty="0"/>
              <a:t>Niekomu dospelému o incidente povedalo len  8,9 % mladých ľudí – a to 6,9 % z nich rodičovi      a 2 % učiteľovi.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793</Words>
  <Application>Microsoft Office PowerPoint</Application>
  <PresentationFormat>Předvádění na obrazovce (4:3)</PresentationFormat>
  <Paragraphs>137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Motív Office</vt:lpstr>
      <vt:lpstr>Kyberšikanovanie  (kybernetická šikana, kyberšikana, počítačová šikana)</vt:lpstr>
      <vt:lpstr>ČO JE TO ? </vt:lpstr>
      <vt:lpstr>Ako sa kyberšikanovanie líši od klasického šikanovania:</vt:lpstr>
      <vt:lpstr>Výskum júl 2017,  zdroj www.mojandroid.sk</vt:lpstr>
      <vt:lpstr>Zaujímavosti z výsledkov prieskumu:</vt:lpstr>
      <vt:lpstr>Zaujímavosti z výsledkov prieskumu</vt:lpstr>
      <vt:lpstr>Výskum na Slovensku 2010</vt:lpstr>
      <vt:lpstr>Výskum na Slovensku</vt:lpstr>
      <vt:lpstr>Výskum na Slovensku</vt:lpstr>
      <vt:lpstr>História                                                          www.pluska.sk</vt:lpstr>
      <vt:lpstr>História</vt:lpstr>
      <vt:lpstr>História</vt:lpstr>
      <vt:lpstr>História</vt:lpstr>
      <vt:lpstr>História</vt:lpstr>
      <vt:lpstr>História</vt:lpstr>
      <vt:lpstr>História</vt:lpstr>
      <vt:lpstr>Aj učitelia na našej škole</vt:lpstr>
      <vt:lpstr>Prečo ? Prečo práve mladí ?</vt:lpstr>
      <vt:lpstr>Prečo ? Prečo práve mladí ?</vt:lpstr>
      <vt:lpstr>Profil násilníka:</vt:lpstr>
      <vt:lpstr>Profil šikanovaného:</vt:lpstr>
      <vt:lpstr>Čo hovorí zákon ?</vt:lpstr>
      <vt:lpstr>Ako sa chrániť ?</vt:lpstr>
      <vt:lpstr>Odborná literatúra</vt:lpstr>
      <vt:lpstr>Ďakujem za pozornosť.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Kyberšikana</dc:title>
  <dc:creator>Ja</dc:creator>
  <cp:lastModifiedBy>centrum@nkos.sk</cp:lastModifiedBy>
  <cp:revision>29</cp:revision>
  <dcterms:created xsi:type="dcterms:W3CDTF">2017-11-19T07:44:38Z</dcterms:created>
  <dcterms:modified xsi:type="dcterms:W3CDTF">2017-12-20T08:31:16Z</dcterms:modified>
</cp:coreProperties>
</file>