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1" r:id="rId15"/>
    <p:sldId id="274" r:id="rId16"/>
    <p:sldId id="275" r:id="rId17"/>
    <p:sldId id="276" r:id="rId18"/>
    <p:sldId id="278" r:id="rId19"/>
    <p:sldId id="279" r:id="rId20"/>
    <p:sldId id="280" r:id="rId21"/>
    <p:sldId id="270" r:id="rId2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6DC31-3804-E974-006D-01D77AFA2202}" v="1261" dt="2021-11-07T19:22:47.788"/>
    <p1510:client id="{17D52E26-8411-70BB-0F64-52D045D3F57B}" v="24" dt="2023-05-15T12:07:25.609"/>
    <p1510:client id="{195E7096-C5AA-C44E-1BE3-31F195F19046}" v="71" dt="2023-12-28T17:24:51.540"/>
    <p1510:client id="{568C8D32-C71C-6105-C4CF-BBAF132541CF}" v="44" dt="2023-09-19T09:49:29.757"/>
    <p1510:client id="{CE1DA724-9318-6DEA-D542-E158F3260A6E}" v="64" dt="2022-09-22T09:36:00.471"/>
    <p1510:client id="{D1611954-855A-48F3-4380-A5B4091C4237}" v="3" dt="2022-10-04T11:22:04.27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53904-1BE3-46E9-9090-8975FCC8896B}" type="doc">
      <dgm:prSet loTypeId="urn:microsoft.com/office/officeart/2016/7/layout/RepeatingBendingProcessNew" loCatId="process" qsTypeId="urn:microsoft.com/office/officeart/2005/8/quickstyle/simple4" qsCatId="simple" csTypeId="urn:microsoft.com/office/officeart/2005/8/colors/colorful1" csCatId="colorful"/>
      <dgm:spPr/>
      <dgm:t>
        <a:bodyPr/>
        <a:lstStyle/>
        <a:p>
          <a:endParaRPr lang="en-US"/>
        </a:p>
      </dgm:t>
    </dgm:pt>
    <dgm:pt modelId="{87FF5D25-1C22-46FA-ABAE-964209047D08}">
      <dgm:prSet/>
      <dgm:spPr/>
      <dgm:t>
        <a:bodyPr/>
        <a:lstStyle/>
        <a:p>
          <a:r>
            <a:rPr lang="pl-PL"/>
            <a:t>Egzamin jest obowiązkowy</a:t>
          </a:r>
          <a:endParaRPr lang="en-US"/>
        </a:p>
      </dgm:t>
    </dgm:pt>
    <dgm:pt modelId="{5E247542-63A5-4A25-8CED-AF3241D40636}" type="parTrans" cxnId="{F0BC432A-0392-4571-8D91-796A7EA2886E}">
      <dgm:prSet/>
      <dgm:spPr/>
      <dgm:t>
        <a:bodyPr/>
        <a:lstStyle/>
        <a:p>
          <a:endParaRPr lang="en-US"/>
        </a:p>
      </dgm:t>
    </dgm:pt>
    <dgm:pt modelId="{825A1070-E114-4202-8963-056C49503FC6}" type="sibTrans" cxnId="{F0BC432A-0392-4571-8D91-796A7EA2886E}">
      <dgm:prSet/>
      <dgm:spPr/>
      <dgm:t>
        <a:bodyPr/>
        <a:lstStyle/>
        <a:p>
          <a:endParaRPr lang="en-US"/>
        </a:p>
      </dgm:t>
    </dgm:pt>
    <dgm:pt modelId="{6DDE680A-E0AB-4122-A894-7F377E85E9B8}">
      <dgm:prSet/>
      <dgm:spPr/>
      <dgm:t>
        <a:bodyPr/>
        <a:lstStyle/>
        <a:p>
          <a:r>
            <a:rPr lang="pl-PL"/>
            <a:t>Egzamin ma formę pisemną</a:t>
          </a:r>
          <a:endParaRPr lang="en-US"/>
        </a:p>
      </dgm:t>
    </dgm:pt>
    <dgm:pt modelId="{0EBF4926-BC19-40F7-88CE-36C95A990D52}" type="parTrans" cxnId="{E620C67B-A685-441C-9E7C-C21B5B1A65C1}">
      <dgm:prSet/>
      <dgm:spPr/>
      <dgm:t>
        <a:bodyPr/>
        <a:lstStyle/>
        <a:p>
          <a:endParaRPr lang="en-US"/>
        </a:p>
      </dgm:t>
    </dgm:pt>
    <dgm:pt modelId="{8DBD2911-7D52-4E03-8C5F-DDFA25601F65}" type="sibTrans" cxnId="{E620C67B-A685-441C-9E7C-C21B5B1A65C1}">
      <dgm:prSet/>
      <dgm:spPr/>
      <dgm:t>
        <a:bodyPr/>
        <a:lstStyle/>
        <a:p>
          <a:endParaRPr lang="en-US"/>
        </a:p>
      </dgm:t>
    </dgm:pt>
    <dgm:pt modelId="{DE2CEA6E-A3FC-443B-BCA1-35DCA5839F0D}">
      <dgm:prSet/>
      <dgm:spPr/>
      <dgm:t>
        <a:bodyPr/>
        <a:lstStyle/>
        <a:p>
          <a:r>
            <a:rPr lang="pl-PL"/>
            <a:t>Obejmuje 3 przedmioty: język polski, matematykę i wybrany język obcy nowożytny</a:t>
          </a:r>
          <a:endParaRPr lang="en-US"/>
        </a:p>
      </dgm:t>
    </dgm:pt>
    <dgm:pt modelId="{E7108FFD-BBF7-49CD-B821-CDD13A46911A}" type="parTrans" cxnId="{33697F87-B507-4290-B259-337E72C744BE}">
      <dgm:prSet/>
      <dgm:spPr/>
      <dgm:t>
        <a:bodyPr/>
        <a:lstStyle/>
        <a:p>
          <a:endParaRPr lang="en-US"/>
        </a:p>
      </dgm:t>
    </dgm:pt>
    <dgm:pt modelId="{66848F6C-93C0-4072-87D4-689603C50CA6}" type="sibTrans" cxnId="{33697F87-B507-4290-B259-337E72C744BE}">
      <dgm:prSet/>
      <dgm:spPr/>
      <dgm:t>
        <a:bodyPr/>
        <a:lstStyle/>
        <a:p>
          <a:endParaRPr lang="en-US"/>
        </a:p>
      </dgm:t>
    </dgm:pt>
    <dgm:pt modelId="{C83E7607-28BE-412D-8B2D-42130797F276}">
      <dgm:prSet/>
      <dgm:spPr/>
      <dgm:t>
        <a:bodyPr/>
        <a:lstStyle/>
        <a:p>
          <a:r>
            <a:rPr lang="pl-PL"/>
            <a:t>Wynik egzaminu nie ma wpływu na ukończenie szkoły podstawowej</a:t>
          </a:r>
          <a:endParaRPr lang="en-US"/>
        </a:p>
      </dgm:t>
    </dgm:pt>
    <dgm:pt modelId="{754015BF-DC60-4154-8879-CD7639FC7991}" type="parTrans" cxnId="{ABD47D95-CCCC-4C18-A7F2-FF12667CD2F3}">
      <dgm:prSet/>
      <dgm:spPr/>
      <dgm:t>
        <a:bodyPr/>
        <a:lstStyle/>
        <a:p>
          <a:endParaRPr lang="en-US"/>
        </a:p>
      </dgm:t>
    </dgm:pt>
    <dgm:pt modelId="{7DF63F3C-F759-4ADF-8417-3A83477F7BCB}" type="sibTrans" cxnId="{ABD47D95-CCCC-4C18-A7F2-FF12667CD2F3}">
      <dgm:prSet/>
      <dgm:spPr/>
      <dgm:t>
        <a:bodyPr/>
        <a:lstStyle/>
        <a:p>
          <a:endParaRPr lang="en-US"/>
        </a:p>
      </dgm:t>
    </dgm:pt>
    <dgm:pt modelId="{2AE866F0-C39B-4F3A-885A-B9D397B61CBA}">
      <dgm:prSet/>
      <dgm:spPr/>
      <dgm:t>
        <a:bodyPr/>
        <a:lstStyle/>
        <a:p>
          <a:r>
            <a:rPr lang="pl-PL"/>
            <a:t>Wynik ma znaczenie przy rekrutacji do szkoły ponadpodstawowej</a:t>
          </a:r>
          <a:endParaRPr lang="en-US"/>
        </a:p>
      </dgm:t>
    </dgm:pt>
    <dgm:pt modelId="{527827E2-CE95-435B-947B-14E051991FE2}" type="parTrans" cxnId="{5D03203F-D3BC-43FE-B33F-E8A224B07B43}">
      <dgm:prSet/>
      <dgm:spPr/>
      <dgm:t>
        <a:bodyPr/>
        <a:lstStyle/>
        <a:p>
          <a:endParaRPr lang="en-US"/>
        </a:p>
      </dgm:t>
    </dgm:pt>
    <dgm:pt modelId="{53D1015F-72AD-4784-8A95-8AC93817961C}" type="sibTrans" cxnId="{5D03203F-D3BC-43FE-B33F-E8A224B07B43}">
      <dgm:prSet/>
      <dgm:spPr/>
      <dgm:t>
        <a:bodyPr/>
        <a:lstStyle/>
        <a:p>
          <a:endParaRPr lang="en-US"/>
        </a:p>
      </dgm:t>
    </dgm:pt>
    <dgm:pt modelId="{1D1CEAE1-106B-4DE9-BAFA-3BD3766F885D}" type="pres">
      <dgm:prSet presAssocID="{D0953904-1BE3-46E9-9090-8975FCC8896B}" presName="Name0" presStyleCnt="0">
        <dgm:presLayoutVars>
          <dgm:dir/>
          <dgm:resizeHandles val="exact"/>
        </dgm:presLayoutVars>
      </dgm:prSet>
      <dgm:spPr/>
    </dgm:pt>
    <dgm:pt modelId="{FB77EC18-E585-4F92-BB1C-85D15A193743}" type="pres">
      <dgm:prSet presAssocID="{87FF5D25-1C22-46FA-ABAE-964209047D08}" presName="node" presStyleLbl="node1" presStyleIdx="0" presStyleCnt="5">
        <dgm:presLayoutVars>
          <dgm:bulletEnabled val="1"/>
        </dgm:presLayoutVars>
      </dgm:prSet>
      <dgm:spPr/>
    </dgm:pt>
    <dgm:pt modelId="{49F98FD4-CEDD-4D2A-9AD3-1A7F9357D214}" type="pres">
      <dgm:prSet presAssocID="{825A1070-E114-4202-8963-056C49503FC6}" presName="sibTrans" presStyleLbl="sibTrans1D1" presStyleIdx="0" presStyleCnt="4"/>
      <dgm:spPr/>
    </dgm:pt>
    <dgm:pt modelId="{0F5CE2FC-EDA9-4117-BCE4-20F4623BCBB8}" type="pres">
      <dgm:prSet presAssocID="{825A1070-E114-4202-8963-056C49503FC6}" presName="connectorText" presStyleLbl="sibTrans1D1" presStyleIdx="0" presStyleCnt="4"/>
      <dgm:spPr/>
    </dgm:pt>
    <dgm:pt modelId="{76A2583B-13F9-4D9D-BABF-CDD0315BF4BE}" type="pres">
      <dgm:prSet presAssocID="{6DDE680A-E0AB-4122-A894-7F377E85E9B8}" presName="node" presStyleLbl="node1" presStyleIdx="1" presStyleCnt="5">
        <dgm:presLayoutVars>
          <dgm:bulletEnabled val="1"/>
        </dgm:presLayoutVars>
      </dgm:prSet>
      <dgm:spPr/>
    </dgm:pt>
    <dgm:pt modelId="{35AD4160-C1AC-4A09-A4BE-C5F1CC86A920}" type="pres">
      <dgm:prSet presAssocID="{8DBD2911-7D52-4E03-8C5F-DDFA25601F65}" presName="sibTrans" presStyleLbl="sibTrans1D1" presStyleIdx="1" presStyleCnt="4"/>
      <dgm:spPr/>
    </dgm:pt>
    <dgm:pt modelId="{9A6F3A4C-A203-4D73-BB59-F0E0DCAAB616}" type="pres">
      <dgm:prSet presAssocID="{8DBD2911-7D52-4E03-8C5F-DDFA25601F65}" presName="connectorText" presStyleLbl="sibTrans1D1" presStyleIdx="1" presStyleCnt="4"/>
      <dgm:spPr/>
    </dgm:pt>
    <dgm:pt modelId="{D0AF9C2F-3AD6-4ABC-B828-CDF46E02A06C}" type="pres">
      <dgm:prSet presAssocID="{DE2CEA6E-A3FC-443B-BCA1-35DCA5839F0D}" presName="node" presStyleLbl="node1" presStyleIdx="2" presStyleCnt="5">
        <dgm:presLayoutVars>
          <dgm:bulletEnabled val="1"/>
        </dgm:presLayoutVars>
      </dgm:prSet>
      <dgm:spPr/>
    </dgm:pt>
    <dgm:pt modelId="{DE0238FA-4554-4EE4-880F-0F20EA7676B0}" type="pres">
      <dgm:prSet presAssocID="{66848F6C-93C0-4072-87D4-689603C50CA6}" presName="sibTrans" presStyleLbl="sibTrans1D1" presStyleIdx="2" presStyleCnt="4"/>
      <dgm:spPr/>
    </dgm:pt>
    <dgm:pt modelId="{9E2255D3-7EEC-4E39-A897-76F67FEAC6B5}" type="pres">
      <dgm:prSet presAssocID="{66848F6C-93C0-4072-87D4-689603C50CA6}" presName="connectorText" presStyleLbl="sibTrans1D1" presStyleIdx="2" presStyleCnt="4"/>
      <dgm:spPr/>
    </dgm:pt>
    <dgm:pt modelId="{25332753-877D-4496-9553-7AF6DDF331CA}" type="pres">
      <dgm:prSet presAssocID="{C83E7607-28BE-412D-8B2D-42130797F276}" presName="node" presStyleLbl="node1" presStyleIdx="3" presStyleCnt="5">
        <dgm:presLayoutVars>
          <dgm:bulletEnabled val="1"/>
        </dgm:presLayoutVars>
      </dgm:prSet>
      <dgm:spPr/>
    </dgm:pt>
    <dgm:pt modelId="{AF9A6B5F-B18B-4CB2-9758-E1AA1909DCF3}" type="pres">
      <dgm:prSet presAssocID="{7DF63F3C-F759-4ADF-8417-3A83477F7BCB}" presName="sibTrans" presStyleLbl="sibTrans1D1" presStyleIdx="3" presStyleCnt="4"/>
      <dgm:spPr/>
    </dgm:pt>
    <dgm:pt modelId="{BC59D61A-D63E-48B6-9F34-CF8121139E42}" type="pres">
      <dgm:prSet presAssocID="{7DF63F3C-F759-4ADF-8417-3A83477F7BCB}" presName="connectorText" presStyleLbl="sibTrans1D1" presStyleIdx="3" presStyleCnt="4"/>
      <dgm:spPr/>
    </dgm:pt>
    <dgm:pt modelId="{28E7571B-EFBB-4533-B254-9C8B8B23BC14}" type="pres">
      <dgm:prSet presAssocID="{2AE866F0-C39B-4F3A-885A-B9D397B61CBA}" presName="node" presStyleLbl="node1" presStyleIdx="4" presStyleCnt="5">
        <dgm:presLayoutVars>
          <dgm:bulletEnabled val="1"/>
        </dgm:presLayoutVars>
      </dgm:prSet>
      <dgm:spPr/>
    </dgm:pt>
  </dgm:ptLst>
  <dgm:cxnLst>
    <dgm:cxn modelId="{FAA13303-D30C-44AA-9978-6632107D3C6B}" type="presOf" srcId="{DE2CEA6E-A3FC-443B-BCA1-35DCA5839F0D}" destId="{D0AF9C2F-3AD6-4ABC-B828-CDF46E02A06C}" srcOrd="0" destOrd="0" presId="urn:microsoft.com/office/officeart/2016/7/layout/RepeatingBendingProcessNew"/>
    <dgm:cxn modelId="{F6E1A31E-3242-472A-B5C9-EB16CC32AC76}" type="presOf" srcId="{66848F6C-93C0-4072-87D4-689603C50CA6}" destId="{DE0238FA-4554-4EE4-880F-0F20EA7676B0}" srcOrd="0" destOrd="0" presId="urn:microsoft.com/office/officeart/2016/7/layout/RepeatingBendingProcessNew"/>
    <dgm:cxn modelId="{EBCCF323-E430-4016-99EC-E7D60EE95A5A}" type="presOf" srcId="{6DDE680A-E0AB-4122-A894-7F377E85E9B8}" destId="{76A2583B-13F9-4D9D-BABF-CDD0315BF4BE}" srcOrd="0" destOrd="0" presId="urn:microsoft.com/office/officeart/2016/7/layout/RepeatingBendingProcessNew"/>
    <dgm:cxn modelId="{F0BC432A-0392-4571-8D91-796A7EA2886E}" srcId="{D0953904-1BE3-46E9-9090-8975FCC8896B}" destId="{87FF5D25-1C22-46FA-ABAE-964209047D08}" srcOrd="0" destOrd="0" parTransId="{5E247542-63A5-4A25-8CED-AF3241D40636}" sibTransId="{825A1070-E114-4202-8963-056C49503FC6}"/>
    <dgm:cxn modelId="{5D03203F-D3BC-43FE-B33F-E8A224B07B43}" srcId="{D0953904-1BE3-46E9-9090-8975FCC8896B}" destId="{2AE866F0-C39B-4F3A-885A-B9D397B61CBA}" srcOrd="4" destOrd="0" parTransId="{527827E2-CE95-435B-947B-14E051991FE2}" sibTransId="{53D1015F-72AD-4784-8A95-8AC93817961C}"/>
    <dgm:cxn modelId="{65C95E5C-80A9-4FE2-92EF-F52BBA52FB08}" type="presOf" srcId="{66848F6C-93C0-4072-87D4-689603C50CA6}" destId="{9E2255D3-7EEC-4E39-A897-76F67FEAC6B5}" srcOrd="1" destOrd="0" presId="urn:microsoft.com/office/officeart/2016/7/layout/RepeatingBendingProcessNew"/>
    <dgm:cxn modelId="{04DDBF5C-F281-4E60-92AA-BBADE785E615}" type="presOf" srcId="{C83E7607-28BE-412D-8B2D-42130797F276}" destId="{25332753-877D-4496-9553-7AF6DDF331CA}" srcOrd="0" destOrd="0" presId="urn:microsoft.com/office/officeart/2016/7/layout/RepeatingBendingProcessNew"/>
    <dgm:cxn modelId="{BED99042-1581-4B3E-9593-DB60DC491E80}" type="presOf" srcId="{8DBD2911-7D52-4E03-8C5F-DDFA25601F65}" destId="{9A6F3A4C-A203-4D73-BB59-F0E0DCAAB616}" srcOrd="1" destOrd="0" presId="urn:microsoft.com/office/officeart/2016/7/layout/RepeatingBendingProcessNew"/>
    <dgm:cxn modelId="{F9566D64-0B5B-48B0-837D-B09524F5B4F1}" type="presOf" srcId="{87FF5D25-1C22-46FA-ABAE-964209047D08}" destId="{FB77EC18-E585-4F92-BB1C-85D15A193743}" srcOrd="0" destOrd="0" presId="urn:microsoft.com/office/officeart/2016/7/layout/RepeatingBendingProcessNew"/>
    <dgm:cxn modelId="{55822669-F757-40CF-85DA-3FCB9DEF55B5}" type="presOf" srcId="{7DF63F3C-F759-4ADF-8417-3A83477F7BCB}" destId="{AF9A6B5F-B18B-4CB2-9758-E1AA1909DCF3}" srcOrd="0" destOrd="0" presId="urn:microsoft.com/office/officeart/2016/7/layout/RepeatingBendingProcessNew"/>
    <dgm:cxn modelId="{E620C67B-A685-441C-9E7C-C21B5B1A65C1}" srcId="{D0953904-1BE3-46E9-9090-8975FCC8896B}" destId="{6DDE680A-E0AB-4122-A894-7F377E85E9B8}" srcOrd="1" destOrd="0" parTransId="{0EBF4926-BC19-40F7-88CE-36C95A990D52}" sibTransId="{8DBD2911-7D52-4E03-8C5F-DDFA25601F65}"/>
    <dgm:cxn modelId="{33697F87-B507-4290-B259-337E72C744BE}" srcId="{D0953904-1BE3-46E9-9090-8975FCC8896B}" destId="{DE2CEA6E-A3FC-443B-BCA1-35DCA5839F0D}" srcOrd="2" destOrd="0" parTransId="{E7108FFD-BBF7-49CD-B821-CDD13A46911A}" sibTransId="{66848F6C-93C0-4072-87D4-689603C50CA6}"/>
    <dgm:cxn modelId="{ABD47D95-CCCC-4C18-A7F2-FF12667CD2F3}" srcId="{D0953904-1BE3-46E9-9090-8975FCC8896B}" destId="{C83E7607-28BE-412D-8B2D-42130797F276}" srcOrd="3" destOrd="0" parTransId="{754015BF-DC60-4154-8879-CD7639FC7991}" sibTransId="{7DF63F3C-F759-4ADF-8417-3A83477F7BCB}"/>
    <dgm:cxn modelId="{FDB69F9C-67CB-4078-A842-A025B320137F}" type="presOf" srcId="{8DBD2911-7D52-4E03-8C5F-DDFA25601F65}" destId="{35AD4160-C1AC-4A09-A4BE-C5F1CC86A920}" srcOrd="0" destOrd="0" presId="urn:microsoft.com/office/officeart/2016/7/layout/RepeatingBendingProcessNew"/>
    <dgm:cxn modelId="{5760E3B8-CE43-408E-9A36-BFC6C483C97A}" type="presOf" srcId="{D0953904-1BE3-46E9-9090-8975FCC8896B}" destId="{1D1CEAE1-106B-4DE9-BAFA-3BD3766F885D}" srcOrd="0" destOrd="0" presId="urn:microsoft.com/office/officeart/2016/7/layout/RepeatingBendingProcessNew"/>
    <dgm:cxn modelId="{00B635C4-2512-4C07-809C-805B28042E49}" type="presOf" srcId="{825A1070-E114-4202-8963-056C49503FC6}" destId="{49F98FD4-CEDD-4D2A-9AD3-1A7F9357D214}" srcOrd="0" destOrd="0" presId="urn:microsoft.com/office/officeart/2016/7/layout/RepeatingBendingProcessNew"/>
    <dgm:cxn modelId="{56F286D4-E46E-42CA-848A-1052E18A3F07}" type="presOf" srcId="{2AE866F0-C39B-4F3A-885A-B9D397B61CBA}" destId="{28E7571B-EFBB-4533-B254-9C8B8B23BC14}" srcOrd="0" destOrd="0" presId="urn:microsoft.com/office/officeart/2016/7/layout/RepeatingBendingProcessNew"/>
    <dgm:cxn modelId="{28B314E3-EAE4-45EF-A718-449A43B4D63E}" type="presOf" srcId="{7DF63F3C-F759-4ADF-8417-3A83477F7BCB}" destId="{BC59D61A-D63E-48B6-9F34-CF8121139E42}" srcOrd="1" destOrd="0" presId="urn:microsoft.com/office/officeart/2016/7/layout/RepeatingBendingProcessNew"/>
    <dgm:cxn modelId="{B60CC1F6-2323-4F5F-AD61-DB309B65AAC8}" type="presOf" srcId="{825A1070-E114-4202-8963-056C49503FC6}" destId="{0F5CE2FC-EDA9-4117-BCE4-20F4623BCBB8}" srcOrd="1" destOrd="0" presId="urn:microsoft.com/office/officeart/2016/7/layout/RepeatingBendingProcessNew"/>
    <dgm:cxn modelId="{0FE5839B-29AD-4E19-B891-117BBC207E36}" type="presParOf" srcId="{1D1CEAE1-106B-4DE9-BAFA-3BD3766F885D}" destId="{FB77EC18-E585-4F92-BB1C-85D15A193743}" srcOrd="0" destOrd="0" presId="urn:microsoft.com/office/officeart/2016/7/layout/RepeatingBendingProcessNew"/>
    <dgm:cxn modelId="{96B90A8F-B395-4FC8-95CC-6BAEAF8954BE}" type="presParOf" srcId="{1D1CEAE1-106B-4DE9-BAFA-3BD3766F885D}" destId="{49F98FD4-CEDD-4D2A-9AD3-1A7F9357D214}" srcOrd="1" destOrd="0" presId="urn:microsoft.com/office/officeart/2016/7/layout/RepeatingBendingProcessNew"/>
    <dgm:cxn modelId="{D85060A2-6C17-45F1-BFCA-C28CF48657A2}" type="presParOf" srcId="{49F98FD4-CEDD-4D2A-9AD3-1A7F9357D214}" destId="{0F5CE2FC-EDA9-4117-BCE4-20F4623BCBB8}" srcOrd="0" destOrd="0" presId="urn:microsoft.com/office/officeart/2016/7/layout/RepeatingBendingProcessNew"/>
    <dgm:cxn modelId="{6438CD14-3D50-40C6-9381-BEDD2CB36254}" type="presParOf" srcId="{1D1CEAE1-106B-4DE9-BAFA-3BD3766F885D}" destId="{76A2583B-13F9-4D9D-BABF-CDD0315BF4BE}" srcOrd="2" destOrd="0" presId="urn:microsoft.com/office/officeart/2016/7/layout/RepeatingBendingProcessNew"/>
    <dgm:cxn modelId="{477EB209-BD17-44BD-B994-C615052CA6EE}" type="presParOf" srcId="{1D1CEAE1-106B-4DE9-BAFA-3BD3766F885D}" destId="{35AD4160-C1AC-4A09-A4BE-C5F1CC86A920}" srcOrd="3" destOrd="0" presId="urn:microsoft.com/office/officeart/2016/7/layout/RepeatingBendingProcessNew"/>
    <dgm:cxn modelId="{287630EE-B63A-4984-BA5C-203F3F0F020A}" type="presParOf" srcId="{35AD4160-C1AC-4A09-A4BE-C5F1CC86A920}" destId="{9A6F3A4C-A203-4D73-BB59-F0E0DCAAB616}" srcOrd="0" destOrd="0" presId="urn:microsoft.com/office/officeart/2016/7/layout/RepeatingBendingProcessNew"/>
    <dgm:cxn modelId="{F3331D5A-9FDC-4201-B338-F5E0875E84F7}" type="presParOf" srcId="{1D1CEAE1-106B-4DE9-BAFA-3BD3766F885D}" destId="{D0AF9C2F-3AD6-4ABC-B828-CDF46E02A06C}" srcOrd="4" destOrd="0" presId="urn:microsoft.com/office/officeart/2016/7/layout/RepeatingBendingProcessNew"/>
    <dgm:cxn modelId="{00DF2D8A-1192-4F05-8C40-F49E034AE343}" type="presParOf" srcId="{1D1CEAE1-106B-4DE9-BAFA-3BD3766F885D}" destId="{DE0238FA-4554-4EE4-880F-0F20EA7676B0}" srcOrd="5" destOrd="0" presId="urn:microsoft.com/office/officeart/2016/7/layout/RepeatingBendingProcessNew"/>
    <dgm:cxn modelId="{BF2F9660-0C8B-44FA-B0EB-959E2161787D}" type="presParOf" srcId="{DE0238FA-4554-4EE4-880F-0F20EA7676B0}" destId="{9E2255D3-7EEC-4E39-A897-76F67FEAC6B5}" srcOrd="0" destOrd="0" presId="urn:microsoft.com/office/officeart/2016/7/layout/RepeatingBendingProcessNew"/>
    <dgm:cxn modelId="{3624919D-80DB-44FE-AB5F-203EB0EFB5B6}" type="presParOf" srcId="{1D1CEAE1-106B-4DE9-BAFA-3BD3766F885D}" destId="{25332753-877D-4496-9553-7AF6DDF331CA}" srcOrd="6" destOrd="0" presId="urn:microsoft.com/office/officeart/2016/7/layout/RepeatingBendingProcessNew"/>
    <dgm:cxn modelId="{6AC5E75D-7571-4BA1-B4B4-004ADE07DA82}" type="presParOf" srcId="{1D1CEAE1-106B-4DE9-BAFA-3BD3766F885D}" destId="{AF9A6B5F-B18B-4CB2-9758-E1AA1909DCF3}" srcOrd="7" destOrd="0" presId="urn:microsoft.com/office/officeart/2016/7/layout/RepeatingBendingProcessNew"/>
    <dgm:cxn modelId="{0386B5B7-C6C7-4E80-99DE-029656ED659A}" type="presParOf" srcId="{AF9A6B5F-B18B-4CB2-9758-E1AA1909DCF3}" destId="{BC59D61A-D63E-48B6-9F34-CF8121139E42}" srcOrd="0" destOrd="0" presId="urn:microsoft.com/office/officeart/2016/7/layout/RepeatingBendingProcessNew"/>
    <dgm:cxn modelId="{798250EA-EC2B-4E03-87EB-5DD14F0618B1}" type="presParOf" srcId="{1D1CEAE1-106B-4DE9-BAFA-3BD3766F885D}" destId="{28E7571B-EFBB-4533-B254-9C8B8B23BC14}"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80C6AE-63C8-4BDC-BB65-6AE96543DA9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AE9DCB8-5DA0-49B4-BAA0-8978583D0159}">
      <dgm:prSet/>
      <dgm:spPr/>
      <dgm:t>
        <a:bodyPr/>
        <a:lstStyle/>
        <a:p>
          <a:pPr>
            <a:lnSpc>
              <a:spcPct val="100000"/>
            </a:lnSpc>
          </a:pPr>
          <a:r>
            <a:rPr lang="pl-PL"/>
            <a:t>Członkowie komisji nie udzielają żadnych wyjaśnień dotyczących zadań egzaminacyjnych, odpowiadają tylko na pytania techniczne i organizacyjne.</a:t>
          </a:r>
          <a:endParaRPr lang="en-US"/>
        </a:p>
      </dgm:t>
    </dgm:pt>
    <dgm:pt modelId="{DE0F0EC2-717A-4C7D-98E4-C8E54A6F1E70}" type="parTrans" cxnId="{46EE670B-DA12-4327-B455-386ADC55AAB6}">
      <dgm:prSet/>
      <dgm:spPr/>
      <dgm:t>
        <a:bodyPr/>
        <a:lstStyle/>
        <a:p>
          <a:endParaRPr lang="en-US"/>
        </a:p>
      </dgm:t>
    </dgm:pt>
    <dgm:pt modelId="{691C5905-C868-40CD-AB2E-5BA5702F0CED}" type="sibTrans" cxnId="{46EE670B-DA12-4327-B455-386ADC55AAB6}">
      <dgm:prSet/>
      <dgm:spPr/>
      <dgm:t>
        <a:bodyPr/>
        <a:lstStyle/>
        <a:p>
          <a:endParaRPr lang="en-US"/>
        </a:p>
      </dgm:t>
    </dgm:pt>
    <dgm:pt modelId="{761861ED-308A-4734-BF94-C7646CF9D921}">
      <dgm:prSet/>
      <dgm:spPr/>
      <dgm:t>
        <a:bodyPr/>
        <a:lstStyle/>
        <a:p>
          <a:pPr>
            <a:lnSpc>
              <a:spcPct val="100000"/>
            </a:lnSpc>
          </a:pPr>
          <a:r>
            <a:rPr lang="pl-PL"/>
            <a:t>W uzasadnionych przypadkach przewodniczący zespołu nadzorującego może zezwolić na opuszczenie sali. Uczeń sygnalizuje taką potrzebę przez podniesienie ręki.</a:t>
          </a:r>
          <a:endParaRPr lang="en-US"/>
        </a:p>
      </dgm:t>
    </dgm:pt>
    <dgm:pt modelId="{60DB3A58-2E20-44DD-AF80-FA49BC3856D0}" type="parTrans" cxnId="{5677F26C-A04D-4CE6-8F7C-F6AF53F6ED33}">
      <dgm:prSet/>
      <dgm:spPr/>
      <dgm:t>
        <a:bodyPr/>
        <a:lstStyle/>
        <a:p>
          <a:endParaRPr lang="en-US"/>
        </a:p>
      </dgm:t>
    </dgm:pt>
    <dgm:pt modelId="{3CF2F0E0-541C-4B67-9639-3BDE892CE918}" type="sibTrans" cxnId="{5677F26C-A04D-4CE6-8F7C-F6AF53F6ED33}">
      <dgm:prSet/>
      <dgm:spPr/>
      <dgm:t>
        <a:bodyPr/>
        <a:lstStyle/>
        <a:p>
          <a:endParaRPr lang="en-US"/>
        </a:p>
      </dgm:t>
    </dgm:pt>
    <dgm:pt modelId="{64EE9C89-C490-47B2-A12A-8D935A7E5538}">
      <dgm:prSet/>
      <dgm:spPr/>
      <dgm:t>
        <a:bodyPr/>
        <a:lstStyle/>
        <a:p>
          <a:pPr>
            <a:lnSpc>
              <a:spcPct val="100000"/>
            </a:lnSpc>
          </a:pPr>
          <a:r>
            <a:rPr lang="pl-PL"/>
            <a:t>Po uzyskaniu zezwolenia na wyjście pozostawia zamknięty arkusz, a czas jego nieobecności jest odnotowywany w protokole.</a:t>
          </a:r>
          <a:endParaRPr lang="en-US"/>
        </a:p>
      </dgm:t>
    </dgm:pt>
    <dgm:pt modelId="{6A72DBFF-56FF-429E-802F-F2698A480901}" type="parTrans" cxnId="{E9308B37-1285-45DF-8D7C-36C93A0773F5}">
      <dgm:prSet/>
      <dgm:spPr/>
      <dgm:t>
        <a:bodyPr/>
        <a:lstStyle/>
        <a:p>
          <a:endParaRPr lang="en-US"/>
        </a:p>
      </dgm:t>
    </dgm:pt>
    <dgm:pt modelId="{939F730C-838B-4471-B85A-92C93EEB37AE}" type="sibTrans" cxnId="{E9308B37-1285-45DF-8D7C-36C93A0773F5}">
      <dgm:prSet/>
      <dgm:spPr/>
      <dgm:t>
        <a:bodyPr/>
        <a:lstStyle/>
        <a:p>
          <a:endParaRPr lang="en-US"/>
        </a:p>
      </dgm:t>
    </dgm:pt>
    <dgm:pt modelId="{ACD9D995-9336-408C-BBFA-ECE0926B0626}">
      <dgm:prSet/>
      <dgm:spPr/>
      <dgm:t>
        <a:bodyPr/>
        <a:lstStyle/>
        <a:p>
          <a:pPr>
            <a:lnSpc>
              <a:spcPct val="100000"/>
            </a:lnSpc>
          </a:pPr>
          <a:r>
            <a:rPr lang="pl-PL"/>
            <a:t>Uczeń który jest chory, może korzystać w czasie trwania egzaminu z zaleconego przez lekarza sprzętu medycznego lub leków, pod warunkiem, że taka konieczność została zgłoszona przed rozpoczęciem egzaminu.</a:t>
          </a:r>
          <a:endParaRPr lang="en-US"/>
        </a:p>
      </dgm:t>
    </dgm:pt>
    <dgm:pt modelId="{05B2AD71-77E3-4B12-9CB5-87E4EF4DFF7D}" type="parTrans" cxnId="{3ADCC5DB-5D34-47A8-8CD8-62A3F0E5EA0F}">
      <dgm:prSet/>
      <dgm:spPr/>
      <dgm:t>
        <a:bodyPr/>
        <a:lstStyle/>
        <a:p>
          <a:endParaRPr lang="en-US"/>
        </a:p>
      </dgm:t>
    </dgm:pt>
    <dgm:pt modelId="{E60BB10E-C6A3-4A60-9308-44ADC63BC8E4}" type="sibTrans" cxnId="{3ADCC5DB-5D34-47A8-8CD8-62A3F0E5EA0F}">
      <dgm:prSet/>
      <dgm:spPr/>
      <dgm:t>
        <a:bodyPr/>
        <a:lstStyle/>
        <a:p>
          <a:endParaRPr lang="en-US"/>
        </a:p>
      </dgm:t>
    </dgm:pt>
    <dgm:pt modelId="{466A6141-3BF2-4767-9B0B-7E2ACA6E1DDB}" type="pres">
      <dgm:prSet presAssocID="{EF80C6AE-63C8-4BDC-BB65-6AE96543DA99}" presName="root" presStyleCnt="0">
        <dgm:presLayoutVars>
          <dgm:dir/>
          <dgm:resizeHandles val="exact"/>
        </dgm:presLayoutVars>
      </dgm:prSet>
      <dgm:spPr/>
    </dgm:pt>
    <dgm:pt modelId="{B7ACD905-D414-40A2-9CDA-4535C0CBF48F}" type="pres">
      <dgm:prSet presAssocID="{CAE9DCB8-5DA0-49B4-BAA0-8978583D0159}" presName="compNode" presStyleCnt="0"/>
      <dgm:spPr/>
    </dgm:pt>
    <dgm:pt modelId="{504B672B-97B8-46F6-82D2-0FB0528BB780}" type="pres">
      <dgm:prSet presAssocID="{CAE9DCB8-5DA0-49B4-BAA0-8978583D0159}" presName="bgRect" presStyleLbl="bgShp" presStyleIdx="0" presStyleCnt="4"/>
      <dgm:spPr/>
    </dgm:pt>
    <dgm:pt modelId="{5339698F-3C8E-478C-BB87-DC2ED1DF7E1A}" type="pres">
      <dgm:prSet presAssocID="{CAE9DCB8-5DA0-49B4-BAA0-8978583D015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ia"/>
        </a:ext>
      </dgm:extLst>
    </dgm:pt>
    <dgm:pt modelId="{63978A99-3425-4488-AE94-AAC427B29791}" type="pres">
      <dgm:prSet presAssocID="{CAE9DCB8-5DA0-49B4-BAA0-8978583D0159}" presName="spaceRect" presStyleCnt="0"/>
      <dgm:spPr/>
    </dgm:pt>
    <dgm:pt modelId="{F81A7187-7F26-4243-B89D-97F460856A49}" type="pres">
      <dgm:prSet presAssocID="{CAE9DCB8-5DA0-49B4-BAA0-8978583D0159}" presName="parTx" presStyleLbl="revTx" presStyleIdx="0" presStyleCnt="4">
        <dgm:presLayoutVars>
          <dgm:chMax val="0"/>
          <dgm:chPref val="0"/>
        </dgm:presLayoutVars>
      </dgm:prSet>
      <dgm:spPr/>
    </dgm:pt>
    <dgm:pt modelId="{5B1A2EEB-7FBC-411A-8165-D2EDD28DC3EA}" type="pres">
      <dgm:prSet presAssocID="{691C5905-C868-40CD-AB2E-5BA5702F0CED}" presName="sibTrans" presStyleCnt="0"/>
      <dgm:spPr/>
    </dgm:pt>
    <dgm:pt modelId="{6728C9F8-4A3F-4CDB-BE37-65BBCDBD7C7B}" type="pres">
      <dgm:prSet presAssocID="{761861ED-308A-4734-BF94-C7646CF9D921}" presName="compNode" presStyleCnt="0"/>
      <dgm:spPr/>
    </dgm:pt>
    <dgm:pt modelId="{78352BB9-D796-4BFF-B146-B9AB7B0F3FB8}" type="pres">
      <dgm:prSet presAssocID="{761861ED-308A-4734-BF94-C7646CF9D921}" presName="bgRect" presStyleLbl="bgShp" presStyleIdx="1" presStyleCnt="4"/>
      <dgm:spPr/>
    </dgm:pt>
    <dgm:pt modelId="{38999DBC-BF40-4C13-9A18-F8DBD4E3E4FC}" type="pres">
      <dgm:prSet presAssocID="{761861ED-308A-4734-BF94-C7646CF9D92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lasa"/>
        </a:ext>
      </dgm:extLst>
    </dgm:pt>
    <dgm:pt modelId="{20EE6950-BB69-4C11-B1E9-0B1D50998262}" type="pres">
      <dgm:prSet presAssocID="{761861ED-308A-4734-BF94-C7646CF9D921}" presName="spaceRect" presStyleCnt="0"/>
      <dgm:spPr/>
    </dgm:pt>
    <dgm:pt modelId="{0C68DEFA-F169-4741-9C41-38810FDD320D}" type="pres">
      <dgm:prSet presAssocID="{761861ED-308A-4734-BF94-C7646CF9D921}" presName="parTx" presStyleLbl="revTx" presStyleIdx="1" presStyleCnt="4">
        <dgm:presLayoutVars>
          <dgm:chMax val="0"/>
          <dgm:chPref val="0"/>
        </dgm:presLayoutVars>
      </dgm:prSet>
      <dgm:spPr/>
    </dgm:pt>
    <dgm:pt modelId="{5F79EFA1-C139-4BFE-8A13-F3FFE6F5C2D6}" type="pres">
      <dgm:prSet presAssocID="{3CF2F0E0-541C-4B67-9639-3BDE892CE918}" presName="sibTrans" presStyleCnt="0"/>
      <dgm:spPr/>
    </dgm:pt>
    <dgm:pt modelId="{38B95FF6-B23F-4356-89CC-44F18940D594}" type="pres">
      <dgm:prSet presAssocID="{64EE9C89-C490-47B2-A12A-8D935A7E5538}" presName="compNode" presStyleCnt="0"/>
      <dgm:spPr/>
    </dgm:pt>
    <dgm:pt modelId="{6BBF6896-F51E-421E-8F98-EBF6F7C99B02}" type="pres">
      <dgm:prSet presAssocID="{64EE9C89-C490-47B2-A12A-8D935A7E5538}" presName="bgRect" presStyleLbl="bgShp" presStyleIdx="2" presStyleCnt="4"/>
      <dgm:spPr/>
    </dgm:pt>
    <dgm:pt modelId="{53978C86-AA84-4B23-99C5-52A25AD62C0A}" type="pres">
      <dgm:prSet presAssocID="{64EE9C89-C490-47B2-A12A-8D935A7E553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kument"/>
        </a:ext>
      </dgm:extLst>
    </dgm:pt>
    <dgm:pt modelId="{5514CC7D-B2DB-419A-8AB9-C0C072B01A61}" type="pres">
      <dgm:prSet presAssocID="{64EE9C89-C490-47B2-A12A-8D935A7E5538}" presName="spaceRect" presStyleCnt="0"/>
      <dgm:spPr/>
    </dgm:pt>
    <dgm:pt modelId="{852A9EBC-17C2-40B4-A9E4-36D0053F4AC7}" type="pres">
      <dgm:prSet presAssocID="{64EE9C89-C490-47B2-A12A-8D935A7E5538}" presName="parTx" presStyleLbl="revTx" presStyleIdx="2" presStyleCnt="4">
        <dgm:presLayoutVars>
          <dgm:chMax val="0"/>
          <dgm:chPref val="0"/>
        </dgm:presLayoutVars>
      </dgm:prSet>
      <dgm:spPr/>
    </dgm:pt>
    <dgm:pt modelId="{AE9BF9E2-2FB4-469A-A310-EA0A4939F006}" type="pres">
      <dgm:prSet presAssocID="{939F730C-838B-4471-B85A-92C93EEB37AE}" presName="sibTrans" presStyleCnt="0"/>
      <dgm:spPr/>
    </dgm:pt>
    <dgm:pt modelId="{CF431319-3C3F-4DE3-B137-871F445A1B34}" type="pres">
      <dgm:prSet presAssocID="{ACD9D995-9336-408C-BBFA-ECE0926B0626}" presName="compNode" presStyleCnt="0"/>
      <dgm:spPr/>
    </dgm:pt>
    <dgm:pt modelId="{80904DE5-2D02-4DC8-8B30-A710EAB43F5B}" type="pres">
      <dgm:prSet presAssocID="{ACD9D995-9336-408C-BBFA-ECE0926B0626}" presName="bgRect" presStyleLbl="bgShp" presStyleIdx="3" presStyleCnt="4"/>
      <dgm:spPr/>
    </dgm:pt>
    <dgm:pt modelId="{31944728-920E-4FB6-AEF4-4D92C7324ACD}" type="pres">
      <dgm:prSet presAssocID="{ACD9D995-9336-408C-BBFA-ECE0926B062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ktor"/>
        </a:ext>
      </dgm:extLst>
    </dgm:pt>
    <dgm:pt modelId="{DFA46ACA-A6F0-41A0-9898-93114C5DA9EF}" type="pres">
      <dgm:prSet presAssocID="{ACD9D995-9336-408C-BBFA-ECE0926B0626}" presName="spaceRect" presStyleCnt="0"/>
      <dgm:spPr/>
    </dgm:pt>
    <dgm:pt modelId="{58BED492-B43E-4840-9148-6CB2016C3F80}" type="pres">
      <dgm:prSet presAssocID="{ACD9D995-9336-408C-BBFA-ECE0926B0626}" presName="parTx" presStyleLbl="revTx" presStyleIdx="3" presStyleCnt="4">
        <dgm:presLayoutVars>
          <dgm:chMax val="0"/>
          <dgm:chPref val="0"/>
        </dgm:presLayoutVars>
      </dgm:prSet>
      <dgm:spPr/>
    </dgm:pt>
  </dgm:ptLst>
  <dgm:cxnLst>
    <dgm:cxn modelId="{46EE670B-DA12-4327-B455-386ADC55AAB6}" srcId="{EF80C6AE-63C8-4BDC-BB65-6AE96543DA99}" destId="{CAE9DCB8-5DA0-49B4-BAA0-8978583D0159}" srcOrd="0" destOrd="0" parTransId="{DE0F0EC2-717A-4C7D-98E4-C8E54A6F1E70}" sibTransId="{691C5905-C868-40CD-AB2E-5BA5702F0CED}"/>
    <dgm:cxn modelId="{E9308B37-1285-45DF-8D7C-36C93A0773F5}" srcId="{EF80C6AE-63C8-4BDC-BB65-6AE96543DA99}" destId="{64EE9C89-C490-47B2-A12A-8D935A7E5538}" srcOrd="2" destOrd="0" parTransId="{6A72DBFF-56FF-429E-802F-F2698A480901}" sibTransId="{939F730C-838B-4471-B85A-92C93EEB37AE}"/>
    <dgm:cxn modelId="{5677F26C-A04D-4CE6-8F7C-F6AF53F6ED33}" srcId="{EF80C6AE-63C8-4BDC-BB65-6AE96543DA99}" destId="{761861ED-308A-4734-BF94-C7646CF9D921}" srcOrd="1" destOrd="0" parTransId="{60DB3A58-2E20-44DD-AF80-FA49BC3856D0}" sibTransId="{3CF2F0E0-541C-4B67-9639-3BDE892CE918}"/>
    <dgm:cxn modelId="{BB2E9C93-DC3B-4C3A-84B6-822F04FFD9D8}" type="presOf" srcId="{EF80C6AE-63C8-4BDC-BB65-6AE96543DA99}" destId="{466A6141-3BF2-4767-9B0B-7E2ACA6E1DDB}" srcOrd="0" destOrd="0" presId="urn:microsoft.com/office/officeart/2018/2/layout/IconVerticalSolidList"/>
    <dgm:cxn modelId="{242B4BB6-7CFA-4407-AC44-85207F27DF23}" type="presOf" srcId="{761861ED-308A-4734-BF94-C7646CF9D921}" destId="{0C68DEFA-F169-4741-9C41-38810FDD320D}" srcOrd="0" destOrd="0" presId="urn:microsoft.com/office/officeart/2018/2/layout/IconVerticalSolidList"/>
    <dgm:cxn modelId="{3ADCC5DB-5D34-47A8-8CD8-62A3F0E5EA0F}" srcId="{EF80C6AE-63C8-4BDC-BB65-6AE96543DA99}" destId="{ACD9D995-9336-408C-BBFA-ECE0926B0626}" srcOrd="3" destOrd="0" parTransId="{05B2AD71-77E3-4B12-9CB5-87E4EF4DFF7D}" sibTransId="{E60BB10E-C6A3-4A60-9308-44ADC63BC8E4}"/>
    <dgm:cxn modelId="{3521B7F0-7712-4831-815A-4A8AC15E2BC8}" type="presOf" srcId="{ACD9D995-9336-408C-BBFA-ECE0926B0626}" destId="{58BED492-B43E-4840-9148-6CB2016C3F80}" srcOrd="0" destOrd="0" presId="urn:microsoft.com/office/officeart/2018/2/layout/IconVerticalSolidList"/>
    <dgm:cxn modelId="{D2CEF8F4-5D2A-4E6D-A9D1-73D74315DF86}" type="presOf" srcId="{CAE9DCB8-5DA0-49B4-BAA0-8978583D0159}" destId="{F81A7187-7F26-4243-B89D-97F460856A49}" srcOrd="0" destOrd="0" presId="urn:microsoft.com/office/officeart/2018/2/layout/IconVerticalSolidList"/>
    <dgm:cxn modelId="{D41253FA-55DD-4615-9BE8-462DE1FBA4AF}" type="presOf" srcId="{64EE9C89-C490-47B2-A12A-8D935A7E5538}" destId="{852A9EBC-17C2-40B4-A9E4-36D0053F4AC7}" srcOrd="0" destOrd="0" presId="urn:microsoft.com/office/officeart/2018/2/layout/IconVerticalSolidList"/>
    <dgm:cxn modelId="{398943FF-B98E-448E-8D4D-582BBF33B526}" type="presParOf" srcId="{466A6141-3BF2-4767-9B0B-7E2ACA6E1DDB}" destId="{B7ACD905-D414-40A2-9CDA-4535C0CBF48F}" srcOrd="0" destOrd="0" presId="urn:microsoft.com/office/officeart/2018/2/layout/IconVerticalSolidList"/>
    <dgm:cxn modelId="{F6D6FFDA-E1DC-40CC-A773-7C30F30E4200}" type="presParOf" srcId="{B7ACD905-D414-40A2-9CDA-4535C0CBF48F}" destId="{504B672B-97B8-46F6-82D2-0FB0528BB780}" srcOrd="0" destOrd="0" presId="urn:microsoft.com/office/officeart/2018/2/layout/IconVerticalSolidList"/>
    <dgm:cxn modelId="{49B10D3F-1AFF-4E90-A6EF-B4D0440933FD}" type="presParOf" srcId="{B7ACD905-D414-40A2-9CDA-4535C0CBF48F}" destId="{5339698F-3C8E-478C-BB87-DC2ED1DF7E1A}" srcOrd="1" destOrd="0" presId="urn:microsoft.com/office/officeart/2018/2/layout/IconVerticalSolidList"/>
    <dgm:cxn modelId="{8A2377EE-F7A1-4133-A931-D4B548EB6DB1}" type="presParOf" srcId="{B7ACD905-D414-40A2-9CDA-4535C0CBF48F}" destId="{63978A99-3425-4488-AE94-AAC427B29791}" srcOrd="2" destOrd="0" presId="urn:microsoft.com/office/officeart/2018/2/layout/IconVerticalSolidList"/>
    <dgm:cxn modelId="{808EB397-8A83-4447-A49C-A340F6D58015}" type="presParOf" srcId="{B7ACD905-D414-40A2-9CDA-4535C0CBF48F}" destId="{F81A7187-7F26-4243-B89D-97F460856A49}" srcOrd="3" destOrd="0" presId="urn:microsoft.com/office/officeart/2018/2/layout/IconVerticalSolidList"/>
    <dgm:cxn modelId="{A3A5D923-9D34-4613-B04C-8A73DD939915}" type="presParOf" srcId="{466A6141-3BF2-4767-9B0B-7E2ACA6E1DDB}" destId="{5B1A2EEB-7FBC-411A-8165-D2EDD28DC3EA}" srcOrd="1" destOrd="0" presId="urn:microsoft.com/office/officeart/2018/2/layout/IconVerticalSolidList"/>
    <dgm:cxn modelId="{EBC7E546-1FDA-438F-876D-3223F1B375CD}" type="presParOf" srcId="{466A6141-3BF2-4767-9B0B-7E2ACA6E1DDB}" destId="{6728C9F8-4A3F-4CDB-BE37-65BBCDBD7C7B}" srcOrd="2" destOrd="0" presId="urn:microsoft.com/office/officeart/2018/2/layout/IconVerticalSolidList"/>
    <dgm:cxn modelId="{55E04DDF-0FB0-4524-BE35-6E060DE94797}" type="presParOf" srcId="{6728C9F8-4A3F-4CDB-BE37-65BBCDBD7C7B}" destId="{78352BB9-D796-4BFF-B146-B9AB7B0F3FB8}" srcOrd="0" destOrd="0" presId="urn:microsoft.com/office/officeart/2018/2/layout/IconVerticalSolidList"/>
    <dgm:cxn modelId="{E2D78FCC-324E-46DE-B85A-4396CBFAF5D7}" type="presParOf" srcId="{6728C9F8-4A3F-4CDB-BE37-65BBCDBD7C7B}" destId="{38999DBC-BF40-4C13-9A18-F8DBD4E3E4FC}" srcOrd="1" destOrd="0" presId="urn:microsoft.com/office/officeart/2018/2/layout/IconVerticalSolidList"/>
    <dgm:cxn modelId="{AC33B83D-593F-4CC3-B3AD-01348B708ADE}" type="presParOf" srcId="{6728C9F8-4A3F-4CDB-BE37-65BBCDBD7C7B}" destId="{20EE6950-BB69-4C11-B1E9-0B1D50998262}" srcOrd="2" destOrd="0" presId="urn:microsoft.com/office/officeart/2018/2/layout/IconVerticalSolidList"/>
    <dgm:cxn modelId="{90CD4DD5-14AC-4E59-ACDE-820C7778F181}" type="presParOf" srcId="{6728C9F8-4A3F-4CDB-BE37-65BBCDBD7C7B}" destId="{0C68DEFA-F169-4741-9C41-38810FDD320D}" srcOrd="3" destOrd="0" presId="urn:microsoft.com/office/officeart/2018/2/layout/IconVerticalSolidList"/>
    <dgm:cxn modelId="{B7A20CF0-DF8C-4E74-B4DB-BB8397E96A84}" type="presParOf" srcId="{466A6141-3BF2-4767-9B0B-7E2ACA6E1DDB}" destId="{5F79EFA1-C139-4BFE-8A13-F3FFE6F5C2D6}" srcOrd="3" destOrd="0" presId="urn:microsoft.com/office/officeart/2018/2/layout/IconVerticalSolidList"/>
    <dgm:cxn modelId="{6599912A-225E-4BB3-844C-363AA4EC4654}" type="presParOf" srcId="{466A6141-3BF2-4767-9B0B-7E2ACA6E1DDB}" destId="{38B95FF6-B23F-4356-89CC-44F18940D594}" srcOrd="4" destOrd="0" presId="urn:microsoft.com/office/officeart/2018/2/layout/IconVerticalSolidList"/>
    <dgm:cxn modelId="{91BF56B4-B0FC-4F3B-82D2-4D637B9A8523}" type="presParOf" srcId="{38B95FF6-B23F-4356-89CC-44F18940D594}" destId="{6BBF6896-F51E-421E-8F98-EBF6F7C99B02}" srcOrd="0" destOrd="0" presId="urn:microsoft.com/office/officeart/2018/2/layout/IconVerticalSolidList"/>
    <dgm:cxn modelId="{87DB4ABC-ECFE-42D5-858A-8680C62EEFE4}" type="presParOf" srcId="{38B95FF6-B23F-4356-89CC-44F18940D594}" destId="{53978C86-AA84-4B23-99C5-52A25AD62C0A}" srcOrd="1" destOrd="0" presId="urn:microsoft.com/office/officeart/2018/2/layout/IconVerticalSolidList"/>
    <dgm:cxn modelId="{5C8547D3-E304-47F9-A200-DE332119D73D}" type="presParOf" srcId="{38B95FF6-B23F-4356-89CC-44F18940D594}" destId="{5514CC7D-B2DB-419A-8AB9-C0C072B01A61}" srcOrd="2" destOrd="0" presId="urn:microsoft.com/office/officeart/2018/2/layout/IconVerticalSolidList"/>
    <dgm:cxn modelId="{D7C0AF60-2D69-4F2B-BE8B-F0567F3A0E2D}" type="presParOf" srcId="{38B95FF6-B23F-4356-89CC-44F18940D594}" destId="{852A9EBC-17C2-40B4-A9E4-36D0053F4AC7}" srcOrd="3" destOrd="0" presId="urn:microsoft.com/office/officeart/2018/2/layout/IconVerticalSolidList"/>
    <dgm:cxn modelId="{C16A3183-341D-43B6-B7AD-18F17EEF17F9}" type="presParOf" srcId="{466A6141-3BF2-4767-9B0B-7E2ACA6E1DDB}" destId="{AE9BF9E2-2FB4-469A-A310-EA0A4939F006}" srcOrd="5" destOrd="0" presId="urn:microsoft.com/office/officeart/2018/2/layout/IconVerticalSolidList"/>
    <dgm:cxn modelId="{DE3A398F-91DA-4EF6-ADFC-DF301F0CC717}" type="presParOf" srcId="{466A6141-3BF2-4767-9B0B-7E2ACA6E1DDB}" destId="{CF431319-3C3F-4DE3-B137-871F445A1B34}" srcOrd="6" destOrd="0" presId="urn:microsoft.com/office/officeart/2018/2/layout/IconVerticalSolidList"/>
    <dgm:cxn modelId="{99EF3572-B6DA-4261-9FF6-B0A44C9DFD0A}" type="presParOf" srcId="{CF431319-3C3F-4DE3-B137-871F445A1B34}" destId="{80904DE5-2D02-4DC8-8B30-A710EAB43F5B}" srcOrd="0" destOrd="0" presId="urn:microsoft.com/office/officeart/2018/2/layout/IconVerticalSolidList"/>
    <dgm:cxn modelId="{B328100C-7942-411C-9FE2-FAE04C085912}" type="presParOf" srcId="{CF431319-3C3F-4DE3-B137-871F445A1B34}" destId="{31944728-920E-4FB6-AEF4-4D92C7324ACD}" srcOrd="1" destOrd="0" presId="urn:microsoft.com/office/officeart/2018/2/layout/IconVerticalSolidList"/>
    <dgm:cxn modelId="{116A0DCD-D73C-4D39-9CFF-9D670ABD10FD}" type="presParOf" srcId="{CF431319-3C3F-4DE3-B137-871F445A1B34}" destId="{DFA46ACA-A6F0-41A0-9898-93114C5DA9EF}" srcOrd="2" destOrd="0" presId="urn:microsoft.com/office/officeart/2018/2/layout/IconVerticalSolidList"/>
    <dgm:cxn modelId="{C089FCE4-F807-4150-9F68-E6F7A424189B}" type="presParOf" srcId="{CF431319-3C3F-4DE3-B137-871F445A1B34}" destId="{58BED492-B43E-4840-9148-6CB2016C3F8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98FD4-CEDD-4D2A-9AD3-1A7F9357D214}">
      <dsp:nvSpPr>
        <dsp:cNvPr id="0" name=""/>
        <dsp:cNvSpPr/>
      </dsp:nvSpPr>
      <dsp:spPr>
        <a:xfrm>
          <a:off x="3214639" y="781291"/>
          <a:ext cx="600918" cy="91440"/>
        </a:xfrm>
        <a:custGeom>
          <a:avLst/>
          <a:gdLst/>
          <a:ahLst/>
          <a:cxnLst/>
          <a:rect l="0" t="0" r="0" b="0"/>
          <a:pathLst>
            <a:path>
              <a:moveTo>
                <a:pt x="0" y="45720"/>
              </a:moveTo>
              <a:lnTo>
                <a:pt x="600918"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9310" y="823853"/>
        <a:ext cx="31575" cy="6315"/>
      </dsp:txXfrm>
    </dsp:sp>
    <dsp:sp modelId="{FB77EC18-E585-4F92-BB1C-85D15A193743}">
      <dsp:nvSpPr>
        <dsp:cNvPr id="0" name=""/>
        <dsp:cNvSpPr/>
      </dsp:nvSpPr>
      <dsp:spPr>
        <a:xfrm>
          <a:off x="470706" y="3291"/>
          <a:ext cx="2745732" cy="1647439"/>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Egzamin jest obowiązkowy</a:t>
          </a:r>
          <a:endParaRPr lang="en-US" sz="2100" kern="1200"/>
        </a:p>
      </dsp:txBody>
      <dsp:txXfrm>
        <a:off x="470706" y="3291"/>
        <a:ext cx="2745732" cy="1647439"/>
      </dsp:txXfrm>
    </dsp:sp>
    <dsp:sp modelId="{35AD4160-C1AC-4A09-A4BE-C5F1CC86A920}">
      <dsp:nvSpPr>
        <dsp:cNvPr id="0" name=""/>
        <dsp:cNvSpPr/>
      </dsp:nvSpPr>
      <dsp:spPr>
        <a:xfrm>
          <a:off x="1843573" y="1648931"/>
          <a:ext cx="3377250" cy="600918"/>
        </a:xfrm>
        <a:custGeom>
          <a:avLst/>
          <a:gdLst/>
          <a:ahLst/>
          <a:cxnLst/>
          <a:rect l="0" t="0" r="0" b="0"/>
          <a:pathLst>
            <a:path>
              <a:moveTo>
                <a:pt x="3377250" y="0"/>
              </a:moveTo>
              <a:lnTo>
                <a:pt x="3377250" y="317559"/>
              </a:lnTo>
              <a:lnTo>
                <a:pt x="0" y="317559"/>
              </a:lnTo>
              <a:lnTo>
                <a:pt x="0" y="600918"/>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6303" y="1946232"/>
        <a:ext cx="171789" cy="6315"/>
      </dsp:txXfrm>
    </dsp:sp>
    <dsp:sp modelId="{76A2583B-13F9-4D9D-BABF-CDD0315BF4BE}">
      <dsp:nvSpPr>
        <dsp:cNvPr id="0" name=""/>
        <dsp:cNvSpPr/>
      </dsp:nvSpPr>
      <dsp:spPr>
        <a:xfrm>
          <a:off x="3847957" y="3291"/>
          <a:ext cx="2745732" cy="1647439"/>
        </a:xfrm>
        <a:prstGeom prst="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Egzamin ma formę pisemną</a:t>
          </a:r>
          <a:endParaRPr lang="en-US" sz="2100" kern="1200"/>
        </a:p>
      </dsp:txBody>
      <dsp:txXfrm>
        <a:off x="3847957" y="3291"/>
        <a:ext cx="2745732" cy="1647439"/>
      </dsp:txXfrm>
    </dsp:sp>
    <dsp:sp modelId="{DE0238FA-4554-4EE4-880F-0F20EA7676B0}">
      <dsp:nvSpPr>
        <dsp:cNvPr id="0" name=""/>
        <dsp:cNvSpPr/>
      </dsp:nvSpPr>
      <dsp:spPr>
        <a:xfrm>
          <a:off x="3214639" y="3060249"/>
          <a:ext cx="600918" cy="91440"/>
        </a:xfrm>
        <a:custGeom>
          <a:avLst/>
          <a:gdLst/>
          <a:ahLst/>
          <a:cxnLst/>
          <a:rect l="0" t="0" r="0" b="0"/>
          <a:pathLst>
            <a:path>
              <a:moveTo>
                <a:pt x="0" y="45720"/>
              </a:moveTo>
              <a:lnTo>
                <a:pt x="60091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9310" y="3102811"/>
        <a:ext cx="31575" cy="6315"/>
      </dsp:txXfrm>
    </dsp:sp>
    <dsp:sp modelId="{D0AF9C2F-3AD6-4ABC-B828-CDF46E02A06C}">
      <dsp:nvSpPr>
        <dsp:cNvPr id="0" name=""/>
        <dsp:cNvSpPr/>
      </dsp:nvSpPr>
      <dsp:spPr>
        <a:xfrm>
          <a:off x="470706" y="2282249"/>
          <a:ext cx="2745732" cy="1647439"/>
        </a:xfrm>
        <a:prstGeom prst="rect">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Obejmuje 3 przedmioty: język polski, matematykę i wybrany język obcy nowożytny</a:t>
          </a:r>
          <a:endParaRPr lang="en-US" sz="2100" kern="1200"/>
        </a:p>
      </dsp:txBody>
      <dsp:txXfrm>
        <a:off x="470706" y="2282249"/>
        <a:ext cx="2745732" cy="1647439"/>
      </dsp:txXfrm>
    </dsp:sp>
    <dsp:sp modelId="{AF9A6B5F-B18B-4CB2-9758-E1AA1909DCF3}">
      <dsp:nvSpPr>
        <dsp:cNvPr id="0" name=""/>
        <dsp:cNvSpPr/>
      </dsp:nvSpPr>
      <dsp:spPr>
        <a:xfrm>
          <a:off x="1843573" y="3927889"/>
          <a:ext cx="3377250" cy="600918"/>
        </a:xfrm>
        <a:custGeom>
          <a:avLst/>
          <a:gdLst/>
          <a:ahLst/>
          <a:cxnLst/>
          <a:rect l="0" t="0" r="0" b="0"/>
          <a:pathLst>
            <a:path>
              <a:moveTo>
                <a:pt x="3377250" y="0"/>
              </a:moveTo>
              <a:lnTo>
                <a:pt x="3377250" y="317559"/>
              </a:lnTo>
              <a:lnTo>
                <a:pt x="0" y="317559"/>
              </a:lnTo>
              <a:lnTo>
                <a:pt x="0" y="600918"/>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6303" y="4225190"/>
        <a:ext cx="171789" cy="6315"/>
      </dsp:txXfrm>
    </dsp:sp>
    <dsp:sp modelId="{25332753-877D-4496-9553-7AF6DDF331CA}">
      <dsp:nvSpPr>
        <dsp:cNvPr id="0" name=""/>
        <dsp:cNvSpPr/>
      </dsp:nvSpPr>
      <dsp:spPr>
        <a:xfrm>
          <a:off x="3847957" y="2282249"/>
          <a:ext cx="2745732" cy="1647439"/>
        </a:xfrm>
        <a:prstGeom prst="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Wynik egzaminu nie ma wpływu na ukończenie szkoły podstawowej</a:t>
          </a:r>
          <a:endParaRPr lang="en-US" sz="2100" kern="1200"/>
        </a:p>
      </dsp:txBody>
      <dsp:txXfrm>
        <a:off x="3847957" y="2282249"/>
        <a:ext cx="2745732" cy="1647439"/>
      </dsp:txXfrm>
    </dsp:sp>
    <dsp:sp modelId="{28E7571B-EFBB-4533-B254-9C8B8B23BC14}">
      <dsp:nvSpPr>
        <dsp:cNvPr id="0" name=""/>
        <dsp:cNvSpPr/>
      </dsp:nvSpPr>
      <dsp:spPr>
        <a:xfrm>
          <a:off x="470706" y="4561207"/>
          <a:ext cx="2745732" cy="1647439"/>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Wynik ma znaczenie przy rekrutacji do szkoły ponadpodstawowej</a:t>
          </a:r>
          <a:endParaRPr lang="en-US" sz="2100" kern="1200"/>
        </a:p>
      </dsp:txBody>
      <dsp:txXfrm>
        <a:off x="470706" y="4561207"/>
        <a:ext cx="2745732" cy="1647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B672B-97B8-46F6-82D2-0FB0528BB780}">
      <dsp:nvSpPr>
        <dsp:cNvPr id="0" name=""/>
        <dsp:cNvSpPr/>
      </dsp:nvSpPr>
      <dsp:spPr>
        <a:xfrm>
          <a:off x="0" y="2566"/>
          <a:ext cx="6920623" cy="1300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9698F-3C8E-478C-BB87-DC2ED1DF7E1A}">
      <dsp:nvSpPr>
        <dsp:cNvPr id="0" name=""/>
        <dsp:cNvSpPr/>
      </dsp:nvSpPr>
      <dsp:spPr>
        <a:xfrm>
          <a:off x="393444" y="295210"/>
          <a:ext cx="715353" cy="7153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1A7187-7F26-4243-B89D-97F460856A49}">
      <dsp:nvSpPr>
        <dsp:cNvPr id="0" name=""/>
        <dsp:cNvSpPr/>
      </dsp:nvSpPr>
      <dsp:spPr>
        <a:xfrm>
          <a:off x="1502241" y="2566"/>
          <a:ext cx="5418381" cy="130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51" tIns="137651" rIns="137651" bIns="137651" numCol="1" spcCol="1270" anchor="ctr" anchorCtr="0">
          <a:noAutofit/>
        </a:bodyPr>
        <a:lstStyle/>
        <a:p>
          <a:pPr marL="0" lvl="0" indent="0" algn="l" defTabSz="755650">
            <a:lnSpc>
              <a:spcPct val="100000"/>
            </a:lnSpc>
            <a:spcBef>
              <a:spcPct val="0"/>
            </a:spcBef>
            <a:spcAft>
              <a:spcPct val="35000"/>
            </a:spcAft>
            <a:buNone/>
          </a:pPr>
          <a:r>
            <a:rPr lang="pl-PL" sz="1700" kern="1200"/>
            <a:t>Członkowie komisji nie udzielają żadnych wyjaśnień dotyczących zadań egzaminacyjnych, odpowiadają tylko na pytania techniczne i organizacyjne.</a:t>
          </a:r>
          <a:endParaRPr lang="en-US" sz="1700" kern="1200"/>
        </a:p>
      </dsp:txBody>
      <dsp:txXfrm>
        <a:off x="1502241" y="2566"/>
        <a:ext cx="5418381" cy="1300642"/>
      </dsp:txXfrm>
    </dsp:sp>
    <dsp:sp modelId="{78352BB9-D796-4BFF-B146-B9AB7B0F3FB8}">
      <dsp:nvSpPr>
        <dsp:cNvPr id="0" name=""/>
        <dsp:cNvSpPr/>
      </dsp:nvSpPr>
      <dsp:spPr>
        <a:xfrm>
          <a:off x="0" y="1628369"/>
          <a:ext cx="6920623" cy="1300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99DBC-BF40-4C13-9A18-F8DBD4E3E4FC}">
      <dsp:nvSpPr>
        <dsp:cNvPr id="0" name=""/>
        <dsp:cNvSpPr/>
      </dsp:nvSpPr>
      <dsp:spPr>
        <a:xfrm>
          <a:off x="393444" y="1921013"/>
          <a:ext cx="715353" cy="7153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68DEFA-F169-4741-9C41-38810FDD320D}">
      <dsp:nvSpPr>
        <dsp:cNvPr id="0" name=""/>
        <dsp:cNvSpPr/>
      </dsp:nvSpPr>
      <dsp:spPr>
        <a:xfrm>
          <a:off x="1502241" y="1628369"/>
          <a:ext cx="5418381" cy="130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51" tIns="137651" rIns="137651" bIns="137651" numCol="1" spcCol="1270" anchor="ctr" anchorCtr="0">
          <a:noAutofit/>
        </a:bodyPr>
        <a:lstStyle/>
        <a:p>
          <a:pPr marL="0" lvl="0" indent="0" algn="l" defTabSz="755650">
            <a:lnSpc>
              <a:spcPct val="100000"/>
            </a:lnSpc>
            <a:spcBef>
              <a:spcPct val="0"/>
            </a:spcBef>
            <a:spcAft>
              <a:spcPct val="35000"/>
            </a:spcAft>
            <a:buNone/>
          </a:pPr>
          <a:r>
            <a:rPr lang="pl-PL" sz="1700" kern="1200"/>
            <a:t>W uzasadnionych przypadkach przewodniczący zespołu nadzorującego może zezwolić na opuszczenie sali. Uczeń sygnalizuje taką potrzebę przez podniesienie ręki.</a:t>
          </a:r>
          <a:endParaRPr lang="en-US" sz="1700" kern="1200"/>
        </a:p>
      </dsp:txBody>
      <dsp:txXfrm>
        <a:off x="1502241" y="1628369"/>
        <a:ext cx="5418381" cy="1300642"/>
      </dsp:txXfrm>
    </dsp:sp>
    <dsp:sp modelId="{6BBF6896-F51E-421E-8F98-EBF6F7C99B02}">
      <dsp:nvSpPr>
        <dsp:cNvPr id="0" name=""/>
        <dsp:cNvSpPr/>
      </dsp:nvSpPr>
      <dsp:spPr>
        <a:xfrm>
          <a:off x="0" y="3254171"/>
          <a:ext cx="6920623" cy="1300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78C86-AA84-4B23-99C5-52A25AD62C0A}">
      <dsp:nvSpPr>
        <dsp:cNvPr id="0" name=""/>
        <dsp:cNvSpPr/>
      </dsp:nvSpPr>
      <dsp:spPr>
        <a:xfrm>
          <a:off x="393444" y="3546816"/>
          <a:ext cx="715353" cy="7153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2A9EBC-17C2-40B4-A9E4-36D0053F4AC7}">
      <dsp:nvSpPr>
        <dsp:cNvPr id="0" name=""/>
        <dsp:cNvSpPr/>
      </dsp:nvSpPr>
      <dsp:spPr>
        <a:xfrm>
          <a:off x="1502241" y="3254171"/>
          <a:ext cx="5418381" cy="130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51" tIns="137651" rIns="137651" bIns="137651" numCol="1" spcCol="1270" anchor="ctr" anchorCtr="0">
          <a:noAutofit/>
        </a:bodyPr>
        <a:lstStyle/>
        <a:p>
          <a:pPr marL="0" lvl="0" indent="0" algn="l" defTabSz="755650">
            <a:lnSpc>
              <a:spcPct val="100000"/>
            </a:lnSpc>
            <a:spcBef>
              <a:spcPct val="0"/>
            </a:spcBef>
            <a:spcAft>
              <a:spcPct val="35000"/>
            </a:spcAft>
            <a:buNone/>
          </a:pPr>
          <a:r>
            <a:rPr lang="pl-PL" sz="1700" kern="1200"/>
            <a:t>Po uzyskaniu zezwolenia na wyjście pozostawia zamknięty arkusz, a czas jego nieobecności jest odnotowywany w protokole.</a:t>
          </a:r>
          <a:endParaRPr lang="en-US" sz="1700" kern="1200"/>
        </a:p>
      </dsp:txBody>
      <dsp:txXfrm>
        <a:off x="1502241" y="3254171"/>
        <a:ext cx="5418381" cy="1300642"/>
      </dsp:txXfrm>
    </dsp:sp>
    <dsp:sp modelId="{80904DE5-2D02-4DC8-8B30-A710EAB43F5B}">
      <dsp:nvSpPr>
        <dsp:cNvPr id="0" name=""/>
        <dsp:cNvSpPr/>
      </dsp:nvSpPr>
      <dsp:spPr>
        <a:xfrm>
          <a:off x="0" y="4879974"/>
          <a:ext cx="6920623" cy="1300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944728-920E-4FB6-AEF4-4D92C7324ACD}">
      <dsp:nvSpPr>
        <dsp:cNvPr id="0" name=""/>
        <dsp:cNvSpPr/>
      </dsp:nvSpPr>
      <dsp:spPr>
        <a:xfrm>
          <a:off x="393444" y="5172619"/>
          <a:ext cx="715353" cy="7153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BED492-B43E-4840-9148-6CB2016C3F80}">
      <dsp:nvSpPr>
        <dsp:cNvPr id="0" name=""/>
        <dsp:cNvSpPr/>
      </dsp:nvSpPr>
      <dsp:spPr>
        <a:xfrm>
          <a:off x="1502241" y="4879974"/>
          <a:ext cx="5418381" cy="130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51" tIns="137651" rIns="137651" bIns="137651" numCol="1" spcCol="1270" anchor="ctr" anchorCtr="0">
          <a:noAutofit/>
        </a:bodyPr>
        <a:lstStyle/>
        <a:p>
          <a:pPr marL="0" lvl="0" indent="0" algn="l" defTabSz="755650">
            <a:lnSpc>
              <a:spcPct val="100000"/>
            </a:lnSpc>
            <a:spcBef>
              <a:spcPct val="0"/>
            </a:spcBef>
            <a:spcAft>
              <a:spcPct val="35000"/>
            </a:spcAft>
            <a:buNone/>
          </a:pPr>
          <a:r>
            <a:rPr lang="pl-PL" sz="1700" kern="1200"/>
            <a:t>Uczeń który jest chory, może korzystać w czasie trwania egzaminu z zaleconego przez lekarza sprzętu medycznego lub leków, pod warunkiem, że taka konieczność została zgłoszona przed rozpoczęciem egzaminu.</a:t>
          </a:r>
          <a:endParaRPr lang="en-US" sz="1700" kern="1200"/>
        </a:p>
      </dsp:txBody>
      <dsp:txXfrm>
        <a:off x="1502241" y="4879974"/>
        <a:ext cx="5418381" cy="1300642"/>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436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3426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9067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301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10859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88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9867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1406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817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345077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626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12/28/2023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110969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777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420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3749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64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1461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12/28/2023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433820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www.wyniki.edu.pl"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oke.waw.pl"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www.cke.gov.pl"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wsip.pl/oferta/cykle/szkola-podstawowa/j-polski-sp/repetytorium-zdasz-jezyk-polski/" TargetMode="External"/><Relationship Id="rId2" Type="http://schemas.openxmlformats.org/officeDocument/2006/relationships/hyperlink" Target="https://www.wsip.pl/oferta/cykle/szkola-podstawowa/matematyka-sp/repetytorium-zdasz-matematyka/" TargetMode="External"/><Relationship Id="rId1" Type="http://schemas.openxmlformats.org/officeDocument/2006/relationships/slideLayout" Target="../slideLayouts/slideLayout2.xml"/><Relationship Id="rId4" Type="http://schemas.openxmlformats.org/officeDocument/2006/relationships/hyperlink" Target="https://www.wsip.pl/oferta/cykle/szkola-podstawowa/jezyk-angielski-sp-4-8/repetytorium-jezyka-angielskiego-pears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dlaucznia.pl/" TargetMode="External"/><Relationship Id="rId5" Type="http://schemas.openxmlformats.org/officeDocument/2006/relationships/image" Target="../media/image25.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9" name="Picture 3">
            <a:extLst>
              <a:ext uri="{FF2B5EF4-FFF2-40B4-BE49-F238E27FC236}">
                <a16:creationId xmlns:a16="http://schemas.microsoft.com/office/drawing/2014/main" id="{D7C0EA7E-51AB-4081-AD76-BE9DD78B91F1}"/>
              </a:ext>
            </a:extLst>
          </p:cNvPr>
          <p:cNvPicPr>
            <a:picLocks noChangeAspect="1"/>
          </p:cNvPicPr>
          <p:nvPr/>
        </p:nvPicPr>
        <p:blipFill rotWithShape="1">
          <a:blip r:embed="rId3"/>
          <a:srcRect t="23004" b="14496"/>
          <a:stretch/>
        </p:blipFill>
        <p:spPr>
          <a:xfrm>
            <a:off x="20" y="-100631"/>
            <a:ext cx="12188932" cy="6857990"/>
          </a:xfrm>
          <a:prstGeom prst="rect">
            <a:avLst/>
          </a:prstGeom>
        </p:spPr>
      </p:pic>
      <p:sp>
        <p:nvSpPr>
          <p:cNvPr id="49" name="Rectangle 48">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4">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53" name="Group 52">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54"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56"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ytuł 1"/>
          <p:cNvSpPr>
            <a:spLocks noGrp="1"/>
          </p:cNvSpPr>
          <p:nvPr>
            <p:ph type="ctrTitle"/>
          </p:nvPr>
        </p:nvSpPr>
        <p:spPr>
          <a:xfrm>
            <a:off x="2462361" y="2820037"/>
            <a:ext cx="7088838" cy="1544287"/>
          </a:xfrm>
        </p:spPr>
        <p:txBody>
          <a:bodyPr>
            <a:noAutofit/>
          </a:bodyPr>
          <a:lstStyle/>
          <a:p>
            <a:pPr>
              <a:lnSpc>
                <a:spcPct val="90000"/>
              </a:lnSpc>
            </a:pPr>
            <a:r>
              <a:rPr lang="pl-PL" sz="6000" dirty="0">
                <a:ea typeface="+mj-lt"/>
                <a:cs typeface="+mj-lt"/>
              </a:rPr>
              <a:t>EGZAMIN</a:t>
            </a:r>
            <a:endParaRPr lang="pl-PL" sz="6000"/>
          </a:p>
          <a:p>
            <a:pPr>
              <a:lnSpc>
                <a:spcPct val="90000"/>
              </a:lnSpc>
            </a:pPr>
            <a:r>
              <a:rPr lang="pl-PL" sz="6000" dirty="0">
                <a:ea typeface="+mj-lt"/>
                <a:cs typeface="+mj-lt"/>
              </a:rPr>
              <a:t>ÓSMOKLASISTY 2024</a:t>
            </a:r>
            <a:endParaRPr lang="pl-PL" sz="6000" dirty="0"/>
          </a:p>
        </p:txBody>
      </p:sp>
      <p:sp>
        <p:nvSpPr>
          <p:cNvPr id="3" name="Podtytuł 2"/>
          <p:cNvSpPr>
            <a:spLocks noGrp="1"/>
          </p:cNvSpPr>
          <p:nvPr>
            <p:ph type="subTitle" idx="1"/>
          </p:nvPr>
        </p:nvSpPr>
        <p:spPr>
          <a:xfrm>
            <a:off x="2840125" y="4195490"/>
            <a:ext cx="6815669" cy="1320802"/>
          </a:xfrm>
        </p:spPr>
        <p:txBody>
          <a:bodyPr vert="horz" lIns="91440" tIns="45720" rIns="91440" bIns="45720" rtlCol="0">
            <a:normAutofit/>
          </a:bodyPr>
          <a:lstStyle/>
          <a:p>
            <a:r>
              <a:rPr lang="pl-PL" dirty="0">
                <a:ea typeface="+mj-lt"/>
                <a:cs typeface="+mj-lt"/>
              </a:rPr>
              <a:t>Informacje dla uczniów i rodziców</a:t>
            </a:r>
          </a:p>
          <a:p>
            <a:pPr algn="r"/>
            <a:r>
              <a:rPr lang="pl-PL" sz="1600" dirty="0"/>
              <a:t>Opr. Magdalena </a:t>
            </a:r>
            <a:r>
              <a:rPr lang="pl-PL" sz="1600" dirty="0" err="1"/>
              <a:t>Sycik</a:t>
            </a:r>
            <a:endParaRPr lang="pl-PL" sz="1600"/>
          </a:p>
          <a:p>
            <a:pPr algn="r"/>
            <a:r>
              <a:rPr lang="pl-PL" sz="1600" dirty="0"/>
              <a:t>Dyrektor ZSP w Starych Załubicach</a:t>
            </a:r>
          </a:p>
        </p:txBody>
      </p:sp>
      <p:cxnSp>
        <p:nvCxnSpPr>
          <p:cNvPr id="59" name="Straight Connector 58">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3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900938B1-46CB-4CFD-BD4D-90975FE38BA5}"/>
              </a:ext>
            </a:extLst>
          </p:cNvPr>
          <p:cNvSpPr>
            <a:spLocks noGrp="1"/>
          </p:cNvSpPr>
          <p:nvPr>
            <p:ph type="title"/>
          </p:nvPr>
        </p:nvSpPr>
        <p:spPr>
          <a:xfrm>
            <a:off x="952108" y="954756"/>
            <a:ext cx="2730414" cy="4946003"/>
          </a:xfrm>
        </p:spPr>
        <p:txBody>
          <a:bodyPr>
            <a:normAutofit/>
          </a:bodyPr>
          <a:lstStyle/>
          <a:p>
            <a:r>
              <a:rPr lang="pl-PL" dirty="0">
                <a:solidFill>
                  <a:srgbClr val="FFFFFF"/>
                </a:solidFill>
              </a:rPr>
              <a:t>Ważne daty</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73EC05C0-06C8-4AD6-B2A3-9AD3556E79F6}"/>
              </a:ext>
            </a:extLst>
          </p:cNvPr>
          <p:cNvSpPr>
            <a:spLocks noGrp="1"/>
          </p:cNvSpPr>
          <p:nvPr>
            <p:ph idx="1"/>
          </p:nvPr>
        </p:nvSpPr>
        <p:spPr>
          <a:xfrm>
            <a:off x="4925274" y="-90817"/>
            <a:ext cx="7003177" cy="6556156"/>
          </a:xfrm>
        </p:spPr>
        <p:txBody>
          <a:bodyPr vert="horz" lIns="91440" tIns="45720" rIns="91440" bIns="45720" rtlCol="0" anchor="ctr">
            <a:normAutofit/>
          </a:bodyPr>
          <a:lstStyle/>
          <a:p>
            <a:r>
              <a:rPr lang="pl-PL" b="1" dirty="0">
                <a:ea typeface="+mn-lt"/>
                <a:cs typeface="+mn-lt"/>
              </a:rPr>
              <a:t>3 lipca 2024 r. od godz. 10:00</a:t>
            </a:r>
            <a:r>
              <a:rPr lang="pl-PL" dirty="0">
                <a:ea typeface="+mn-lt"/>
                <a:cs typeface="+mn-lt"/>
              </a:rPr>
              <a:t> zostaną udostępnione wyniki egzaminu ósmoklasisty w systemie informatycznym ZIU dostępnym pod adresem: </a:t>
            </a:r>
            <a:r>
              <a:rPr lang="pl-PL" dirty="0">
                <a:ea typeface="+mn-lt"/>
                <a:cs typeface="+mn-lt"/>
                <a:hlinkClick r:id="rId3"/>
              </a:rPr>
              <a:t>www.wyniki.edu.pl</a:t>
            </a:r>
            <a:r>
              <a:rPr lang="pl-PL" dirty="0">
                <a:ea typeface="+mn-lt"/>
                <a:cs typeface="+mn-lt"/>
              </a:rPr>
              <a:t>. Uczniowie otrzymają login oraz hasło do logowania. Zdający mogą sprawdzić wyniki egzaminu z każdego przedmiotu, jak i wynik za rozwiązanie każdego zadania.</a:t>
            </a:r>
            <a:endParaRPr lang="pl-PL" dirty="0"/>
          </a:p>
          <a:p>
            <a:r>
              <a:rPr lang="pl-PL" b="1" dirty="0">
                <a:ea typeface="+mn-lt"/>
                <a:cs typeface="+mn-lt"/>
              </a:rPr>
              <a:t>do 3 lipca 2024 r.</a:t>
            </a:r>
            <a:r>
              <a:rPr lang="pl-PL" dirty="0">
                <a:ea typeface="+mn-lt"/>
                <a:cs typeface="+mn-lt"/>
              </a:rPr>
              <a:t> przekazane zostaną przez OKE do szkół zaświadczenia/informacje o szczegółowych wynikach egzaminu ósmoklasisty.</a:t>
            </a:r>
            <a:endParaRPr lang="pl-PL" dirty="0"/>
          </a:p>
          <a:p>
            <a:r>
              <a:rPr lang="pl-PL" b="1" dirty="0">
                <a:ea typeface="+mn-lt"/>
                <a:cs typeface="+mn-lt"/>
              </a:rPr>
              <a:t>3 lipca 2024 r. </a:t>
            </a:r>
            <a:r>
              <a:rPr lang="pl-PL" dirty="0">
                <a:ea typeface="+mn-lt"/>
                <a:cs typeface="+mn-lt"/>
              </a:rPr>
              <a:t>wydawane będą zaświadczenia/informacje o szczegółowych wynikach egzaminu ósmoklasisty.</a:t>
            </a:r>
            <a:endParaRPr lang="pl-PL" dirty="0"/>
          </a:p>
        </p:txBody>
      </p:sp>
    </p:spTree>
    <p:extLst>
      <p:ext uri="{BB962C8B-B14F-4D97-AF65-F5344CB8AC3E}">
        <p14:creationId xmlns:p14="http://schemas.microsoft.com/office/powerpoint/2010/main" val="2405744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FD483B-D7D4-4953-87B5-5EAB725209A3}"/>
              </a:ext>
            </a:extLst>
          </p:cNvPr>
          <p:cNvSpPr>
            <a:spLocks noGrp="1"/>
          </p:cNvSpPr>
          <p:nvPr>
            <p:ph type="title"/>
          </p:nvPr>
        </p:nvSpPr>
        <p:spPr>
          <a:xfrm>
            <a:off x="1295402" y="982132"/>
            <a:ext cx="9601196" cy="1303867"/>
          </a:xfrm>
        </p:spPr>
        <p:txBody>
          <a:bodyPr>
            <a:normAutofit/>
          </a:bodyPr>
          <a:lstStyle/>
          <a:p>
            <a:r>
              <a:rPr lang="pl-PL" dirty="0"/>
              <a:t>Po egzaminie</a:t>
            </a:r>
          </a:p>
        </p:txBody>
      </p:sp>
      <p:sp>
        <p:nvSpPr>
          <p:cNvPr id="3" name="Symbol zastępczy zawartości 2">
            <a:extLst>
              <a:ext uri="{FF2B5EF4-FFF2-40B4-BE49-F238E27FC236}">
                <a16:creationId xmlns:a16="http://schemas.microsoft.com/office/drawing/2014/main" id="{34F387B8-EFDB-4976-9BA2-023C8753AAD7}"/>
              </a:ext>
            </a:extLst>
          </p:cNvPr>
          <p:cNvSpPr>
            <a:spLocks noGrp="1"/>
          </p:cNvSpPr>
          <p:nvPr>
            <p:ph idx="1"/>
          </p:nvPr>
        </p:nvSpPr>
        <p:spPr>
          <a:xfrm>
            <a:off x="1295402" y="2556932"/>
            <a:ext cx="6443771" cy="3318936"/>
          </a:xfrm>
        </p:spPr>
        <p:txBody>
          <a:bodyPr vert="horz" lIns="91440" tIns="45720" rIns="91440" bIns="45720" rtlCol="0">
            <a:normAutofit lnSpcReduction="10000"/>
          </a:bodyPr>
          <a:lstStyle/>
          <a:p>
            <a:r>
              <a:rPr lang="pl-PL" sz="2200" dirty="0">
                <a:ea typeface="+mn-lt"/>
                <a:cs typeface="+mn-lt"/>
              </a:rPr>
              <a:t>Uczeń lub jego rodzice mają prawo wglądu do sprawdzonej i ocenionej pracy egzaminacyjnej, w miejscu i czasie wskazanym przez dyrektora OKE, w terminie</a:t>
            </a:r>
            <a:r>
              <a:rPr lang="pl-PL" sz="2200" b="1" dirty="0">
                <a:ea typeface="+mn-lt"/>
                <a:cs typeface="+mn-lt"/>
              </a:rPr>
              <a:t> 6 miesięcy </a:t>
            </a:r>
            <a:r>
              <a:rPr lang="pl-PL" sz="2200" dirty="0">
                <a:ea typeface="+mn-lt"/>
                <a:cs typeface="+mn-lt"/>
              </a:rPr>
              <a:t>od dnia wydania zaświadczeń o szczegółowych wynikach egzaminu ósmoklasisty.</a:t>
            </a:r>
            <a:endParaRPr lang="pl-PL" sz="2200" dirty="0"/>
          </a:p>
          <a:p>
            <a:r>
              <a:rPr lang="pl-PL" sz="2200" dirty="0">
                <a:ea typeface="+mn-lt"/>
                <a:cs typeface="+mn-lt"/>
              </a:rPr>
              <a:t>Wnioski o wgląd są przyjmowane i rozpatrywane przez OKE od dnia udostępnienia w ZIU (SIOEO) informacji o wynikach egzaminu ósmoklasisty, tj. </a:t>
            </a:r>
          </a:p>
          <a:p>
            <a:pPr marL="0" indent="0">
              <a:buSzPct val="114999"/>
              <a:buNone/>
            </a:pPr>
            <a:r>
              <a:rPr lang="pl-PL" sz="2200" dirty="0">
                <a:ea typeface="+mn-lt"/>
                <a:cs typeface="+mn-lt"/>
              </a:rPr>
              <a:t>    od 3 lipca 2023 r., zgodnie z kolejnością wpływu.</a:t>
            </a:r>
            <a:endParaRPr lang="pl-PL" sz="2200" dirty="0"/>
          </a:p>
        </p:txBody>
      </p:sp>
      <p:pic>
        <p:nvPicPr>
          <p:cNvPr id="4" name="Obraz 4" descr="Żółte ołówki na czerwonym tle">
            <a:extLst>
              <a:ext uri="{FF2B5EF4-FFF2-40B4-BE49-F238E27FC236}">
                <a16:creationId xmlns:a16="http://schemas.microsoft.com/office/drawing/2014/main" id="{E01AA7F8-53F9-41B6-98B4-7E2F91391E24}"/>
              </a:ext>
            </a:extLst>
          </p:cNvPr>
          <p:cNvPicPr>
            <a:picLocks noChangeAspect="1"/>
          </p:cNvPicPr>
          <p:nvPr/>
        </p:nvPicPr>
        <p:blipFill rotWithShape="1">
          <a:blip r:embed="rId3"/>
          <a:srcRect l="22379" r="13513"/>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581941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0">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6" name="Picture 11">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12">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8" name="Picture 13">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14">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939A6F57-63D3-4440-9F71-0833BFD3AFE8}"/>
              </a:ext>
            </a:extLst>
          </p:cNvPr>
          <p:cNvSpPr>
            <a:spLocks noGrp="1"/>
          </p:cNvSpPr>
          <p:nvPr>
            <p:ph type="title"/>
          </p:nvPr>
        </p:nvSpPr>
        <p:spPr>
          <a:xfrm>
            <a:off x="1065365" y="881491"/>
            <a:ext cx="3660056" cy="1325373"/>
          </a:xfrm>
        </p:spPr>
        <p:txBody>
          <a:bodyPr anchor="b">
            <a:normAutofit/>
          </a:bodyPr>
          <a:lstStyle/>
          <a:p>
            <a:r>
              <a:rPr lang="pl-PL" sz="3600" b="1">
                <a:solidFill>
                  <a:srgbClr val="262626"/>
                </a:solidFill>
              </a:rPr>
              <a:t>Dodatkowe informacje</a:t>
            </a:r>
          </a:p>
        </p:txBody>
      </p:sp>
      <p:cxnSp>
        <p:nvCxnSpPr>
          <p:cNvPr id="30" name="Straight Connector 16">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8B3FAA53-88B2-490B-8D25-31F22F3035F9}"/>
              </a:ext>
            </a:extLst>
          </p:cNvPr>
          <p:cNvSpPr>
            <a:spLocks noGrp="1"/>
          </p:cNvSpPr>
          <p:nvPr>
            <p:ph idx="1"/>
          </p:nvPr>
        </p:nvSpPr>
        <p:spPr>
          <a:xfrm>
            <a:off x="763440" y="2119963"/>
            <a:ext cx="4192018" cy="2634472"/>
          </a:xfrm>
        </p:spPr>
        <p:txBody>
          <a:bodyPr vert="horz" lIns="91440" tIns="45720" rIns="91440" bIns="45720" rtlCol="0" anchor="t">
            <a:noAutofit/>
          </a:bodyPr>
          <a:lstStyle/>
          <a:p>
            <a:pPr algn="ctr">
              <a:buNone/>
            </a:pPr>
            <a:endParaRPr lang="pl-PL" sz="1600">
              <a:solidFill>
                <a:srgbClr val="262626"/>
              </a:solidFill>
            </a:endParaRPr>
          </a:p>
          <a:p>
            <a:pPr algn="ctr">
              <a:buNone/>
            </a:pPr>
            <a:r>
              <a:rPr lang="pl-PL" dirty="0">
                <a:solidFill>
                  <a:srgbClr val="262626"/>
                </a:solidFill>
                <a:ea typeface="+mn-lt"/>
                <a:cs typeface="+mn-lt"/>
              </a:rPr>
              <a:t>Na stronie internetowej CKE </a:t>
            </a:r>
            <a:r>
              <a:rPr lang="pl-PL" dirty="0">
                <a:solidFill>
                  <a:srgbClr val="262626"/>
                </a:solidFill>
                <a:ea typeface="+mn-lt"/>
                <a:cs typeface="+mn-lt"/>
                <a:hlinkClick r:id="rId5"/>
              </a:rPr>
              <a:t>www.cke.gov.pl</a:t>
            </a:r>
            <a:r>
              <a:rPr lang="pl-PL" dirty="0">
                <a:solidFill>
                  <a:srgbClr val="262626"/>
                </a:solidFill>
                <a:ea typeface="+mn-lt"/>
                <a:cs typeface="+mn-lt"/>
              </a:rPr>
              <a:t> , w zakładce poświęconej egzaminowi ósmoklasisty dostępne są informacje dotyczące organizacji egzaminu.</a:t>
            </a:r>
            <a:endParaRPr lang="pl-PL" dirty="0">
              <a:solidFill>
                <a:srgbClr val="262626"/>
              </a:solidFill>
            </a:endParaRPr>
          </a:p>
        </p:txBody>
      </p:sp>
      <p:pic>
        <p:nvPicPr>
          <p:cNvPr id="4" name="Obraz 4" descr="Obraz zawierający tekst&#10;&#10;Opis wygenerowany automatycznie">
            <a:extLst>
              <a:ext uri="{FF2B5EF4-FFF2-40B4-BE49-F238E27FC236}">
                <a16:creationId xmlns:a16="http://schemas.microsoft.com/office/drawing/2014/main" id="{EF486049-30E6-4A6C-B098-CF3A0B40C323}"/>
              </a:ext>
            </a:extLst>
          </p:cNvPr>
          <p:cNvPicPr>
            <a:picLocks noChangeAspect="1"/>
          </p:cNvPicPr>
          <p:nvPr/>
        </p:nvPicPr>
        <p:blipFill>
          <a:blip r:embed="rId6"/>
          <a:stretch>
            <a:fillRect/>
          </a:stretch>
        </p:blipFill>
        <p:spPr>
          <a:xfrm>
            <a:off x="5203008" y="1847883"/>
            <a:ext cx="6073315" cy="2802796"/>
          </a:xfrm>
          <a:prstGeom prst="rect">
            <a:avLst/>
          </a:prstGeom>
          <a:ln w="57150" cmpd="thickThin">
            <a:solidFill>
              <a:srgbClr val="7F7F7F"/>
            </a:solidFill>
            <a:miter lim="800000"/>
          </a:ln>
        </p:spPr>
      </p:pic>
      <p:sp>
        <p:nvSpPr>
          <p:cNvPr id="5" name="pole tekstowe 4">
            <a:extLst>
              <a:ext uri="{FF2B5EF4-FFF2-40B4-BE49-F238E27FC236}">
                <a16:creationId xmlns:a16="http://schemas.microsoft.com/office/drawing/2014/main" id="{26C44C75-2495-42B0-B305-7735147A93FB}"/>
              </a:ext>
            </a:extLst>
          </p:cNvPr>
          <p:cNvSpPr txBox="1"/>
          <p:nvPr/>
        </p:nvSpPr>
        <p:spPr>
          <a:xfrm>
            <a:off x="4077420" y="5011947"/>
            <a:ext cx="6898255" cy="1335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spcBef>
                <a:spcPct val="20000"/>
              </a:spcBef>
              <a:spcAft>
                <a:spcPts val="600"/>
              </a:spcAft>
            </a:pPr>
            <a:r>
              <a:rPr lang="pl-PL" sz="2400" dirty="0">
                <a:solidFill>
                  <a:srgbClr val="262626"/>
                </a:solidFill>
                <a:ea typeface="+mn-lt"/>
                <a:cs typeface="+mn-lt"/>
              </a:rPr>
              <a:t>Informacje są również dostępne na stronie </a:t>
            </a:r>
            <a:endParaRPr lang="en-US" sz="2400">
              <a:ea typeface="+mn-lt"/>
              <a:cs typeface="+mn-lt"/>
            </a:endParaRPr>
          </a:p>
          <a:p>
            <a:pPr algn="ctr">
              <a:spcBef>
                <a:spcPct val="20000"/>
              </a:spcBef>
              <a:spcAft>
                <a:spcPts val="600"/>
              </a:spcAft>
            </a:pPr>
            <a:r>
              <a:rPr lang="pl-PL" sz="2400" dirty="0">
                <a:solidFill>
                  <a:srgbClr val="262626"/>
                </a:solidFill>
                <a:ea typeface="+mn-lt"/>
                <a:cs typeface="+mn-lt"/>
              </a:rPr>
              <a:t>Okręgowej Komisji Egzaminacyjnej:   </a:t>
            </a:r>
            <a:r>
              <a:rPr lang="pl-PL" sz="2400" dirty="0">
                <a:solidFill>
                  <a:srgbClr val="262626"/>
                </a:solidFill>
                <a:ea typeface="+mn-lt"/>
                <a:cs typeface="+mn-lt"/>
                <a:hlinkClick r:id="rId7"/>
              </a:rPr>
              <a:t>www.oke.waw.pl</a:t>
            </a:r>
            <a:endParaRPr lang="pl-PL" sz="2400">
              <a:ea typeface="+mn-lt"/>
              <a:cs typeface="+mn-lt"/>
            </a:endParaRPr>
          </a:p>
          <a:p>
            <a:pPr algn="l"/>
            <a:endParaRPr lang="pl-PL" dirty="0"/>
          </a:p>
        </p:txBody>
      </p:sp>
    </p:spTree>
    <p:extLst>
      <p:ext uri="{BB962C8B-B14F-4D97-AF65-F5344CB8AC3E}">
        <p14:creationId xmlns:p14="http://schemas.microsoft.com/office/powerpoint/2010/main" val="427053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951FCA-F693-4CCD-BFED-61DB834B0574}"/>
              </a:ext>
            </a:extLst>
          </p:cNvPr>
          <p:cNvSpPr>
            <a:spLocks noGrp="1"/>
          </p:cNvSpPr>
          <p:nvPr>
            <p:ph type="title"/>
          </p:nvPr>
        </p:nvSpPr>
        <p:spPr>
          <a:xfrm>
            <a:off x="841249" y="663960"/>
            <a:ext cx="6071154" cy="1305518"/>
          </a:xfrm>
        </p:spPr>
        <p:txBody>
          <a:bodyPr vert="horz" lIns="91440" tIns="45720" rIns="91440" bIns="45720" rtlCol="0" anchor="t">
            <a:normAutofit/>
          </a:bodyPr>
          <a:lstStyle/>
          <a:p>
            <a:r>
              <a:rPr lang="en-US" sz="5400">
                <a:solidFill>
                  <a:srgbClr val="FFFFFF"/>
                </a:solidFill>
              </a:rPr>
              <a:t>www.cke.edu.pl </a:t>
            </a:r>
          </a:p>
        </p:txBody>
      </p:sp>
      <p:pic>
        <p:nvPicPr>
          <p:cNvPr id="4" name="Obraz 4">
            <a:extLst>
              <a:ext uri="{FF2B5EF4-FFF2-40B4-BE49-F238E27FC236}">
                <a16:creationId xmlns:a16="http://schemas.microsoft.com/office/drawing/2014/main" id="{40EFF656-B15D-4FEA-9A29-FB7EB3E3370D}"/>
              </a:ext>
            </a:extLst>
          </p:cNvPr>
          <p:cNvPicPr>
            <a:picLocks noGrp="1" noChangeAspect="1"/>
          </p:cNvPicPr>
          <p:nvPr>
            <p:ph idx="1"/>
          </p:nvPr>
        </p:nvPicPr>
        <p:blipFill rotWithShape="1">
          <a:blip r:embed="rId2">
            <a:alphaModFix/>
          </a:blip>
          <a:srcRect l="5357"/>
          <a:stretch/>
        </p:blipFill>
        <p:spPr>
          <a:xfrm>
            <a:off x="20" y="10"/>
            <a:ext cx="12188932" cy="6857990"/>
          </a:xfrm>
          <a:prstGeom prst="rect">
            <a:avLst/>
          </a:prstGeom>
        </p:spPr>
      </p:pic>
    </p:spTree>
    <p:extLst>
      <p:ext uri="{BB962C8B-B14F-4D97-AF65-F5344CB8AC3E}">
        <p14:creationId xmlns:p14="http://schemas.microsoft.com/office/powerpoint/2010/main" val="52749286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C215CD-8329-41FE-81D0-46382629E269}"/>
              </a:ext>
            </a:extLst>
          </p:cNvPr>
          <p:cNvSpPr>
            <a:spLocks noGrp="1"/>
          </p:cNvSpPr>
          <p:nvPr>
            <p:ph type="title"/>
          </p:nvPr>
        </p:nvSpPr>
        <p:spPr/>
        <p:txBody>
          <a:bodyPr/>
          <a:lstStyle/>
          <a:p>
            <a:r>
              <a:rPr lang="pl-PL" dirty="0"/>
              <a:t>Jak wspomóc ucznia?</a:t>
            </a:r>
          </a:p>
        </p:txBody>
      </p:sp>
      <p:sp>
        <p:nvSpPr>
          <p:cNvPr id="3" name="Symbol zastępczy zawartości 2">
            <a:extLst>
              <a:ext uri="{FF2B5EF4-FFF2-40B4-BE49-F238E27FC236}">
                <a16:creationId xmlns:a16="http://schemas.microsoft.com/office/drawing/2014/main" id="{9827526C-E5B9-40E6-859C-090C69AB14CA}"/>
              </a:ext>
            </a:extLst>
          </p:cNvPr>
          <p:cNvSpPr>
            <a:spLocks noGrp="1"/>
          </p:cNvSpPr>
          <p:nvPr>
            <p:ph sz="half" idx="1"/>
          </p:nvPr>
        </p:nvSpPr>
        <p:spPr>
          <a:xfrm>
            <a:off x="1298448" y="2560320"/>
            <a:ext cx="4804568" cy="3410769"/>
          </a:xfrm>
        </p:spPr>
        <p:txBody>
          <a:bodyPr>
            <a:normAutofit fontScale="92500" lnSpcReduction="20000"/>
          </a:bodyPr>
          <a:lstStyle/>
          <a:p>
            <a:pPr marL="0" indent="0">
              <a:buNone/>
            </a:pPr>
            <a:r>
              <a:rPr lang="pl-PL" dirty="0"/>
              <a:t>W szkole</a:t>
            </a:r>
          </a:p>
          <a:p>
            <a:pPr marL="0" indent="0">
              <a:buNone/>
            </a:pPr>
            <a:r>
              <a:rPr lang="pl-PL" dirty="0"/>
              <a:t>* przygotowujemy </a:t>
            </a:r>
            <a:r>
              <a:rPr lang="pl-PL" dirty="0">
                <a:ea typeface="+mn-lt"/>
                <a:cs typeface="+mn-lt"/>
              </a:rPr>
              <a:t>(codzienne lekcje, dodatkowe godziny, materiały, egzaminy próbne w styczniu)</a:t>
            </a:r>
          </a:p>
          <a:p>
            <a:pPr marL="0" indent="0">
              <a:buNone/>
            </a:pPr>
            <a:r>
              <a:rPr lang="pl-PL" dirty="0"/>
              <a:t>* motywujemy</a:t>
            </a:r>
          </a:p>
          <a:p>
            <a:pPr marL="0" indent="0">
              <a:buNone/>
            </a:pPr>
            <a:r>
              <a:rPr lang="pl-PL"/>
              <a:t>* wspieramy</a:t>
            </a:r>
            <a:endParaRPr lang="pl-PL" dirty="0"/>
          </a:p>
          <a:p>
            <a:pPr marL="0" indent="0">
              <a:buNone/>
            </a:pPr>
            <a:r>
              <a:rPr lang="pl-PL" dirty="0"/>
              <a:t>* oswajamy</a:t>
            </a:r>
          </a:p>
          <a:p>
            <a:pPr marL="0" indent="0">
              <a:buNone/>
            </a:pPr>
            <a:r>
              <a:rPr lang="pl-PL" dirty="0"/>
              <a:t>* wskazujemy kierunki</a:t>
            </a:r>
          </a:p>
          <a:p>
            <a:pPr marL="0" indent="0">
              <a:buNone/>
            </a:pPr>
            <a:r>
              <a:rPr lang="pl-PL" dirty="0"/>
              <a:t>* organizujemy egzamin</a:t>
            </a:r>
          </a:p>
        </p:txBody>
      </p:sp>
      <p:sp>
        <p:nvSpPr>
          <p:cNvPr id="4" name="Symbol zastępczy zawartości 3">
            <a:extLst>
              <a:ext uri="{FF2B5EF4-FFF2-40B4-BE49-F238E27FC236}">
                <a16:creationId xmlns:a16="http://schemas.microsoft.com/office/drawing/2014/main" id="{8E2B2DC4-CD0E-4266-8330-F62520335085}"/>
              </a:ext>
            </a:extLst>
          </p:cNvPr>
          <p:cNvSpPr>
            <a:spLocks noGrp="1"/>
          </p:cNvSpPr>
          <p:nvPr>
            <p:ph sz="half" idx="2"/>
          </p:nvPr>
        </p:nvSpPr>
        <p:spPr/>
        <p:txBody>
          <a:bodyPr>
            <a:normAutofit fontScale="92500" lnSpcReduction="20000"/>
          </a:bodyPr>
          <a:lstStyle/>
          <a:p>
            <a:pPr marL="0" indent="0">
              <a:buNone/>
            </a:pPr>
            <a:r>
              <a:rPr lang="pl-PL" dirty="0"/>
              <a:t>W domu</a:t>
            </a:r>
          </a:p>
          <a:p>
            <a:pPr marL="0" indent="0">
              <a:buNone/>
            </a:pPr>
            <a:r>
              <a:rPr lang="pl-PL" dirty="0"/>
              <a:t>* motywujemy</a:t>
            </a:r>
          </a:p>
          <a:p>
            <a:pPr marL="0" indent="0">
              <a:buNone/>
            </a:pPr>
            <a:r>
              <a:rPr lang="pl-PL"/>
              <a:t>* wspieramy</a:t>
            </a:r>
            <a:endParaRPr lang="pl-PL" dirty="0"/>
          </a:p>
          <a:p>
            <a:pPr marL="0" indent="0">
              <a:buNone/>
            </a:pPr>
            <a:r>
              <a:rPr lang="pl-PL" dirty="0"/>
              <a:t>* pomagamy planować</a:t>
            </a:r>
          </a:p>
          <a:p>
            <a:pPr marL="0" indent="0">
              <a:buNone/>
            </a:pPr>
            <a:r>
              <a:rPr lang="pl-PL" dirty="0"/>
              <a:t>* rozmawiamy </a:t>
            </a:r>
          </a:p>
          <a:p>
            <a:pPr marL="0" indent="0">
              <a:buNone/>
            </a:pPr>
            <a:r>
              <a:rPr lang="pl-PL" dirty="0"/>
              <a:t>* proponujemy dodatkowe aktywności</a:t>
            </a:r>
          </a:p>
        </p:txBody>
      </p:sp>
    </p:spTree>
    <p:extLst>
      <p:ext uri="{BB962C8B-B14F-4D97-AF65-F5344CB8AC3E}">
        <p14:creationId xmlns:p14="http://schemas.microsoft.com/office/powerpoint/2010/main" val="32320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1F9D53-7F96-49FA-A422-E75F2E076CDE}"/>
              </a:ext>
            </a:extLst>
          </p:cNvPr>
          <p:cNvSpPr>
            <a:spLocks noGrp="1"/>
          </p:cNvSpPr>
          <p:nvPr>
            <p:ph type="title"/>
          </p:nvPr>
        </p:nvSpPr>
        <p:spPr>
          <a:xfrm>
            <a:off x="1252270" y="450170"/>
            <a:ext cx="9601196" cy="1303867"/>
          </a:xfrm>
        </p:spPr>
        <p:txBody>
          <a:bodyPr/>
          <a:lstStyle/>
          <a:p>
            <a:r>
              <a:rPr lang="pl-PL" dirty="0"/>
              <a:t>Wskazówki dla rodziców</a:t>
            </a:r>
          </a:p>
        </p:txBody>
      </p:sp>
      <p:sp>
        <p:nvSpPr>
          <p:cNvPr id="3" name="Symbol zastępczy zawartości 2">
            <a:extLst>
              <a:ext uri="{FF2B5EF4-FFF2-40B4-BE49-F238E27FC236}">
                <a16:creationId xmlns:a16="http://schemas.microsoft.com/office/drawing/2014/main" id="{EDAEFBC6-5447-46F2-B1E8-06E6C0F561A9}"/>
              </a:ext>
            </a:extLst>
          </p:cNvPr>
          <p:cNvSpPr>
            <a:spLocks noGrp="1"/>
          </p:cNvSpPr>
          <p:nvPr>
            <p:ph idx="1"/>
          </p:nvPr>
        </p:nvSpPr>
        <p:spPr>
          <a:xfrm>
            <a:off x="763440" y="1536140"/>
            <a:ext cx="10823270" cy="5130482"/>
          </a:xfrm>
        </p:spPr>
        <p:txBody>
          <a:bodyPr>
            <a:noAutofit/>
          </a:bodyPr>
          <a:lstStyle/>
          <a:p>
            <a:pPr>
              <a:buNone/>
            </a:pPr>
            <a:r>
              <a:rPr lang="pl-PL" sz="1600" b="1" dirty="0">
                <a:ea typeface="+mn-lt"/>
                <a:cs typeface="+mn-lt"/>
              </a:rPr>
              <a:t>Niektórzy twierdzą, że kiedy dziecko zdaje egzamin, zdaje go cała rodzina. Stres udziela się wszystkim domownikom. Jednak należy pamiętać, że dziecko, zdając swój pierwszy poważny egzamin, liczy na nasze wsparcie. Jak pomóc dziecku w przygotowaniu do egzaminu 8-klasisty?</a:t>
            </a:r>
            <a:endParaRPr lang="pl-PL" sz="1600" dirty="0"/>
          </a:p>
          <a:p>
            <a:pPr>
              <a:buNone/>
            </a:pPr>
            <a:r>
              <a:rPr lang="pl-PL" sz="1600" dirty="0">
                <a:ea typeface="+mn-lt"/>
                <a:cs typeface="+mn-lt"/>
              </a:rPr>
              <a:t>Przede wszystkim nie martw się na zapas. To kolejny rok edukacji twojego dziecka. Ma za sobą wiele sprawdzianów i testów, więc doskonale wie, jak się uczyć. Teraz musi zderzyć się z egzaminem, czyli trochę większym sprawdzianem. Przypomnij dziecku jak ważna jest</a:t>
            </a:r>
            <a:r>
              <a:rPr lang="pl-PL" sz="1600" b="1" dirty="0">
                <a:ea typeface="+mn-lt"/>
                <a:cs typeface="+mn-lt"/>
              </a:rPr>
              <a:t> systematyczność </a:t>
            </a:r>
            <a:r>
              <a:rPr lang="pl-PL" sz="1600" dirty="0">
                <a:ea typeface="+mn-lt"/>
                <a:cs typeface="+mn-lt"/>
              </a:rPr>
              <a:t>powtarzania materiału. Oprócz </a:t>
            </a:r>
            <a:r>
              <a:rPr lang="pl-PL" sz="1600" b="1" dirty="0">
                <a:ea typeface="+mn-lt"/>
                <a:cs typeface="+mn-lt"/>
              </a:rPr>
              <a:t>ustalenia planu działania</a:t>
            </a:r>
            <a:r>
              <a:rPr lang="pl-PL" sz="1600" dirty="0">
                <a:ea typeface="+mn-lt"/>
                <a:cs typeface="+mn-lt"/>
              </a:rPr>
              <a:t>, podpowiedz dziecku, by podzieliło sobie materiał na mniejsze części. W taki sposób łatwiej i przyjemniej przyswoi wiedzę.</a:t>
            </a:r>
            <a:endParaRPr lang="pl-PL" sz="1600" dirty="0"/>
          </a:p>
          <a:p>
            <a:pPr>
              <a:buNone/>
            </a:pPr>
            <a:r>
              <a:rPr lang="pl-PL" sz="1600" dirty="0">
                <a:ea typeface="+mn-lt"/>
                <a:cs typeface="+mn-lt"/>
              </a:rPr>
              <a:t>Podpowiedz dziecku, by sprawdziło, jak lubi się uczyć. Przy biurku czy na kanapie? Czytając, pisząc, a może przepisując notatki? Znalezienie własnego sposobu na przyswajanie wiedzy to połowa sukcesu.</a:t>
            </a:r>
            <a:endParaRPr lang="pl-PL" sz="1600" dirty="0"/>
          </a:p>
          <a:p>
            <a:pPr>
              <a:buNone/>
            </a:pPr>
            <a:r>
              <a:rPr lang="pl-PL" sz="1600" b="1" dirty="0">
                <a:ea typeface="+mn-lt"/>
                <a:cs typeface="+mn-lt"/>
              </a:rPr>
              <a:t>Uczestnicz w nauce dziecka</a:t>
            </a:r>
            <a:r>
              <a:rPr lang="pl-PL" sz="1600" dirty="0">
                <a:ea typeface="+mn-lt"/>
                <a:cs typeface="+mn-lt"/>
              </a:rPr>
              <a:t>, ale nie kontroluj przesadnie, nie stój nad głową. Zaproponuj, że możesz go przepytać, wyjaśnić wątpliwości. Nie wchodź co chwilę do pokoju dziecka i nie przeszkadzaj w nauce, pytając czy chce coś zjeść lub herbatę. Jeśli chcesz, po prostu podstaw mu coś zdrowego do przekąszenia, nalej wody. Kiedy dziecko zgłodnieje, na pewno przyjdzie coś zjeść. Jeśli dziecko będzie chciało wyjść do biblioteki lub kolegi i tam się uczyć – pozwól mu na to.</a:t>
            </a:r>
            <a:endParaRPr lang="pl-PL" sz="1600" dirty="0"/>
          </a:p>
          <a:p>
            <a:pPr>
              <a:buNone/>
            </a:pPr>
            <a:r>
              <a:rPr lang="pl-PL" sz="1600" b="1" dirty="0">
                <a:ea typeface="+mn-lt"/>
                <a:cs typeface="+mn-lt"/>
              </a:rPr>
              <a:t>Skorzystaj z gotowych pomocy</a:t>
            </a:r>
            <a:r>
              <a:rPr lang="pl-PL" sz="1600" dirty="0">
                <a:ea typeface="+mn-lt"/>
                <a:cs typeface="+mn-lt"/>
              </a:rPr>
              <a:t>, na przykład z przygotowanego przez specjalistów </a:t>
            </a:r>
            <a:r>
              <a:rPr lang="pl-PL" sz="1600" b="1" dirty="0">
                <a:ea typeface="+mn-lt"/>
                <a:cs typeface="+mn-lt"/>
                <a:hlinkClick r:id="rId2"/>
              </a:rPr>
              <a:t>repetytorium z matematyki</a:t>
            </a:r>
            <a:r>
              <a:rPr lang="pl-PL" sz="1600" dirty="0">
                <a:ea typeface="+mn-lt"/>
                <a:cs typeface="+mn-lt"/>
              </a:rPr>
              <a:t> , </a:t>
            </a:r>
            <a:r>
              <a:rPr lang="pl-PL" sz="1600" b="1" dirty="0">
                <a:ea typeface="+mn-lt"/>
                <a:cs typeface="+mn-lt"/>
                <a:hlinkClick r:id="rId3"/>
              </a:rPr>
              <a:t>języka polskiego</a:t>
            </a:r>
            <a:r>
              <a:rPr lang="pl-PL" sz="1600" dirty="0">
                <a:ea typeface="+mn-lt"/>
                <a:cs typeface="+mn-lt"/>
              </a:rPr>
              <a:t> i </a:t>
            </a:r>
            <a:r>
              <a:rPr lang="pl-PL" sz="1600" b="1" dirty="0">
                <a:ea typeface="+mn-lt"/>
                <a:cs typeface="+mn-lt"/>
                <a:hlinkClick r:id="rId4"/>
              </a:rPr>
              <a:t>angielskiego</a:t>
            </a:r>
            <a:r>
              <a:rPr lang="pl-PL" sz="1600" dirty="0">
                <a:ea typeface="+mn-lt"/>
                <a:cs typeface="+mn-lt"/>
              </a:rPr>
              <a:t>. Pomogą one znaleźć sposób </a:t>
            </a:r>
            <a:endParaRPr lang="pl-PL" sz="1600"/>
          </a:p>
          <a:p>
            <a:pPr marL="0" indent="0" algn="r">
              <a:buNone/>
            </a:pPr>
            <a:r>
              <a:rPr lang="pl-PL" sz="1600" dirty="0">
                <a:ea typeface="+mn-lt"/>
                <a:cs typeface="+mn-lt"/>
              </a:rPr>
              <a:t>https://www.wsip.pl/blog/jak-wspierac-dziecko-w-przygotowaniu-do-egzaminu-8-klasisty/</a:t>
            </a:r>
            <a:endParaRPr lang="pl-PL" sz="1600" dirty="0"/>
          </a:p>
        </p:txBody>
      </p:sp>
    </p:spTree>
    <p:extLst>
      <p:ext uri="{BB962C8B-B14F-4D97-AF65-F5344CB8AC3E}">
        <p14:creationId xmlns:p14="http://schemas.microsoft.com/office/powerpoint/2010/main" val="1403699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FBF354-4C02-493A-9BD7-FE8879ED986E}"/>
              </a:ext>
            </a:extLst>
          </p:cNvPr>
          <p:cNvSpPr>
            <a:spLocks noGrp="1"/>
          </p:cNvSpPr>
          <p:nvPr>
            <p:ph type="title"/>
          </p:nvPr>
        </p:nvSpPr>
        <p:spPr>
          <a:xfrm>
            <a:off x="1295402" y="982132"/>
            <a:ext cx="9601196" cy="1303867"/>
          </a:xfrm>
        </p:spPr>
        <p:txBody>
          <a:bodyPr>
            <a:normAutofit/>
          </a:bodyPr>
          <a:lstStyle/>
          <a:p>
            <a:pPr>
              <a:lnSpc>
                <a:spcPct val="90000"/>
              </a:lnSpc>
            </a:pPr>
            <a:r>
              <a:rPr lang="pl-PL" sz="4100" b="1"/>
              <a:t>11 kroków – jak dobrze przygotować się do egzaminu ósmoklasisty</a:t>
            </a:r>
            <a:endParaRPr lang="pl-PL" sz="4100"/>
          </a:p>
        </p:txBody>
      </p:sp>
      <p:sp>
        <p:nvSpPr>
          <p:cNvPr id="3" name="Symbol zastępczy zawartości 2">
            <a:extLst>
              <a:ext uri="{FF2B5EF4-FFF2-40B4-BE49-F238E27FC236}">
                <a16:creationId xmlns:a16="http://schemas.microsoft.com/office/drawing/2014/main" id="{57A7D46D-8A63-43D6-A058-2AE73DAEADB0}"/>
              </a:ext>
            </a:extLst>
          </p:cNvPr>
          <p:cNvSpPr>
            <a:spLocks noGrp="1"/>
          </p:cNvSpPr>
          <p:nvPr>
            <p:ph idx="1"/>
          </p:nvPr>
        </p:nvSpPr>
        <p:spPr>
          <a:xfrm>
            <a:off x="993478" y="2556932"/>
            <a:ext cx="6558790" cy="3318936"/>
          </a:xfrm>
        </p:spPr>
        <p:txBody>
          <a:bodyPr>
            <a:normAutofit lnSpcReduction="10000"/>
          </a:bodyPr>
          <a:lstStyle/>
          <a:p>
            <a:pPr marL="0" indent="0">
              <a:lnSpc>
                <a:spcPct val="90000"/>
              </a:lnSpc>
              <a:buSzPct val="114999"/>
              <a:buNone/>
            </a:pPr>
            <a:r>
              <a:rPr lang="pl-PL" sz="2000" b="1">
                <a:ea typeface="+mn-lt"/>
                <a:cs typeface="+mn-lt"/>
              </a:rPr>
              <a:t>Krok 1 – </a:t>
            </a:r>
            <a:r>
              <a:rPr lang="pl-PL" sz="2000" b="1">
                <a:solidFill>
                  <a:srgbClr val="FF0000"/>
                </a:solidFill>
                <a:ea typeface="+mn-lt"/>
                <a:cs typeface="+mn-lt"/>
              </a:rPr>
              <a:t>dobry plan</a:t>
            </a:r>
            <a:endParaRPr lang="pl-PL" sz="2000">
              <a:solidFill>
                <a:srgbClr val="FF0000"/>
              </a:solidFill>
              <a:ea typeface="+mn-lt"/>
              <a:cs typeface="+mn-lt"/>
            </a:endParaRPr>
          </a:p>
          <a:p>
            <a:pPr indent="0">
              <a:lnSpc>
                <a:spcPct val="90000"/>
              </a:lnSpc>
              <a:buNone/>
            </a:pPr>
            <a:r>
              <a:rPr lang="pl-PL" sz="2200">
                <a:ea typeface="+mn-lt"/>
                <a:cs typeface="+mn-lt"/>
              </a:rPr>
              <a:t>Wiecie już, co umiecie, a czego nie. Teraz wszystko zależy od was. </a:t>
            </a:r>
            <a:r>
              <a:rPr lang="pl-PL" sz="2200" b="1">
                <a:ea typeface="+mn-lt"/>
                <a:cs typeface="+mn-lt"/>
              </a:rPr>
              <a:t>Samodzielna nauka do egzaminu wymaga planu.</a:t>
            </a:r>
            <a:r>
              <a:rPr lang="pl-PL" sz="2200">
                <a:ea typeface="+mn-lt"/>
                <a:cs typeface="+mn-lt"/>
              </a:rPr>
              <a:t> Wciąż chodzicie do szkoły i na bieżąco musicie się przygotowywać do sprawdzianów i kartkówek, a także odrabiać lekcje. Jak pogodzić codzienne obowiązki z powtórkami? </a:t>
            </a:r>
            <a:r>
              <a:rPr lang="pl-PL" sz="2200" b="1">
                <a:ea typeface="+mn-lt"/>
                <a:cs typeface="+mn-lt"/>
              </a:rPr>
              <a:t>Uczcie się mało</a:t>
            </a:r>
            <a:r>
              <a:rPr lang="pl-PL" sz="2200">
                <a:ea typeface="+mn-lt"/>
                <a:cs typeface="+mn-lt"/>
              </a:rPr>
              <a:t> (to nie żart 😊)! </a:t>
            </a:r>
            <a:r>
              <a:rPr lang="pl-PL" sz="2200" b="1">
                <a:ea typeface="+mn-lt"/>
                <a:cs typeface="+mn-lt"/>
              </a:rPr>
              <a:t>Ale… często.</a:t>
            </a:r>
            <a:r>
              <a:rPr lang="pl-PL" sz="2200">
                <a:ea typeface="+mn-lt"/>
                <a:cs typeface="+mn-lt"/>
              </a:rPr>
              <a:t> Najlepiej codziennie, o takiej porze, kiedy nauka przychodzi wam najłatwiej. Ustalcie czas. To, czy będzie to 40 minut czy godzina, zależy od was.</a:t>
            </a:r>
          </a:p>
          <a:p>
            <a:pPr marL="0" indent="0">
              <a:lnSpc>
                <a:spcPct val="90000"/>
              </a:lnSpc>
              <a:buNone/>
            </a:pPr>
            <a:endParaRPr lang="pl-PL" sz="2000"/>
          </a:p>
        </p:txBody>
      </p:sp>
      <p:pic>
        <p:nvPicPr>
          <p:cNvPr id="4" name="Obraz 4" descr="Widok z lotu robaka na stopy osoby pracującej w podróży">
            <a:extLst>
              <a:ext uri="{FF2B5EF4-FFF2-40B4-BE49-F238E27FC236}">
                <a16:creationId xmlns:a16="http://schemas.microsoft.com/office/drawing/2014/main" id="{50D82362-70C0-4A74-901A-DF0C2238D5BC}"/>
              </a:ext>
            </a:extLst>
          </p:cNvPr>
          <p:cNvPicPr>
            <a:picLocks noChangeAspect="1"/>
          </p:cNvPicPr>
          <p:nvPr/>
        </p:nvPicPr>
        <p:blipFill rotWithShape="1">
          <a:blip r:embed="rId3"/>
          <a:srcRect l="36876" r="1898" b="2"/>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808844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7" name="Picture 26">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 name="Picture 29">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2" name="Rectangle 31">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Biznesmen idący po czerwonej cienkiej linie">
            <a:extLst>
              <a:ext uri="{FF2B5EF4-FFF2-40B4-BE49-F238E27FC236}">
                <a16:creationId xmlns:a16="http://schemas.microsoft.com/office/drawing/2014/main" id="{70419A6F-6A56-427D-B897-DAB2F034E4C0}"/>
              </a:ext>
            </a:extLst>
          </p:cNvPr>
          <p:cNvPicPr>
            <a:picLocks noChangeAspect="1"/>
          </p:cNvPicPr>
          <p:nvPr/>
        </p:nvPicPr>
        <p:blipFill rotWithShape="1">
          <a:blip r:embed="rId5"/>
          <a:srcRect l="25868" r="12849" b="2"/>
          <a:stretch/>
        </p:blipFill>
        <p:spPr>
          <a:xfrm>
            <a:off x="1412683" y="1410208"/>
            <a:ext cx="3876801" cy="3858780"/>
          </a:xfrm>
          <a:prstGeom prst="rect">
            <a:avLst/>
          </a:prstGeom>
        </p:spPr>
      </p:pic>
      <p:cxnSp>
        <p:nvCxnSpPr>
          <p:cNvPr id="34" name="Straight Connector 33">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1063BFA6-81F2-4D64-B80A-F2638A65EFE1}"/>
              </a:ext>
            </a:extLst>
          </p:cNvPr>
          <p:cNvSpPr>
            <a:spLocks noGrp="1"/>
          </p:cNvSpPr>
          <p:nvPr>
            <p:ph idx="1"/>
          </p:nvPr>
        </p:nvSpPr>
        <p:spPr>
          <a:xfrm>
            <a:off x="5763733" y="759764"/>
            <a:ext cx="5736711" cy="5116104"/>
          </a:xfrm>
        </p:spPr>
        <p:txBody>
          <a:bodyPr vert="horz" lIns="91440" tIns="45720" rIns="91440" bIns="45720" rtlCol="0" anchor="t">
            <a:noAutofit/>
          </a:bodyPr>
          <a:lstStyle/>
          <a:p>
            <a:pPr>
              <a:lnSpc>
                <a:spcPct val="90000"/>
              </a:lnSpc>
            </a:pPr>
            <a:r>
              <a:rPr lang="pl-PL" sz="1800" b="1">
                <a:ea typeface="+mn-lt"/>
                <a:cs typeface="+mn-lt"/>
              </a:rPr>
              <a:t>Krok 2 – </a:t>
            </a:r>
            <a:r>
              <a:rPr lang="pl-PL" sz="1800" b="1">
                <a:solidFill>
                  <a:srgbClr val="FF0000"/>
                </a:solidFill>
                <a:ea typeface="+mn-lt"/>
                <a:cs typeface="+mn-lt"/>
              </a:rPr>
              <a:t>małe porcje</a:t>
            </a:r>
            <a:endParaRPr lang="pl-PL" sz="1800">
              <a:solidFill>
                <a:srgbClr val="FF0000"/>
              </a:solidFill>
            </a:endParaRPr>
          </a:p>
          <a:p>
            <a:pPr marL="0" indent="0">
              <a:lnSpc>
                <a:spcPct val="90000"/>
              </a:lnSpc>
              <a:buSzPct val="114999"/>
              <a:buNone/>
            </a:pPr>
            <a:r>
              <a:rPr lang="pl-PL" sz="1800">
                <a:ea typeface="+mn-lt"/>
                <a:cs typeface="+mn-lt"/>
              </a:rPr>
              <a:t>Jak rozplanować naukę do egzaminu? Podzielcie materiał na małe porcje. Skupcie się przede wszystkim na tym, </a:t>
            </a:r>
            <a:r>
              <a:rPr lang="pl-PL" sz="1800" b="1">
                <a:ea typeface="+mn-lt"/>
                <a:cs typeface="+mn-lt"/>
              </a:rPr>
              <a:t>co sprawia wam trudność</a:t>
            </a:r>
            <a:r>
              <a:rPr lang="pl-PL" sz="1800">
                <a:ea typeface="+mn-lt"/>
                <a:cs typeface="+mn-lt"/>
              </a:rPr>
              <a:t>. Korzystajcie z podręczników i zeszytów, ale także z własnych notatek i materiałów zgromadzonych w portalu np. </a:t>
            </a:r>
            <a:r>
              <a:rPr lang="pl-PL" sz="1800" u="sng" dirty="0">
                <a:ea typeface="+mn-lt"/>
                <a:cs typeface="+mn-lt"/>
                <a:hlinkClick r:id="rId6"/>
              </a:rPr>
              <a:t>dlaucznia.pl</a:t>
            </a:r>
            <a:r>
              <a:rPr lang="pl-PL" sz="1800">
                <a:ea typeface="+mn-lt"/>
                <a:cs typeface="+mn-lt"/>
              </a:rPr>
              <a:t>. Usystematyzowana wiedza łatwiej wchodzi do głowy.</a:t>
            </a:r>
            <a:endParaRPr lang="pl-PL" sz="1800"/>
          </a:p>
          <a:p>
            <a:pPr marL="0" indent="0">
              <a:lnSpc>
                <a:spcPct val="90000"/>
              </a:lnSpc>
              <a:buNone/>
            </a:pPr>
            <a:endParaRPr lang="pl-PL" sz="1800" dirty="0">
              <a:ea typeface="+mn-lt"/>
              <a:cs typeface="+mn-lt"/>
            </a:endParaRPr>
          </a:p>
          <a:p>
            <a:pPr>
              <a:lnSpc>
                <a:spcPct val="90000"/>
              </a:lnSpc>
              <a:buSzPct val="114999"/>
            </a:pPr>
            <a:r>
              <a:rPr lang="pl-PL" sz="1800" b="1">
                <a:ea typeface="+mn-lt"/>
                <a:cs typeface="+mn-lt"/>
              </a:rPr>
              <a:t>Krok 3 – </a:t>
            </a:r>
            <a:r>
              <a:rPr lang="pl-PL" sz="1800" b="1">
                <a:solidFill>
                  <a:srgbClr val="FF0000"/>
                </a:solidFill>
                <a:ea typeface="+mn-lt"/>
                <a:cs typeface="+mn-lt"/>
              </a:rPr>
              <a:t>efektywna nauka</a:t>
            </a:r>
            <a:endParaRPr lang="pl-PL" sz="1800" dirty="0">
              <a:solidFill>
                <a:srgbClr val="FF0000"/>
              </a:solidFill>
              <a:ea typeface="+mn-lt"/>
              <a:cs typeface="+mn-lt"/>
            </a:endParaRPr>
          </a:p>
          <a:p>
            <a:pPr marL="0" indent="0">
              <a:lnSpc>
                <a:spcPct val="90000"/>
              </a:lnSpc>
              <a:buSzPct val="114999"/>
              <a:buNone/>
            </a:pPr>
            <a:r>
              <a:rPr lang="pl-PL" sz="1800" b="1">
                <a:ea typeface="+mn-lt"/>
                <a:cs typeface="+mn-lt"/>
              </a:rPr>
              <a:t>Wykorzystujcie czas na naukę jak najlepiej.</a:t>
            </a:r>
            <a:r>
              <a:rPr lang="pl-PL" sz="1800">
                <a:ea typeface="+mn-lt"/>
                <a:cs typeface="+mn-lt"/>
              </a:rPr>
              <a:t> Uczcie się przy biurku. Pozycja siedząca nie rozleniwia. Usuńcie z zasięgu wzroku przedmioty, które mogłyby was rozproszyć. Wyciszcie albo schowajcie telefon.</a:t>
            </a:r>
            <a:endParaRPr lang="pl-PL" sz="1800" dirty="0">
              <a:ea typeface="+mn-lt"/>
              <a:cs typeface="+mn-lt"/>
            </a:endParaRPr>
          </a:p>
          <a:p>
            <a:pPr>
              <a:lnSpc>
                <a:spcPct val="90000"/>
              </a:lnSpc>
              <a:buSzPct val="114999"/>
            </a:pPr>
            <a:endParaRPr lang="pl-PL" sz="1800" dirty="0">
              <a:ea typeface="+mn-lt"/>
              <a:cs typeface="+mn-lt"/>
            </a:endParaRPr>
          </a:p>
          <a:p>
            <a:pPr>
              <a:lnSpc>
                <a:spcPct val="90000"/>
              </a:lnSpc>
              <a:buSzPct val="114999"/>
            </a:pPr>
            <a:r>
              <a:rPr lang="pl-PL" sz="1800" b="1">
                <a:ea typeface="+mn-lt"/>
                <a:cs typeface="+mn-lt"/>
              </a:rPr>
              <a:t>Krok 4 – </a:t>
            </a:r>
            <a:r>
              <a:rPr lang="pl-PL" sz="1800" b="1">
                <a:solidFill>
                  <a:srgbClr val="FF0000"/>
                </a:solidFill>
                <a:ea typeface="+mn-lt"/>
                <a:cs typeface="+mn-lt"/>
              </a:rPr>
              <a:t>powtórki</a:t>
            </a:r>
            <a:endParaRPr lang="pl-PL" sz="1800" dirty="0">
              <a:solidFill>
                <a:srgbClr val="FF0000"/>
              </a:solidFill>
              <a:ea typeface="+mn-lt"/>
              <a:cs typeface="+mn-lt"/>
            </a:endParaRPr>
          </a:p>
          <a:p>
            <a:pPr marL="0" indent="0">
              <a:lnSpc>
                <a:spcPct val="90000"/>
              </a:lnSpc>
              <a:buSzPct val="114999"/>
              <a:buNone/>
            </a:pPr>
            <a:r>
              <a:rPr lang="pl-PL" sz="1800">
                <a:ea typeface="+mn-lt"/>
                <a:cs typeface="+mn-lt"/>
              </a:rPr>
              <a:t>Co jakiś czas wracajcie do tego, co umiecie, i </a:t>
            </a:r>
            <a:r>
              <a:rPr lang="pl-PL" sz="1800" b="1">
                <a:ea typeface="+mn-lt"/>
                <a:cs typeface="+mn-lt"/>
              </a:rPr>
              <a:t>powtarzajcie</a:t>
            </a:r>
            <a:r>
              <a:rPr lang="pl-PL" sz="1800">
                <a:ea typeface="+mn-lt"/>
                <a:cs typeface="+mn-lt"/>
              </a:rPr>
              <a:t>, by utrwalić już przyswojone wiadomości.</a:t>
            </a:r>
            <a:endParaRPr lang="pl-PL" sz="1800"/>
          </a:p>
          <a:p>
            <a:pPr>
              <a:lnSpc>
                <a:spcPct val="90000"/>
              </a:lnSpc>
              <a:buSzPct val="114999"/>
            </a:pPr>
            <a:endParaRPr lang="pl-PL" sz="1100"/>
          </a:p>
        </p:txBody>
      </p:sp>
    </p:spTree>
    <p:extLst>
      <p:ext uri="{BB962C8B-B14F-4D97-AF65-F5344CB8AC3E}">
        <p14:creationId xmlns:p14="http://schemas.microsoft.com/office/powerpoint/2010/main" val="207512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7" name="Picture 26">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7">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9">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2" name="Rectangle 31">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15" descr="Kolorowa gra planszowa">
            <a:extLst>
              <a:ext uri="{FF2B5EF4-FFF2-40B4-BE49-F238E27FC236}">
                <a16:creationId xmlns:a16="http://schemas.microsoft.com/office/drawing/2014/main" id="{839BCC99-BF2E-4986-8E47-DB88DAB2CE19}"/>
              </a:ext>
            </a:extLst>
          </p:cNvPr>
          <p:cNvPicPr>
            <a:picLocks noChangeAspect="1"/>
          </p:cNvPicPr>
          <p:nvPr/>
        </p:nvPicPr>
        <p:blipFill rotWithShape="1">
          <a:blip r:embed="rId5"/>
          <a:srcRect l="28852" r="29206" b="2"/>
          <a:stretch/>
        </p:blipFill>
        <p:spPr>
          <a:xfrm>
            <a:off x="1412683" y="1410208"/>
            <a:ext cx="2433793" cy="3858780"/>
          </a:xfrm>
          <a:prstGeom prst="rect">
            <a:avLst/>
          </a:prstGeom>
        </p:spPr>
      </p:pic>
      <p:cxnSp>
        <p:nvCxnSpPr>
          <p:cNvPr id="34" name="Straight Connector 33">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F6C9ED96-23D2-472C-B4E9-F7C9811B5197}"/>
              </a:ext>
            </a:extLst>
          </p:cNvPr>
          <p:cNvSpPr>
            <a:spLocks noGrp="1"/>
          </p:cNvSpPr>
          <p:nvPr>
            <p:ph idx="1"/>
          </p:nvPr>
        </p:nvSpPr>
        <p:spPr>
          <a:xfrm>
            <a:off x="4277049" y="860404"/>
            <a:ext cx="7194641" cy="5015464"/>
          </a:xfrm>
        </p:spPr>
        <p:txBody>
          <a:bodyPr vert="horz" lIns="91440" tIns="45720" rIns="91440" bIns="45720" rtlCol="0">
            <a:normAutofit/>
          </a:bodyPr>
          <a:lstStyle/>
          <a:p>
            <a:pPr marL="0" indent="0">
              <a:lnSpc>
                <a:spcPct val="90000"/>
              </a:lnSpc>
              <a:buNone/>
            </a:pPr>
            <a:r>
              <a:rPr lang="pl-PL" sz="2000" b="1">
                <a:ea typeface="+mn-lt"/>
                <a:cs typeface="+mn-lt"/>
              </a:rPr>
              <a:t>Krok 5 – </a:t>
            </a:r>
            <a:r>
              <a:rPr lang="pl-PL" sz="2000" b="1">
                <a:solidFill>
                  <a:srgbClr val="FF0000"/>
                </a:solidFill>
                <a:ea typeface="+mn-lt"/>
                <a:cs typeface="+mn-lt"/>
              </a:rPr>
              <a:t>precz z nudą!</a:t>
            </a:r>
            <a:endParaRPr lang="pl-PL" sz="2000" dirty="0">
              <a:solidFill>
                <a:srgbClr val="FF0000"/>
              </a:solidFill>
            </a:endParaRPr>
          </a:p>
          <a:p>
            <a:pPr>
              <a:lnSpc>
                <a:spcPct val="90000"/>
              </a:lnSpc>
              <a:buSzPct val="114999"/>
            </a:pPr>
            <a:r>
              <a:rPr lang="pl-PL" sz="2000">
                <a:ea typeface="+mn-lt"/>
                <a:cs typeface="+mn-lt"/>
              </a:rPr>
              <a:t>Nie uczcie się przez długi czas jednego przedmiotu, ale </a:t>
            </a:r>
            <a:r>
              <a:rPr lang="pl-PL" sz="2000" b="1">
                <a:ea typeface="+mn-lt"/>
                <a:cs typeface="+mn-lt"/>
              </a:rPr>
              <a:t>przeplatajcie</a:t>
            </a:r>
            <a:r>
              <a:rPr lang="pl-PL" sz="2000">
                <a:ea typeface="+mn-lt"/>
                <a:cs typeface="+mn-lt"/>
              </a:rPr>
              <a:t> zagadnienia z języka polskiego zadaniami z matematyki i słówkami z angielskiego tak, </a:t>
            </a:r>
            <a:r>
              <a:rPr lang="pl-PL" sz="2000" b="1">
                <a:ea typeface="+mn-lt"/>
                <a:cs typeface="+mn-lt"/>
              </a:rPr>
              <a:t>by nauka nie była nużąca</a:t>
            </a:r>
            <a:r>
              <a:rPr lang="pl-PL" sz="2000">
                <a:ea typeface="+mn-lt"/>
                <a:cs typeface="+mn-lt"/>
              </a:rPr>
              <a:t>. Nasz mózg nie męczy się, lecz nudzi. Warto dostarczać mu wciąż nowych wyzwań.</a:t>
            </a:r>
            <a:endParaRPr lang="pl-PL" sz="2000" dirty="0"/>
          </a:p>
          <a:p>
            <a:pPr>
              <a:lnSpc>
                <a:spcPct val="90000"/>
              </a:lnSpc>
              <a:buSzPct val="114999"/>
            </a:pPr>
            <a:endParaRPr lang="pl-PL" sz="2000" dirty="0"/>
          </a:p>
          <a:p>
            <a:pPr marL="0" indent="0">
              <a:lnSpc>
                <a:spcPct val="90000"/>
              </a:lnSpc>
              <a:buSzPct val="114999"/>
              <a:buNone/>
            </a:pPr>
            <a:r>
              <a:rPr lang="pl-PL" sz="2000" b="1">
                <a:ea typeface="+mn-lt"/>
                <a:cs typeface="+mn-lt"/>
              </a:rPr>
              <a:t>Krok 6 – </a:t>
            </a:r>
            <a:r>
              <a:rPr lang="pl-PL" sz="2000" b="1">
                <a:solidFill>
                  <a:srgbClr val="FF0000"/>
                </a:solidFill>
                <a:ea typeface="+mn-lt"/>
                <a:cs typeface="+mn-lt"/>
              </a:rPr>
              <a:t>czas na test</a:t>
            </a:r>
            <a:endParaRPr lang="pl-PL" sz="2000" dirty="0">
              <a:solidFill>
                <a:srgbClr val="FF0000"/>
              </a:solidFill>
            </a:endParaRPr>
          </a:p>
          <a:p>
            <a:pPr>
              <a:lnSpc>
                <a:spcPct val="90000"/>
              </a:lnSpc>
              <a:buSzPct val="114999"/>
            </a:pPr>
            <a:r>
              <a:rPr lang="pl-PL" sz="2000">
                <a:ea typeface="+mn-lt"/>
                <a:cs typeface="+mn-lt"/>
              </a:rPr>
              <a:t>Co jakiś czas, na przykład raz w tygodniu, </a:t>
            </a:r>
            <a:r>
              <a:rPr lang="pl-PL" sz="2000" b="1">
                <a:ea typeface="+mn-lt"/>
                <a:cs typeface="+mn-lt"/>
              </a:rPr>
              <a:t>róbcie zadania z kolejnego arkusza egzaminacyjnego</a:t>
            </a:r>
            <a:r>
              <a:rPr lang="pl-PL" sz="2000">
                <a:ea typeface="+mn-lt"/>
                <a:cs typeface="+mn-lt"/>
              </a:rPr>
              <a:t> z wymienionych przedmiotów. Dzięki temu nie tylko się z nimi oswoicie, lecz także sprawdzicie swoje postępy w nauce.</a:t>
            </a:r>
            <a:endParaRPr lang="pl-PL" sz="2000"/>
          </a:p>
          <a:p>
            <a:pPr>
              <a:lnSpc>
                <a:spcPct val="90000"/>
              </a:lnSpc>
              <a:buSzPct val="114999"/>
            </a:pPr>
            <a:endParaRPr lang="pl-PL" sz="1500"/>
          </a:p>
        </p:txBody>
      </p:sp>
    </p:spTree>
    <p:extLst>
      <p:ext uri="{BB962C8B-B14F-4D97-AF65-F5344CB8AC3E}">
        <p14:creationId xmlns:p14="http://schemas.microsoft.com/office/powerpoint/2010/main" val="3410195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9" name="Straight Connector 18">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F6D65D0F-6FF9-44A5-ACFF-DB8D058D17DA}"/>
              </a:ext>
            </a:extLst>
          </p:cNvPr>
          <p:cNvSpPr>
            <a:spLocks noGrp="1"/>
          </p:cNvSpPr>
          <p:nvPr>
            <p:ph idx="1"/>
          </p:nvPr>
        </p:nvSpPr>
        <p:spPr>
          <a:xfrm>
            <a:off x="1167385" y="932291"/>
            <a:ext cx="6380065" cy="4814181"/>
          </a:xfrm>
        </p:spPr>
        <p:txBody>
          <a:bodyPr>
            <a:normAutofit/>
          </a:bodyPr>
          <a:lstStyle/>
          <a:p>
            <a:pPr marL="0" indent="0">
              <a:lnSpc>
                <a:spcPct val="90000"/>
              </a:lnSpc>
              <a:buSzPct val="114999"/>
              <a:buNone/>
            </a:pPr>
            <a:r>
              <a:rPr lang="pl-PL" sz="2000" b="1">
                <a:ea typeface="+mn-lt"/>
                <a:cs typeface="+mn-lt"/>
              </a:rPr>
              <a:t>Krok 7 – </a:t>
            </a:r>
            <a:r>
              <a:rPr lang="pl-PL" sz="2000" b="1">
                <a:solidFill>
                  <a:srgbClr val="FF0000"/>
                </a:solidFill>
                <a:ea typeface="+mn-lt"/>
                <a:cs typeface="+mn-lt"/>
              </a:rPr>
              <a:t>niezbędny ruch</a:t>
            </a:r>
            <a:endParaRPr lang="pl-PL" sz="2000">
              <a:solidFill>
                <a:srgbClr val="FF0000"/>
              </a:solidFill>
            </a:endParaRPr>
          </a:p>
          <a:p>
            <a:pPr>
              <a:lnSpc>
                <a:spcPct val="90000"/>
              </a:lnSpc>
              <a:buSzPct val="114999"/>
            </a:pPr>
            <a:r>
              <a:rPr lang="pl-PL" b="1">
                <a:ea typeface="+mn-lt"/>
                <a:cs typeface="+mn-lt"/>
              </a:rPr>
              <a:t>Ruszajcie się.</a:t>
            </a:r>
            <a:r>
              <a:rPr lang="pl-PL">
                <a:ea typeface="+mn-lt"/>
                <a:cs typeface="+mn-lt"/>
              </a:rPr>
              <a:t> Spacer, krótka gimnastyka czy trening to doskonała przerwa w nauce. Nie wolno z nich rezygnować.</a:t>
            </a:r>
          </a:p>
          <a:p>
            <a:pPr marL="0" indent="0">
              <a:lnSpc>
                <a:spcPct val="90000"/>
              </a:lnSpc>
              <a:buSzPct val="114999"/>
              <a:buNone/>
            </a:pPr>
            <a:endParaRPr lang="pl-PL" sz="2000" dirty="0"/>
          </a:p>
          <a:p>
            <a:pPr marL="0" indent="0">
              <a:lnSpc>
                <a:spcPct val="90000"/>
              </a:lnSpc>
              <a:buSzPct val="114999"/>
              <a:buNone/>
            </a:pPr>
            <a:r>
              <a:rPr lang="pl-PL" sz="2000" b="1">
                <a:ea typeface="+mn-lt"/>
                <a:cs typeface="+mn-lt"/>
              </a:rPr>
              <a:t>Krok 8 –</a:t>
            </a:r>
            <a:r>
              <a:rPr lang="pl-PL" sz="2000" b="1">
                <a:solidFill>
                  <a:srgbClr val="FF0000"/>
                </a:solidFill>
                <a:ea typeface="+mn-lt"/>
                <a:cs typeface="+mn-lt"/>
              </a:rPr>
              <a:t> nauka przez… sen </a:t>
            </a:r>
            <a:endParaRPr lang="pl-PL" sz="2000"/>
          </a:p>
          <a:p>
            <a:pPr>
              <a:lnSpc>
                <a:spcPct val="90000"/>
              </a:lnSpc>
              <a:buSzPct val="114999"/>
            </a:pPr>
            <a:r>
              <a:rPr lang="pl-PL" b="1">
                <a:ea typeface="+mn-lt"/>
                <a:cs typeface="+mn-lt"/>
              </a:rPr>
              <a:t>Nie zaniedbujcie snu</a:t>
            </a:r>
            <a:r>
              <a:rPr lang="pl-PL">
                <a:ea typeface="+mn-lt"/>
                <a:cs typeface="+mn-lt"/>
              </a:rPr>
              <a:t>, który jest bardzo ważny dla procesu uczenia się. To wtedy nasz mózg porządkuje to, z czym zetknął się w ciągu dnia i (UWAGA!) lepiej to zapamiętuje.</a:t>
            </a:r>
          </a:p>
          <a:p>
            <a:pPr marL="0" indent="0">
              <a:lnSpc>
                <a:spcPct val="90000"/>
              </a:lnSpc>
              <a:buNone/>
            </a:pPr>
            <a:endParaRPr lang="pl-PL" sz="2000"/>
          </a:p>
        </p:txBody>
      </p:sp>
      <p:pic>
        <p:nvPicPr>
          <p:cNvPr id="6" name="Obraz 6" descr="Piłkarze na zabłoconym boisku z piłką">
            <a:extLst>
              <a:ext uri="{FF2B5EF4-FFF2-40B4-BE49-F238E27FC236}">
                <a16:creationId xmlns:a16="http://schemas.microsoft.com/office/drawing/2014/main" id="{C912AD92-C767-4249-B15D-5092EB1707EF}"/>
              </a:ext>
            </a:extLst>
          </p:cNvPr>
          <p:cNvPicPr>
            <a:picLocks noChangeAspect="1"/>
          </p:cNvPicPr>
          <p:nvPr/>
        </p:nvPicPr>
        <p:blipFill rotWithShape="1">
          <a:blip r:embed="rId5"/>
          <a:srcRect l="27526"/>
          <a:stretch/>
        </p:blipFill>
        <p:spPr>
          <a:xfrm>
            <a:off x="8137325" y="1158024"/>
            <a:ext cx="2839277" cy="2066544"/>
          </a:xfrm>
          <a:prstGeom prst="rect">
            <a:avLst/>
          </a:prstGeom>
          <a:ln w="57150" cmpd="thickThin">
            <a:solidFill>
              <a:schemeClr val="tx1">
                <a:lumMod val="50000"/>
                <a:lumOff val="50000"/>
              </a:schemeClr>
            </a:solidFill>
            <a:miter lim="800000"/>
          </a:ln>
        </p:spPr>
      </p:pic>
      <p:pic>
        <p:nvPicPr>
          <p:cNvPr id="4" name="Obraz 4" descr="Dziewczynka Śpiąca z piesiem">
            <a:extLst>
              <a:ext uri="{FF2B5EF4-FFF2-40B4-BE49-F238E27FC236}">
                <a16:creationId xmlns:a16="http://schemas.microsoft.com/office/drawing/2014/main" id="{8964390F-584B-451B-92DE-370085F36968}"/>
              </a:ext>
            </a:extLst>
          </p:cNvPr>
          <p:cNvPicPr>
            <a:picLocks noChangeAspect="1"/>
          </p:cNvPicPr>
          <p:nvPr/>
        </p:nvPicPr>
        <p:blipFill rotWithShape="1">
          <a:blip r:embed="rId6"/>
          <a:srcRect l="1443" r="6728" b="2"/>
          <a:stretch/>
        </p:blipFill>
        <p:spPr>
          <a:xfrm>
            <a:off x="8135453" y="3631646"/>
            <a:ext cx="2843021" cy="2066544"/>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22861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0D5C8712-EB5C-4C96-A3DD-E177E0ECFC51}"/>
              </a:ext>
            </a:extLst>
          </p:cNvPr>
          <p:cNvSpPr>
            <a:spLocks noGrp="1"/>
          </p:cNvSpPr>
          <p:nvPr>
            <p:ph type="title"/>
          </p:nvPr>
        </p:nvSpPr>
        <p:spPr>
          <a:xfrm>
            <a:off x="1055599" y="1055077"/>
            <a:ext cx="2532909" cy="4794578"/>
          </a:xfrm>
        </p:spPr>
        <p:txBody>
          <a:bodyPr>
            <a:normAutofit/>
          </a:bodyPr>
          <a:lstStyle/>
          <a:p>
            <a:r>
              <a:rPr lang="pl-PL">
                <a:solidFill>
                  <a:srgbClr val="262626"/>
                </a:solidFill>
                <a:ea typeface="+mj-lt"/>
                <a:cs typeface="+mj-lt"/>
              </a:rPr>
              <a:t>O egzaminie</a:t>
            </a:r>
            <a:endParaRPr lang="pl-PL">
              <a:solidFill>
                <a:srgbClr val="262626"/>
              </a:solidFill>
            </a:endParaRPr>
          </a:p>
        </p:txBody>
      </p:sp>
      <p:sp useBgFill="1">
        <p:nvSpPr>
          <p:cNvPr id="54" name="Rectangle 53">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Symbol zastępczy zawartości 2">
            <a:extLst>
              <a:ext uri="{FF2B5EF4-FFF2-40B4-BE49-F238E27FC236}">
                <a16:creationId xmlns:a16="http://schemas.microsoft.com/office/drawing/2014/main" id="{B525521E-A806-4324-A719-4B07F9DF6FEE}"/>
              </a:ext>
            </a:extLst>
          </p:cNvPr>
          <p:cNvGraphicFramePr>
            <a:graphicFrameLocks noGrp="1"/>
          </p:cNvGraphicFramePr>
          <p:nvPr>
            <p:ph idx="1"/>
            <p:extLst>
              <p:ext uri="{D42A27DB-BD31-4B8C-83A1-F6EECF244321}">
                <p14:modId xmlns:p14="http://schemas.microsoft.com/office/powerpoint/2010/main" val="1611557522"/>
              </p:ext>
            </p:extLst>
          </p:nvPr>
        </p:nvGraphicFramePr>
        <p:xfrm>
          <a:off x="4751204" y="301462"/>
          <a:ext cx="7064397" cy="6211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5086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DF61640-4BA2-4D8F-A789-6FC691492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4C38491-7C9C-4C3A-8CBA-06C361D29C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E5974E1A-4BF7-4DF7-8270-15606B1FA7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663E7F0-D1DE-47EB-8F53-AB65CC95D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2C0FF710-A6EC-4874-9F78-FAD4C11F0F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157C5618-5497-41BE-96DA-C242CF6C230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9" name="Rectangle 18">
            <a:extLst>
              <a:ext uri="{FF2B5EF4-FFF2-40B4-BE49-F238E27FC236}">
                <a16:creationId xmlns:a16="http://schemas.microsoft.com/office/drawing/2014/main" id="{E486850E-B8A1-49A8-8191-E022DF9ED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2626428" cy="453542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Sprzęt sala gimnastyczna i potrzeby">
            <a:extLst>
              <a:ext uri="{FF2B5EF4-FFF2-40B4-BE49-F238E27FC236}">
                <a16:creationId xmlns:a16="http://schemas.microsoft.com/office/drawing/2014/main" id="{50730716-71A9-4CD1-AC7F-359E7F68F4C8}"/>
              </a:ext>
            </a:extLst>
          </p:cNvPr>
          <p:cNvPicPr>
            <a:picLocks noChangeAspect="1"/>
          </p:cNvPicPr>
          <p:nvPr/>
        </p:nvPicPr>
        <p:blipFill>
          <a:blip r:embed="rId5"/>
          <a:stretch>
            <a:fillRect/>
          </a:stretch>
        </p:blipFill>
        <p:spPr>
          <a:xfrm>
            <a:off x="1292893" y="2548970"/>
            <a:ext cx="1938695" cy="1517585"/>
          </a:xfrm>
          <a:prstGeom prst="rect">
            <a:avLst/>
          </a:prstGeom>
        </p:spPr>
      </p:pic>
      <p:cxnSp>
        <p:nvCxnSpPr>
          <p:cNvPr id="21" name="Straight Connector 20">
            <a:extLst>
              <a:ext uri="{FF2B5EF4-FFF2-40B4-BE49-F238E27FC236}">
                <a16:creationId xmlns:a16="http://schemas.microsoft.com/office/drawing/2014/main" id="{534633C6-DD5A-4893-BD2E-CC579C5001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5596" y="2400639"/>
            <a:ext cx="621792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Obraz 6" descr="Pudełko z różową wstążką">
            <a:extLst>
              <a:ext uri="{FF2B5EF4-FFF2-40B4-BE49-F238E27FC236}">
                <a16:creationId xmlns:a16="http://schemas.microsoft.com/office/drawing/2014/main" id="{42178B93-D621-4CD7-8438-5A85F17DFC3B}"/>
              </a:ext>
            </a:extLst>
          </p:cNvPr>
          <p:cNvPicPr>
            <a:picLocks noChangeAspect="1"/>
          </p:cNvPicPr>
          <p:nvPr/>
        </p:nvPicPr>
        <p:blipFill>
          <a:blip r:embed="rId6"/>
          <a:stretch>
            <a:fillRect/>
          </a:stretch>
        </p:blipFill>
        <p:spPr>
          <a:xfrm>
            <a:off x="1291662" y="4238258"/>
            <a:ext cx="1941158" cy="1295723"/>
          </a:xfrm>
          <a:prstGeom prst="rect">
            <a:avLst/>
          </a:prstGeom>
        </p:spPr>
      </p:pic>
      <p:pic>
        <p:nvPicPr>
          <p:cNvPr id="4" name="Obraz 4" descr="Carottes fraîches posées sur un plancher en bois">
            <a:extLst>
              <a:ext uri="{FF2B5EF4-FFF2-40B4-BE49-F238E27FC236}">
                <a16:creationId xmlns:a16="http://schemas.microsoft.com/office/drawing/2014/main" id="{3E668CA9-A546-4C42-8EEA-24BAE35653C8}"/>
              </a:ext>
            </a:extLst>
          </p:cNvPr>
          <p:cNvPicPr>
            <a:picLocks noChangeAspect="1"/>
          </p:cNvPicPr>
          <p:nvPr/>
        </p:nvPicPr>
        <p:blipFill>
          <a:blip r:embed="rId7"/>
          <a:stretch>
            <a:fillRect/>
          </a:stretch>
        </p:blipFill>
        <p:spPr>
          <a:xfrm>
            <a:off x="1291662" y="1176817"/>
            <a:ext cx="1941158" cy="1295723"/>
          </a:xfrm>
          <a:prstGeom prst="rect">
            <a:avLst/>
          </a:prstGeom>
        </p:spPr>
      </p:pic>
      <p:sp>
        <p:nvSpPr>
          <p:cNvPr id="3" name="Symbol zastępczy zawartości 2">
            <a:extLst>
              <a:ext uri="{FF2B5EF4-FFF2-40B4-BE49-F238E27FC236}">
                <a16:creationId xmlns:a16="http://schemas.microsoft.com/office/drawing/2014/main" id="{0079A334-9117-46E9-AED5-D3A749568A81}"/>
              </a:ext>
            </a:extLst>
          </p:cNvPr>
          <p:cNvSpPr>
            <a:spLocks noGrp="1"/>
          </p:cNvSpPr>
          <p:nvPr>
            <p:ph idx="1"/>
          </p:nvPr>
        </p:nvSpPr>
        <p:spPr>
          <a:xfrm>
            <a:off x="4059480" y="932291"/>
            <a:ext cx="7229586" cy="4842936"/>
          </a:xfrm>
        </p:spPr>
        <p:txBody>
          <a:bodyPr vert="horz" lIns="91440" tIns="45720" rIns="91440" bIns="45720" rtlCol="0" anchor="t">
            <a:noAutofit/>
          </a:bodyPr>
          <a:lstStyle/>
          <a:p>
            <a:pPr marL="0" indent="0">
              <a:lnSpc>
                <a:spcPct val="90000"/>
              </a:lnSpc>
              <a:buNone/>
            </a:pPr>
            <a:r>
              <a:rPr lang="pl-PL" sz="2000" b="1">
                <a:ea typeface="+mn-lt"/>
                <a:cs typeface="+mn-lt"/>
              </a:rPr>
              <a:t>Krok 9 – </a:t>
            </a:r>
            <a:r>
              <a:rPr lang="pl-PL" sz="2000" b="1">
                <a:solidFill>
                  <a:srgbClr val="FF0000"/>
                </a:solidFill>
                <a:ea typeface="+mn-lt"/>
                <a:cs typeface="+mn-lt"/>
              </a:rPr>
              <a:t>zdrowe kalorie</a:t>
            </a:r>
            <a:endParaRPr lang="pl-PL" sz="2000" dirty="0">
              <a:solidFill>
                <a:srgbClr val="FF0000"/>
              </a:solidFill>
            </a:endParaRPr>
          </a:p>
          <a:p>
            <a:pPr>
              <a:lnSpc>
                <a:spcPct val="90000"/>
              </a:lnSpc>
              <a:buSzPct val="114999"/>
            </a:pPr>
            <a:r>
              <a:rPr lang="pl-PL" sz="2000">
                <a:ea typeface="+mn-lt"/>
                <a:cs typeface="+mn-lt"/>
              </a:rPr>
              <a:t>Jedzcie </a:t>
            </a:r>
            <a:r>
              <a:rPr lang="pl-PL" sz="2000" b="1">
                <a:ea typeface="+mn-lt"/>
                <a:cs typeface="+mn-lt"/>
              </a:rPr>
              <a:t>pełnowartościowe posiłki</a:t>
            </a:r>
            <a:r>
              <a:rPr lang="pl-PL" sz="2000">
                <a:ea typeface="+mn-lt"/>
                <a:cs typeface="+mn-lt"/>
              </a:rPr>
              <a:t>. Bardzo ważne jest śniadanie. Unikajcie cukru, który wpływa na mózg rozleniwiająco.</a:t>
            </a:r>
            <a:endParaRPr lang="pl-PL" sz="2000" dirty="0"/>
          </a:p>
          <a:p>
            <a:pPr>
              <a:lnSpc>
                <a:spcPct val="90000"/>
              </a:lnSpc>
              <a:buSzPct val="114999"/>
            </a:pPr>
            <a:endParaRPr lang="pl-PL" sz="2000" dirty="0"/>
          </a:p>
          <a:p>
            <a:pPr marL="0" indent="0">
              <a:lnSpc>
                <a:spcPct val="90000"/>
              </a:lnSpc>
              <a:buSzPct val="114999"/>
              <a:buNone/>
            </a:pPr>
            <a:r>
              <a:rPr lang="pl-PL" sz="2000" b="1">
                <a:ea typeface="+mn-lt"/>
                <a:cs typeface="+mn-lt"/>
              </a:rPr>
              <a:t>Krok 10 – </a:t>
            </a:r>
            <a:r>
              <a:rPr lang="pl-PL" sz="2000" b="1">
                <a:solidFill>
                  <a:srgbClr val="FF0000"/>
                </a:solidFill>
                <a:ea typeface="+mn-lt"/>
                <a:cs typeface="+mn-lt"/>
              </a:rPr>
              <a:t>napój tęgich głów</a:t>
            </a:r>
            <a:endParaRPr lang="pl-PL" sz="2000" dirty="0">
              <a:solidFill>
                <a:srgbClr val="FF0000"/>
              </a:solidFill>
            </a:endParaRPr>
          </a:p>
          <a:p>
            <a:pPr>
              <a:lnSpc>
                <a:spcPct val="90000"/>
              </a:lnSpc>
              <a:buSzPct val="114999"/>
            </a:pPr>
            <a:r>
              <a:rPr lang="pl-PL" sz="2000">
                <a:ea typeface="+mn-lt"/>
                <a:cs typeface="+mn-lt"/>
              </a:rPr>
              <a:t>Zadbajcie o to, by na biurku stała zawsze pełna szklanka wody. Nasz mózg składa się głównie z wody i to </a:t>
            </a:r>
            <a:r>
              <a:rPr lang="pl-PL" sz="2000" b="1">
                <a:ea typeface="+mn-lt"/>
                <a:cs typeface="+mn-lt"/>
              </a:rPr>
              <a:t>woda jest najlepszym napojem w czasie nauki</a:t>
            </a:r>
            <a:r>
              <a:rPr lang="pl-PL" sz="2000">
                <a:ea typeface="+mn-lt"/>
                <a:cs typeface="+mn-lt"/>
              </a:rPr>
              <a:t>. Warto wiedzieć, że pierwszym sygnałem świadczącym o niedostatecznej ilości elektrolitów w organizmie jest osłabiona koncentracja.</a:t>
            </a:r>
            <a:endParaRPr lang="pl-PL" sz="2000" dirty="0"/>
          </a:p>
          <a:p>
            <a:pPr>
              <a:lnSpc>
                <a:spcPct val="90000"/>
              </a:lnSpc>
              <a:buSzPct val="114999"/>
            </a:pPr>
            <a:endParaRPr lang="pl-PL" sz="2000" dirty="0"/>
          </a:p>
          <a:p>
            <a:pPr marL="0" indent="0">
              <a:lnSpc>
                <a:spcPct val="90000"/>
              </a:lnSpc>
              <a:buSzPct val="114999"/>
              <a:buNone/>
            </a:pPr>
            <a:r>
              <a:rPr lang="pl-PL" sz="2000" b="1">
                <a:ea typeface="+mn-lt"/>
                <a:cs typeface="+mn-lt"/>
              </a:rPr>
              <a:t>Krok 11 – </a:t>
            </a:r>
            <a:r>
              <a:rPr lang="pl-PL" sz="2000" b="1">
                <a:solidFill>
                  <a:srgbClr val="FF0000"/>
                </a:solidFill>
                <a:ea typeface="+mn-lt"/>
                <a:cs typeface="+mn-lt"/>
              </a:rPr>
              <a:t>nagroda dla wytrwałych</a:t>
            </a:r>
            <a:endParaRPr lang="pl-PL" sz="2000" dirty="0">
              <a:solidFill>
                <a:srgbClr val="FF0000"/>
              </a:solidFill>
            </a:endParaRPr>
          </a:p>
          <a:p>
            <a:pPr>
              <a:lnSpc>
                <a:spcPct val="90000"/>
              </a:lnSpc>
              <a:buSzPct val="114999"/>
            </a:pPr>
            <a:r>
              <a:rPr lang="pl-PL" sz="2000" b="1">
                <a:ea typeface="+mn-lt"/>
                <a:cs typeface="+mn-lt"/>
              </a:rPr>
              <a:t>Nagradzajcie się za wysiłek.</a:t>
            </a:r>
            <a:r>
              <a:rPr lang="pl-PL" sz="2000">
                <a:ea typeface="+mn-lt"/>
                <a:cs typeface="+mn-lt"/>
              </a:rPr>
              <a:t> Po zakończeniu nauki zróbcie dla siebie coś miłego i pomyślcie, że zasłużyliście 😊.</a:t>
            </a:r>
            <a:endParaRPr lang="pl-PL" sz="2000" dirty="0"/>
          </a:p>
          <a:p>
            <a:pPr marL="0" indent="0" algn="r">
              <a:lnSpc>
                <a:spcPct val="90000"/>
              </a:lnSpc>
              <a:buSzPct val="114999"/>
              <a:buNone/>
            </a:pPr>
            <a:r>
              <a:rPr lang="pl-PL" sz="1400" dirty="0">
                <a:ea typeface="+mn-lt"/>
                <a:cs typeface="+mn-lt"/>
              </a:rPr>
              <a:t>https://www.dlaucznia.pl/blog/jak-dobrze-przygotowac-sie-do-egzaminu-osmoklasisty</a:t>
            </a:r>
            <a:endParaRPr lang="pl-PL" sz="1400" dirty="0"/>
          </a:p>
          <a:p>
            <a:pPr>
              <a:lnSpc>
                <a:spcPct val="90000"/>
              </a:lnSpc>
              <a:buSzPct val="114999"/>
            </a:pPr>
            <a:endParaRPr lang="pl-PL" sz="1100"/>
          </a:p>
        </p:txBody>
      </p:sp>
    </p:spTree>
    <p:extLst>
      <p:ext uri="{BB962C8B-B14F-4D97-AF65-F5344CB8AC3E}">
        <p14:creationId xmlns:p14="http://schemas.microsoft.com/office/powerpoint/2010/main" val="1180553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FECDDA6B-AD8D-4784-A880-6867E23E4ED2}"/>
              </a:ext>
            </a:extLst>
          </p:cNvPr>
          <p:cNvSpPr>
            <a:spLocks noGrp="1"/>
          </p:cNvSpPr>
          <p:nvPr>
            <p:ph type="title"/>
          </p:nvPr>
        </p:nvSpPr>
        <p:spPr>
          <a:xfrm>
            <a:off x="952108" y="954756"/>
            <a:ext cx="2730414" cy="4946003"/>
          </a:xfrm>
        </p:spPr>
        <p:txBody>
          <a:bodyPr>
            <a:normAutofit/>
          </a:bodyPr>
          <a:lstStyle/>
          <a:p>
            <a:r>
              <a:rPr lang="pl-PL">
                <a:solidFill>
                  <a:srgbClr val="FFFFFF"/>
                </a:solidFill>
                <a:ea typeface="+mj-lt"/>
                <a:cs typeface="+mj-lt"/>
              </a:rPr>
              <a:t>Dziękuję.</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57CC1B4E-B4B6-423E-8BA5-FE1E666F05A3}"/>
              </a:ext>
            </a:extLst>
          </p:cNvPr>
          <p:cNvSpPr>
            <a:spLocks noGrp="1"/>
          </p:cNvSpPr>
          <p:nvPr>
            <p:ph idx="1"/>
          </p:nvPr>
        </p:nvSpPr>
        <p:spPr>
          <a:xfrm>
            <a:off x="4997161" y="139220"/>
            <a:ext cx="6629365" cy="5405968"/>
          </a:xfrm>
        </p:spPr>
        <p:txBody>
          <a:bodyPr vert="horz" lIns="91440" tIns="45720" rIns="91440" bIns="45720" rtlCol="0" anchor="ctr">
            <a:normAutofit/>
          </a:bodyPr>
          <a:lstStyle/>
          <a:p>
            <a:pPr marL="0" indent="0">
              <a:buNone/>
            </a:pPr>
            <a:r>
              <a:rPr lang="pl-PL" dirty="0"/>
              <a:t>W razie pytań lub wątpliwości zapraszam do kontaktu</a:t>
            </a:r>
          </a:p>
          <a:p>
            <a:pPr marL="0" indent="0">
              <a:buNone/>
            </a:pPr>
            <a:endParaRPr lang="pl-PL"/>
          </a:p>
          <a:p>
            <a:pPr marL="0" indent="0" algn="r">
              <a:buNone/>
            </a:pPr>
            <a:r>
              <a:rPr lang="pl-PL" dirty="0"/>
              <a:t>Magdalena </a:t>
            </a:r>
            <a:r>
              <a:rPr lang="pl-PL" dirty="0" err="1"/>
              <a:t>Sycik</a:t>
            </a:r>
            <a:endParaRPr lang="pl-PL" dirty="0"/>
          </a:p>
          <a:p>
            <a:pPr marL="0" indent="0" algn="r">
              <a:buNone/>
            </a:pPr>
            <a:r>
              <a:rPr lang="pl-PL" dirty="0"/>
              <a:t>Dyrektor ZSP w starych Załubicach</a:t>
            </a:r>
          </a:p>
        </p:txBody>
      </p:sp>
      <p:pic>
        <p:nvPicPr>
          <p:cNvPr id="4" name="Obraz 4" descr="لغز خشبي">
            <a:extLst>
              <a:ext uri="{FF2B5EF4-FFF2-40B4-BE49-F238E27FC236}">
                <a16:creationId xmlns:a16="http://schemas.microsoft.com/office/drawing/2014/main" id="{B6AE5E93-C11D-48CF-9DA6-8D5A8DAD0AE2}"/>
              </a:ext>
            </a:extLst>
          </p:cNvPr>
          <p:cNvPicPr>
            <a:picLocks noChangeAspect="1"/>
          </p:cNvPicPr>
          <p:nvPr/>
        </p:nvPicPr>
        <p:blipFill>
          <a:blip r:embed="rId3"/>
          <a:stretch>
            <a:fillRect/>
          </a:stretch>
        </p:blipFill>
        <p:spPr>
          <a:xfrm>
            <a:off x="9109494" y="4714336"/>
            <a:ext cx="2743200" cy="1828800"/>
          </a:xfrm>
          <a:prstGeom prst="rect">
            <a:avLst/>
          </a:prstGeom>
        </p:spPr>
      </p:pic>
    </p:spTree>
    <p:extLst>
      <p:ext uri="{BB962C8B-B14F-4D97-AF65-F5344CB8AC3E}">
        <p14:creationId xmlns:p14="http://schemas.microsoft.com/office/powerpoint/2010/main" val="213321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EF20F9-7D3E-4060-A66E-702AEE40A00E}"/>
              </a:ext>
            </a:extLst>
          </p:cNvPr>
          <p:cNvSpPr>
            <a:spLocks noGrp="1"/>
          </p:cNvSpPr>
          <p:nvPr>
            <p:ph type="title"/>
          </p:nvPr>
        </p:nvSpPr>
        <p:spPr>
          <a:xfrm>
            <a:off x="1295402" y="464547"/>
            <a:ext cx="9601196" cy="1303867"/>
          </a:xfrm>
        </p:spPr>
        <p:txBody>
          <a:bodyPr/>
          <a:lstStyle/>
          <a:p>
            <a:r>
              <a:rPr lang="pl-PL" dirty="0">
                <a:ea typeface="+mj-lt"/>
                <a:cs typeface="+mj-lt"/>
              </a:rPr>
              <a:t>Harmonogram</a:t>
            </a:r>
            <a:endParaRPr lang="pl-PL" dirty="0"/>
          </a:p>
        </p:txBody>
      </p:sp>
      <p:graphicFrame>
        <p:nvGraphicFramePr>
          <p:cNvPr id="4" name="Tabela 4">
            <a:extLst>
              <a:ext uri="{FF2B5EF4-FFF2-40B4-BE49-F238E27FC236}">
                <a16:creationId xmlns:a16="http://schemas.microsoft.com/office/drawing/2014/main" id="{B93600FD-513B-4212-A630-2AE0E5D71D8A}"/>
              </a:ext>
            </a:extLst>
          </p:cNvPr>
          <p:cNvGraphicFramePr>
            <a:graphicFrameLocks noGrp="1"/>
          </p:cNvGraphicFramePr>
          <p:nvPr>
            <p:ph idx="1"/>
            <p:extLst>
              <p:ext uri="{D42A27DB-BD31-4B8C-83A1-F6EECF244321}">
                <p14:modId xmlns:p14="http://schemas.microsoft.com/office/powerpoint/2010/main" val="3332576007"/>
              </p:ext>
            </p:extLst>
          </p:nvPr>
        </p:nvGraphicFramePr>
        <p:xfrm>
          <a:off x="826998" y="1577915"/>
          <a:ext cx="10536266" cy="3114040"/>
        </p:xfrm>
        <a:graphic>
          <a:graphicData uri="http://schemas.openxmlformats.org/drawingml/2006/table">
            <a:tbl>
              <a:tblPr firstRow="1" bandRow="1">
                <a:tableStyleId>{5C22544A-7EE6-4342-B048-85BDC9FD1C3A}</a:tableStyleId>
              </a:tblPr>
              <a:tblGrid>
                <a:gridCol w="1698622">
                  <a:extLst>
                    <a:ext uri="{9D8B030D-6E8A-4147-A177-3AD203B41FA5}">
                      <a16:colId xmlns:a16="http://schemas.microsoft.com/office/drawing/2014/main" val="846749900"/>
                    </a:ext>
                  </a:extLst>
                </a:gridCol>
                <a:gridCol w="1952625">
                  <a:extLst>
                    <a:ext uri="{9D8B030D-6E8A-4147-A177-3AD203B41FA5}">
                      <a16:colId xmlns:a16="http://schemas.microsoft.com/office/drawing/2014/main" val="2062870572"/>
                    </a:ext>
                  </a:extLst>
                </a:gridCol>
                <a:gridCol w="1571625">
                  <a:extLst>
                    <a:ext uri="{9D8B030D-6E8A-4147-A177-3AD203B41FA5}">
                      <a16:colId xmlns:a16="http://schemas.microsoft.com/office/drawing/2014/main" val="1975807030"/>
                    </a:ext>
                  </a:extLst>
                </a:gridCol>
                <a:gridCol w="1809749">
                  <a:extLst>
                    <a:ext uri="{9D8B030D-6E8A-4147-A177-3AD203B41FA5}">
                      <a16:colId xmlns:a16="http://schemas.microsoft.com/office/drawing/2014/main" val="791119411"/>
                    </a:ext>
                  </a:extLst>
                </a:gridCol>
                <a:gridCol w="3503645">
                  <a:extLst>
                    <a:ext uri="{9D8B030D-6E8A-4147-A177-3AD203B41FA5}">
                      <a16:colId xmlns:a16="http://schemas.microsoft.com/office/drawing/2014/main" val="4119324755"/>
                    </a:ext>
                  </a:extLst>
                </a:gridCol>
              </a:tblGrid>
              <a:tr h="370840">
                <a:tc>
                  <a:txBody>
                    <a:bodyPr/>
                    <a:lstStyle/>
                    <a:p>
                      <a:endParaRPr lang="pl-PL"/>
                    </a:p>
                  </a:txBody>
                  <a:tcPr/>
                </a:tc>
                <a:tc>
                  <a:txBody>
                    <a:bodyPr/>
                    <a:lstStyle/>
                    <a:p>
                      <a:r>
                        <a:rPr lang="pl-PL" dirty="0"/>
                        <a:t>data</a:t>
                      </a:r>
                    </a:p>
                  </a:txBody>
                  <a:tcPr/>
                </a:tc>
                <a:tc>
                  <a:txBody>
                    <a:bodyPr/>
                    <a:lstStyle/>
                    <a:p>
                      <a:pPr lvl="0">
                        <a:buNone/>
                      </a:pPr>
                      <a:r>
                        <a:rPr lang="pl-PL" sz="1800" b="0" i="0" u="none" strike="noStrike" noProof="0" dirty="0">
                          <a:latin typeface="Univers Condensed"/>
                        </a:rPr>
                        <a:t>Czas trwania</a:t>
                      </a:r>
                      <a:endParaRPr lang="pl-PL" dirty="0"/>
                    </a:p>
                  </a:txBody>
                  <a:tcPr/>
                </a:tc>
                <a:tc>
                  <a:txBody>
                    <a:bodyPr/>
                    <a:lstStyle/>
                    <a:p>
                      <a:pPr lvl="0">
                        <a:buNone/>
                      </a:pPr>
                      <a:r>
                        <a:rPr lang="pl-PL" sz="1800" b="0" i="0" u="none" strike="noStrike" noProof="0" dirty="0">
                          <a:latin typeface="Univers Condensed"/>
                        </a:rPr>
                        <a:t>Wydłużony czas</a:t>
                      </a:r>
                      <a:endParaRPr lang="pl-PL" dirty="0"/>
                    </a:p>
                  </a:txBody>
                  <a:tcPr/>
                </a:tc>
                <a:tc>
                  <a:txBody>
                    <a:bodyPr/>
                    <a:lstStyle/>
                    <a:p>
                      <a:pPr lvl="0">
                        <a:buNone/>
                      </a:pPr>
                      <a:r>
                        <a:rPr lang="pl-PL" sz="1800" b="0" i="0" u="none" strike="noStrike" noProof="0" dirty="0">
                          <a:latin typeface="Univers Condensed"/>
                        </a:rPr>
                        <a:t>Przybory</a:t>
                      </a:r>
                      <a:endParaRPr lang="pl-PL" dirty="0"/>
                    </a:p>
                  </a:txBody>
                  <a:tcPr/>
                </a:tc>
                <a:extLst>
                  <a:ext uri="{0D108BD9-81ED-4DB2-BD59-A6C34878D82A}">
                    <a16:rowId xmlns:a16="http://schemas.microsoft.com/office/drawing/2014/main" val="597255740"/>
                  </a:ext>
                </a:extLst>
              </a:tr>
              <a:tr h="370840">
                <a:tc>
                  <a:txBody>
                    <a:bodyPr/>
                    <a:lstStyle/>
                    <a:p>
                      <a:pPr lvl="0">
                        <a:buNone/>
                      </a:pPr>
                      <a:r>
                        <a:rPr lang="pl-PL" sz="1800" b="0" i="0" u="none" strike="noStrike" noProof="0" dirty="0">
                          <a:latin typeface="Univers Condensed"/>
                        </a:rPr>
                        <a:t>Język polski</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14 maja 2024 r.</a:t>
                      </a:r>
                      <a:endParaRPr lang="pl-PL" dirty="0"/>
                    </a:p>
                    <a:p>
                      <a:pPr lvl="0" algn="l">
                        <a:lnSpc>
                          <a:spcPct val="100000"/>
                        </a:lnSpc>
                        <a:spcBef>
                          <a:spcPts val="0"/>
                        </a:spcBef>
                        <a:spcAft>
                          <a:spcPts val="0"/>
                        </a:spcAft>
                        <a:buNone/>
                      </a:pPr>
                      <a:r>
                        <a:rPr lang="pl-PL" sz="1800" b="0" i="0" u="none" strike="noStrike" noProof="0" dirty="0">
                          <a:latin typeface="Univers Condensed"/>
                        </a:rPr>
                        <a:t>(wtorek)</a:t>
                      </a:r>
                      <a:endParaRPr lang="pl-PL" dirty="0"/>
                    </a:p>
                    <a:p>
                      <a:pPr lvl="0">
                        <a:buNone/>
                      </a:pPr>
                      <a:r>
                        <a:rPr lang="pl-PL" sz="1800" b="0" i="0" u="none" strike="noStrike" noProof="0" dirty="0">
                          <a:latin typeface="Univers Condensed"/>
                        </a:rPr>
                        <a:t>godz. 9:00</a:t>
                      </a:r>
                      <a:endParaRPr lang="pl-PL" dirty="0"/>
                    </a:p>
                  </a:txBody>
                  <a:tcPr/>
                </a:tc>
                <a:tc>
                  <a:txBody>
                    <a:bodyPr/>
                    <a:lstStyle/>
                    <a:p>
                      <a:pPr lvl="0">
                        <a:buNone/>
                      </a:pPr>
                      <a:r>
                        <a:rPr lang="pl-PL" sz="1800" b="0" i="0" u="none" strike="noStrike" noProof="0" dirty="0">
                          <a:latin typeface="Univers Condensed"/>
                        </a:rPr>
                        <a:t>120 min</a:t>
                      </a:r>
                      <a:endParaRPr lang="pl-PL" dirty="0"/>
                    </a:p>
                  </a:txBody>
                  <a:tcPr/>
                </a:tc>
                <a:tc>
                  <a:txBody>
                    <a:bodyPr/>
                    <a:lstStyle/>
                    <a:p>
                      <a:pPr lvl="0">
                        <a:buNone/>
                      </a:pPr>
                      <a:r>
                        <a:rPr lang="pl-PL" sz="1800" b="0" i="0" u="none" strike="noStrike" noProof="0" dirty="0"/>
                        <a:t>do 180 min</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długopis z czarnym</a:t>
                      </a:r>
                      <a:endParaRPr lang="pl-PL" dirty="0"/>
                    </a:p>
                    <a:p>
                      <a:pPr lvl="0" algn="l">
                        <a:lnSpc>
                          <a:spcPct val="100000"/>
                        </a:lnSpc>
                        <a:spcBef>
                          <a:spcPts val="0"/>
                        </a:spcBef>
                        <a:spcAft>
                          <a:spcPts val="0"/>
                        </a:spcAft>
                        <a:buNone/>
                      </a:pPr>
                      <a:r>
                        <a:rPr lang="pl-PL" sz="1800" b="0" i="0" u="none" strike="noStrike" noProof="0" dirty="0">
                          <a:latin typeface="Univers Condensed"/>
                        </a:rPr>
                        <a:t>tuszem, legitymacja</a:t>
                      </a:r>
                      <a:endParaRPr lang="pl-PL" dirty="0"/>
                    </a:p>
                    <a:p>
                      <a:pPr lvl="0">
                        <a:buNone/>
                      </a:pPr>
                      <a:r>
                        <a:rPr lang="pl-PL" sz="1800" b="0" i="0" u="none" strike="noStrike" noProof="0" dirty="0">
                          <a:latin typeface="Univers Condensed"/>
                        </a:rPr>
                        <a:t>szkolna</a:t>
                      </a:r>
                      <a:endParaRPr lang="pl-PL" dirty="0"/>
                    </a:p>
                  </a:txBody>
                  <a:tcPr/>
                </a:tc>
                <a:extLst>
                  <a:ext uri="{0D108BD9-81ED-4DB2-BD59-A6C34878D82A}">
                    <a16:rowId xmlns:a16="http://schemas.microsoft.com/office/drawing/2014/main" val="1401889460"/>
                  </a:ext>
                </a:extLst>
              </a:tr>
              <a:tr h="370839">
                <a:tc>
                  <a:txBody>
                    <a:bodyPr/>
                    <a:lstStyle/>
                    <a:p>
                      <a:pPr lvl="0">
                        <a:buNone/>
                      </a:pPr>
                      <a:r>
                        <a:rPr lang="pl-PL" sz="1800" b="0" i="0" u="none" strike="noStrike" noProof="0" dirty="0">
                          <a:latin typeface="Univers Condensed"/>
                        </a:rPr>
                        <a:t>Matematyka</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15 maja 2024 r.</a:t>
                      </a:r>
                      <a:endParaRPr lang="pl-PL" dirty="0"/>
                    </a:p>
                    <a:p>
                      <a:pPr lvl="0">
                        <a:buNone/>
                      </a:pPr>
                      <a:r>
                        <a:rPr lang="pl-PL" sz="1800" b="0" i="0" u="none" strike="noStrike" noProof="0" dirty="0">
                          <a:latin typeface="Univers Condensed"/>
                        </a:rPr>
                        <a:t>(środa) godz. 9:00</a:t>
                      </a:r>
                      <a:endParaRPr lang="pl-PL" dirty="0"/>
                    </a:p>
                  </a:txBody>
                  <a:tcPr/>
                </a:tc>
                <a:tc>
                  <a:txBody>
                    <a:bodyPr/>
                    <a:lstStyle/>
                    <a:p>
                      <a:pPr lvl="0">
                        <a:buNone/>
                      </a:pPr>
                      <a:r>
                        <a:rPr lang="pl-PL" sz="1800" b="0" i="0" u="none" strike="noStrike" noProof="0" dirty="0">
                          <a:latin typeface="Univers Condensed"/>
                        </a:rPr>
                        <a:t>100 min</a:t>
                      </a:r>
                      <a:endParaRPr lang="pl-PL" dirty="0"/>
                    </a:p>
                  </a:txBody>
                  <a:tcPr/>
                </a:tc>
                <a:tc>
                  <a:txBody>
                    <a:bodyPr/>
                    <a:lstStyle/>
                    <a:p>
                      <a:pPr lvl="0">
                        <a:buNone/>
                      </a:pPr>
                      <a:r>
                        <a:rPr lang="pl-PL" sz="1800" b="0" i="0" u="none" strike="noStrike" noProof="0" dirty="0"/>
                        <a:t>do 150 min</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długopis z czarnym</a:t>
                      </a:r>
                      <a:endParaRPr lang="pl-PL" dirty="0"/>
                    </a:p>
                    <a:p>
                      <a:pPr lvl="0" algn="l">
                        <a:lnSpc>
                          <a:spcPct val="100000"/>
                        </a:lnSpc>
                        <a:spcBef>
                          <a:spcPts val="0"/>
                        </a:spcBef>
                        <a:spcAft>
                          <a:spcPts val="0"/>
                        </a:spcAft>
                        <a:buNone/>
                      </a:pPr>
                      <a:r>
                        <a:rPr lang="pl-PL" sz="1800" b="0" i="0" u="none" strike="noStrike" noProof="0" dirty="0">
                          <a:latin typeface="Univers Condensed"/>
                        </a:rPr>
                        <a:t>tuszem, linijka,  legitymacja</a:t>
                      </a:r>
                      <a:endParaRPr lang="pl-PL" dirty="0"/>
                    </a:p>
                    <a:p>
                      <a:pPr lvl="0">
                        <a:buNone/>
                      </a:pPr>
                      <a:r>
                        <a:rPr lang="pl-PL" sz="1800" b="0" i="0" u="none" strike="noStrike" noProof="0" dirty="0">
                          <a:latin typeface="Univers Condensed"/>
                        </a:rPr>
                        <a:t>szkolna</a:t>
                      </a:r>
                      <a:endParaRPr lang="pl-PL" dirty="0"/>
                    </a:p>
                  </a:txBody>
                  <a:tcPr/>
                </a:tc>
                <a:extLst>
                  <a:ext uri="{0D108BD9-81ED-4DB2-BD59-A6C34878D82A}">
                    <a16:rowId xmlns:a16="http://schemas.microsoft.com/office/drawing/2014/main" val="3812495970"/>
                  </a:ext>
                </a:extLst>
              </a:tr>
              <a:tr h="370838">
                <a:tc>
                  <a:txBody>
                    <a:bodyPr/>
                    <a:lstStyle/>
                    <a:p>
                      <a:pPr lvl="0" algn="l">
                        <a:lnSpc>
                          <a:spcPct val="100000"/>
                        </a:lnSpc>
                        <a:spcBef>
                          <a:spcPts val="0"/>
                        </a:spcBef>
                        <a:spcAft>
                          <a:spcPts val="0"/>
                        </a:spcAft>
                        <a:buNone/>
                      </a:pPr>
                      <a:r>
                        <a:rPr lang="pl-PL" sz="1800" b="0" i="0" u="none" strike="noStrike" noProof="0" dirty="0">
                          <a:latin typeface="Univers Condensed"/>
                        </a:rPr>
                        <a:t>Język obcy</a:t>
                      </a:r>
                      <a:endParaRPr lang="pl-PL" dirty="0"/>
                    </a:p>
                    <a:p>
                      <a:pPr lvl="0">
                        <a:buNone/>
                      </a:pPr>
                      <a:r>
                        <a:rPr lang="pl-PL" sz="1800" b="0" i="0" u="none" strike="noStrike" noProof="0" dirty="0">
                          <a:latin typeface="Univers Condensed"/>
                        </a:rPr>
                        <a:t>nowożytny</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16 maja 2024 r.</a:t>
                      </a:r>
                      <a:endParaRPr lang="pl-PL" dirty="0"/>
                    </a:p>
                    <a:p>
                      <a:pPr lvl="0" algn="l">
                        <a:lnSpc>
                          <a:spcPct val="100000"/>
                        </a:lnSpc>
                        <a:spcBef>
                          <a:spcPts val="0"/>
                        </a:spcBef>
                        <a:spcAft>
                          <a:spcPts val="0"/>
                        </a:spcAft>
                        <a:buNone/>
                      </a:pPr>
                      <a:r>
                        <a:rPr lang="pl-PL" sz="1800" b="0" i="0" u="none" strike="noStrike" noProof="0" dirty="0">
                          <a:latin typeface="Univers Condensed"/>
                        </a:rPr>
                        <a:t>(czwartek)</a:t>
                      </a:r>
                      <a:endParaRPr lang="pl-PL" dirty="0"/>
                    </a:p>
                    <a:p>
                      <a:pPr lvl="0">
                        <a:buNone/>
                      </a:pPr>
                      <a:r>
                        <a:rPr lang="pl-PL" sz="1800" b="0" i="0" u="none" strike="noStrike" noProof="0" dirty="0">
                          <a:latin typeface="Univers Condensed"/>
                        </a:rPr>
                        <a:t>godz.9:00</a:t>
                      </a:r>
                      <a:endParaRPr lang="pl-PL" dirty="0"/>
                    </a:p>
                  </a:txBody>
                  <a:tcPr/>
                </a:tc>
                <a:tc>
                  <a:txBody>
                    <a:bodyPr/>
                    <a:lstStyle/>
                    <a:p>
                      <a:pPr lvl="0">
                        <a:buNone/>
                      </a:pPr>
                      <a:r>
                        <a:rPr lang="pl-PL" sz="1800" b="0" i="0" u="none" strike="noStrike" noProof="0" dirty="0">
                          <a:latin typeface="Univers Condensed"/>
                        </a:rPr>
                        <a:t>90 min</a:t>
                      </a:r>
                      <a:endParaRPr lang="pl-PL" dirty="0"/>
                    </a:p>
                  </a:txBody>
                  <a:tcPr/>
                </a:tc>
                <a:tc>
                  <a:txBody>
                    <a:bodyPr/>
                    <a:lstStyle/>
                    <a:p>
                      <a:pPr lvl="0">
                        <a:buNone/>
                      </a:pPr>
                      <a:r>
                        <a:rPr lang="pl-PL" sz="1800" b="0" i="0" u="none" strike="noStrike" noProof="0" dirty="0">
                          <a:latin typeface="Univers Condensed"/>
                        </a:rPr>
                        <a:t>do 135 min</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długopis z czarnym</a:t>
                      </a:r>
                      <a:endParaRPr lang="pl-PL" dirty="0"/>
                    </a:p>
                    <a:p>
                      <a:pPr lvl="0" algn="l">
                        <a:lnSpc>
                          <a:spcPct val="100000"/>
                        </a:lnSpc>
                        <a:spcBef>
                          <a:spcPts val="0"/>
                        </a:spcBef>
                        <a:spcAft>
                          <a:spcPts val="0"/>
                        </a:spcAft>
                        <a:buNone/>
                      </a:pPr>
                      <a:r>
                        <a:rPr lang="pl-PL" sz="1800" b="0" i="0" u="none" strike="noStrike" noProof="0" dirty="0">
                          <a:latin typeface="Univers Condensed"/>
                        </a:rPr>
                        <a:t>tuszem, legitymacja</a:t>
                      </a:r>
                      <a:endParaRPr lang="pl-PL" dirty="0"/>
                    </a:p>
                    <a:p>
                      <a:pPr lvl="0">
                        <a:buNone/>
                      </a:pPr>
                      <a:r>
                        <a:rPr lang="pl-PL" sz="1800" b="0" i="0" u="none" strike="noStrike" noProof="0" dirty="0">
                          <a:latin typeface="Univers Condensed"/>
                        </a:rPr>
                        <a:t>szkolna</a:t>
                      </a:r>
                      <a:endParaRPr lang="pl-PL" dirty="0"/>
                    </a:p>
                  </a:txBody>
                  <a:tcPr/>
                </a:tc>
                <a:extLst>
                  <a:ext uri="{0D108BD9-81ED-4DB2-BD59-A6C34878D82A}">
                    <a16:rowId xmlns:a16="http://schemas.microsoft.com/office/drawing/2014/main" val="2138158545"/>
                  </a:ext>
                </a:extLst>
              </a:tr>
            </a:tbl>
          </a:graphicData>
        </a:graphic>
      </p:graphicFrame>
      <p:sp>
        <p:nvSpPr>
          <p:cNvPr id="5" name="pole tekstowe 4">
            <a:extLst>
              <a:ext uri="{FF2B5EF4-FFF2-40B4-BE49-F238E27FC236}">
                <a16:creationId xmlns:a16="http://schemas.microsoft.com/office/drawing/2014/main" id="{0B8F7ABC-A5C9-4458-8560-9DB9905BDCE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a:t>Kliknij, aby dodać tekst</a:t>
            </a:r>
          </a:p>
        </p:txBody>
      </p:sp>
      <p:sp>
        <p:nvSpPr>
          <p:cNvPr id="6" name="pole tekstowe 5">
            <a:extLst>
              <a:ext uri="{FF2B5EF4-FFF2-40B4-BE49-F238E27FC236}">
                <a16:creationId xmlns:a16="http://schemas.microsoft.com/office/drawing/2014/main" id="{3692065A-BD12-4929-8AEA-ACBC05B1F1C0}"/>
              </a:ext>
            </a:extLst>
          </p:cNvPr>
          <p:cNvSpPr txBox="1"/>
          <p:nvPr/>
        </p:nvSpPr>
        <p:spPr>
          <a:xfrm>
            <a:off x="899124" y="4924785"/>
            <a:ext cx="104063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ea typeface="+mn-lt"/>
                <a:cs typeface="+mn-lt"/>
              </a:rPr>
              <a:t>* Oprócz standardowego czasu na rozwiązanie arkusza uczeń ma dodatkowe 5 minut na sprawdzenie poprawności przeniesienia odpowiedzi na kartę odpowiedzi.</a:t>
            </a:r>
            <a:endParaRPr lang="pl-PL" dirty="0"/>
          </a:p>
          <a:p>
            <a:r>
              <a:rPr lang="pl-PL" dirty="0">
                <a:ea typeface="+mn-lt"/>
                <a:cs typeface="+mn-lt"/>
              </a:rPr>
              <a:t>• Dla uczniów, którzy z przyczyn losowych lub zdrowotnych nie przystąpią do egzaminu w maju, wyznaczono termin dodatkowy w dniach: 10-12 czerwca 2024 r.</a:t>
            </a:r>
            <a:endParaRPr lang="pl-PL" dirty="0"/>
          </a:p>
        </p:txBody>
      </p:sp>
    </p:spTree>
    <p:extLst>
      <p:ext uri="{BB962C8B-B14F-4D97-AF65-F5344CB8AC3E}">
        <p14:creationId xmlns:p14="http://schemas.microsoft.com/office/powerpoint/2010/main" val="3851435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43" name="Picture 42">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ECC84271-89B9-4CF0-B30C-E5A2FBA78C71}"/>
              </a:ext>
            </a:extLst>
          </p:cNvPr>
          <p:cNvSpPr>
            <a:spLocks noGrp="1"/>
          </p:cNvSpPr>
          <p:nvPr>
            <p:ph type="title"/>
          </p:nvPr>
        </p:nvSpPr>
        <p:spPr>
          <a:xfrm>
            <a:off x="4626508" y="982132"/>
            <a:ext cx="6270090" cy="1303867"/>
          </a:xfrm>
        </p:spPr>
        <p:txBody>
          <a:bodyPr>
            <a:normAutofit/>
          </a:bodyPr>
          <a:lstStyle/>
          <a:p>
            <a:r>
              <a:rPr lang="pl-PL" dirty="0">
                <a:ea typeface="+mj-lt"/>
                <a:cs typeface="+mj-lt"/>
              </a:rPr>
              <a:t>Egzamin</a:t>
            </a:r>
            <a:endParaRPr lang="pl-PL" dirty="0"/>
          </a:p>
        </p:txBody>
      </p:sp>
      <p:sp>
        <p:nvSpPr>
          <p:cNvPr id="48" name="Rectangle 47">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soby na zajęciach">
            <a:extLst>
              <a:ext uri="{FF2B5EF4-FFF2-40B4-BE49-F238E27FC236}">
                <a16:creationId xmlns:a16="http://schemas.microsoft.com/office/drawing/2014/main" id="{931D453C-6C08-4D35-9C79-B4E290D1DEB3}"/>
              </a:ext>
            </a:extLst>
          </p:cNvPr>
          <p:cNvPicPr>
            <a:picLocks noChangeAspect="1"/>
          </p:cNvPicPr>
          <p:nvPr/>
        </p:nvPicPr>
        <p:blipFill rotWithShape="1">
          <a:blip r:embed="rId5"/>
          <a:srcRect l="28978" r="28978"/>
          <a:stretch/>
        </p:blipFill>
        <p:spPr>
          <a:xfrm>
            <a:off x="1398306" y="1424585"/>
            <a:ext cx="2433793" cy="3858780"/>
          </a:xfrm>
          <a:prstGeom prst="rect">
            <a:avLst/>
          </a:prstGeom>
        </p:spPr>
      </p:pic>
      <p:cxnSp>
        <p:nvCxnSpPr>
          <p:cNvPr id="50" name="Straight Connector 49">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B916E182-F90E-4C50-8F81-10E6228181D6}"/>
              </a:ext>
            </a:extLst>
          </p:cNvPr>
          <p:cNvSpPr>
            <a:spLocks noGrp="1"/>
          </p:cNvSpPr>
          <p:nvPr>
            <p:ph idx="1"/>
          </p:nvPr>
        </p:nvSpPr>
        <p:spPr>
          <a:xfrm>
            <a:off x="4478332" y="2068102"/>
            <a:ext cx="6835207" cy="3807766"/>
          </a:xfrm>
        </p:spPr>
        <p:txBody>
          <a:bodyPr vert="horz" lIns="91440" tIns="45720" rIns="91440" bIns="45720" rtlCol="0">
            <a:normAutofit/>
          </a:bodyPr>
          <a:lstStyle/>
          <a:p>
            <a:pPr marL="0" indent="0">
              <a:lnSpc>
                <a:spcPct val="90000"/>
              </a:lnSpc>
              <a:buNone/>
            </a:pPr>
            <a:r>
              <a:rPr lang="pl-PL" sz="1500" dirty="0">
                <a:ea typeface="+mn-lt"/>
                <a:cs typeface="+mn-lt"/>
              </a:rPr>
              <a:t>Uczeń:</a:t>
            </a:r>
            <a:endParaRPr lang="pl-PL" sz="1500" dirty="0"/>
          </a:p>
          <a:p>
            <a:pPr>
              <a:lnSpc>
                <a:spcPct val="90000"/>
              </a:lnSpc>
            </a:pPr>
            <a:r>
              <a:rPr lang="pl-PL" sz="1800" dirty="0">
                <a:ea typeface="+mn-lt"/>
                <a:cs typeface="+mn-lt"/>
              </a:rPr>
              <a:t> ma zakaz wnoszenia do sali egzaminacyjnej urządzeń elektronicznych, tj. telefonu, smartwatcha, kalkulatora itp.</a:t>
            </a:r>
            <a:endParaRPr lang="pl-PL" sz="1800" dirty="0"/>
          </a:p>
          <a:p>
            <a:pPr>
              <a:lnSpc>
                <a:spcPct val="90000"/>
              </a:lnSpc>
            </a:pPr>
            <a:r>
              <a:rPr lang="pl-PL" sz="1800" dirty="0">
                <a:ea typeface="+mn-lt"/>
                <a:cs typeface="+mn-lt"/>
              </a:rPr>
              <a:t>może posiadać małą butelkę wody (podczas pracy z arkuszem butelka powinna stać na podłodze przy nodze stolika)</a:t>
            </a:r>
            <a:endParaRPr lang="pl-PL" sz="1800" dirty="0"/>
          </a:p>
          <a:p>
            <a:pPr>
              <a:lnSpc>
                <a:spcPct val="90000"/>
              </a:lnSpc>
            </a:pPr>
            <a:r>
              <a:rPr lang="pl-PL" sz="1800" dirty="0">
                <a:ea typeface="+mn-lt"/>
                <a:cs typeface="+mn-lt"/>
              </a:rPr>
              <a:t>przed wejściem do sali egzaminacyjnej losuje numer stolika przy którym będzie pracować</a:t>
            </a:r>
            <a:endParaRPr lang="pl-PL" sz="1800" dirty="0"/>
          </a:p>
          <a:p>
            <a:pPr>
              <a:lnSpc>
                <a:spcPct val="90000"/>
              </a:lnSpc>
            </a:pPr>
            <a:r>
              <a:rPr lang="pl-PL" sz="1800" dirty="0">
                <a:ea typeface="+mn-lt"/>
                <a:cs typeface="+mn-lt"/>
              </a:rPr>
              <a:t>zapoznaje się z instrukcją umieszczoną na arkuszu egzaminacyjnym</a:t>
            </a:r>
            <a:endParaRPr lang="pl-PL" sz="1800" dirty="0"/>
          </a:p>
          <a:p>
            <a:pPr>
              <a:lnSpc>
                <a:spcPct val="90000"/>
              </a:lnSpc>
            </a:pPr>
            <a:r>
              <a:rPr lang="pl-PL" sz="1800" dirty="0">
                <a:ea typeface="+mn-lt"/>
                <a:cs typeface="+mn-lt"/>
              </a:rPr>
              <a:t>sprawdza kompletność arkusza</a:t>
            </a:r>
            <a:endParaRPr lang="pl-PL" sz="1800" dirty="0"/>
          </a:p>
          <a:p>
            <a:pPr>
              <a:lnSpc>
                <a:spcPct val="90000"/>
              </a:lnSpc>
            </a:pPr>
            <a:r>
              <a:rPr lang="pl-PL" sz="1800" dirty="0">
                <a:ea typeface="+mn-lt"/>
                <a:cs typeface="+mn-lt"/>
              </a:rPr>
              <a:t>koduje arkusz egzaminacyjny w wyznaczonych miejscach</a:t>
            </a:r>
            <a:endParaRPr lang="pl-PL" sz="1800" dirty="0"/>
          </a:p>
          <a:p>
            <a:pPr>
              <a:lnSpc>
                <a:spcPct val="90000"/>
              </a:lnSpc>
            </a:pPr>
            <a:r>
              <a:rPr lang="pl-PL" sz="1800" dirty="0">
                <a:ea typeface="+mn-lt"/>
                <a:cs typeface="+mn-lt"/>
              </a:rPr>
              <a:t>rozpoczyna pracę z arkuszem po otrzymaniu pozwolenia od nauczyciela</a:t>
            </a:r>
            <a:endParaRPr lang="pl-PL" sz="1800" dirty="0"/>
          </a:p>
        </p:txBody>
      </p:sp>
    </p:spTree>
    <p:extLst>
      <p:ext uri="{BB962C8B-B14F-4D97-AF65-F5344CB8AC3E}">
        <p14:creationId xmlns:p14="http://schemas.microsoft.com/office/powerpoint/2010/main" val="181482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55" name="Rectangle 16">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0" name="Picture 19">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1" name="Rectangle 20">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4" name="Picture 21">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5" name="Picture 22">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43F9DA01-0638-42F5-9E4D-764D8A0B2685}"/>
              </a:ext>
            </a:extLst>
          </p:cNvPr>
          <p:cNvSpPr>
            <a:spLocks noGrp="1"/>
          </p:cNvSpPr>
          <p:nvPr>
            <p:ph type="title"/>
          </p:nvPr>
        </p:nvSpPr>
        <p:spPr>
          <a:xfrm>
            <a:off x="7679599" y="1715377"/>
            <a:ext cx="3375149" cy="2727225"/>
          </a:xfrm>
        </p:spPr>
        <p:txBody>
          <a:bodyPr vert="horz" lIns="91440" tIns="45720" rIns="91440" bIns="45720" rtlCol="0" anchor="ctr">
            <a:noAutofit/>
          </a:bodyPr>
          <a:lstStyle/>
          <a:p>
            <a:pPr>
              <a:lnSpc>
                <a:spcPct val="90000"/>
              </a:lnSpc>
            </a:pPr>
            <a:r>
              <a:rPr lang="en-US" sz="4000" dirty="0" err="1"/>
              <a:t>Sposób</a:t>
            </a:r>
            <a:r>
              <a:rPr lang="en-US" sz="4000" dirty="0"/>
              <a:t> </a:t>
            </a:r>
            <a:r>
              <a:rPr lang="en-US" sz="4000" dirty="0" err="1"/>
              <a:t>zaznaczania</a:t>
            </a:r>
            <a:r>
              <a:rPr lang="en-US" sz="4000" dirty="0"/>
              <a:t> </a:t>
            </a:r>
            <a:r>
              <a:rPr lang="en-US" sz="4000" dirty="0" err="1"/>
              <a:t>odpowiedzi</a:t>
            </a:r>
            <a:r>
              <a:rPr lang="en-US" sz="4000" dirty="0"/>
              <a:t> </a:t>
            </a:r>
            <a:br>
              <a:rPr lang="en-US" sz="4000" dirty="0"/>
            </a:br>
            <a:r>
              <a:rPr lang="en-US" sz="4000" dirty="0" err="1"/>
              <a:t>na</a:t>
            </a:r>
            <a:r>
              <a:rPr lang="en-US" sz="4000" dirty="0"/>
              <a:t> </a:t>
            </a:r>
            <a:r>
              <a:rPr lang="en-US" sz="4000" dirty="0" err="1"/>
              <a:t>karcie</a:t>
            </a:r>
            <a:r>
              <a:rPr lang="en-US" sz="4000" dirty="0"/>
              <a:t> </a:t>
            </a:r>
            <a:r>
              <a:rPr lang="en-US" sz="4000" dirty="0" err="1"/>
              <a:t>odpowiedzi</a:t>
            </a:r>
            <a:r>
              <a:rPr lang="en-US" sz="4000" dirty="0"/>
              <a:t> </a:t>
            </a:r>
            <a:r>
              <a:rPr lang="en-US" sz="4000" dirty="0" err="1"/>
              <a:t>oraz</a:t>
            </a:r>
            <a:r>
              <a:rPr lang="en-US" sz="4000" dirty="0"/>
              <a:t> </a:t>
            </a:r>
            <a:br>
              <a:rPr lang="en-US" sz="4000" dirty="0"/>
            </a:br>
            <a:r>
              <a:rPr lang="en-US" sz="4000" dirty="0" err="1"/>
              <a:t>nanoszenia</a:t>
            </a:r>
            <a:r>
              <a:rPr lang="en-US" sz="4000" dirty="0"/>
              <a:t> </a:t>
            </a:r>
            <a:r>
              <a:rPr lang="en-US" sz="4000" dirty="0" err="1"/>
              <a:t>poprawek</a:t>
            </a:r>
            <a:endParaRPr lang="en-US" sz="4000" dirty="0"/>
          </a:p>
        </p:txBody>
      </p:sp>
      <p:sp>
        <p:nvSpPr>
          <p:cNvPr id="66" name="Rectangle 24">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az 10" descr="Obraz zawierający stół&#10;&#10;Opis wygenerowany automatycznie">
            <a:extLst>
              <a:ext uri="{FF2B5EF4-FFF2-40B4-BE49-F238E27FC236}">
                <a16:creationId xmlns:a16="http://schemas.microsoft.com/office/drawing/2014/main" id="{3D09904E-6DE3-47B7-A39C-E0EA0AB7B753}"/>
              </a:ext>
            </a:extLst>
          </p:cNvPr>
          <p:cNvPicPr>
            <a:picLocks noChangeAspect="1"/>
          </p:cNvPicPr>
          <p:nvPr/>
        </p:nvPicPr>
        <p:blipFill rotWithShape="1">
          <a:blip r:embed="rId5"/>
          <a:srcRect l="5703" r="13245" b="1"/>
          <a:stretch/>
        </p:blipFill>
        <p:spPr>
          <a:xfrm>
            <a:off x="1412683" y="1410208"/>
            <a:ext cx="5379418" cy="3930666"/>
          </a:xfrm>
          <a:prstGeom prst="rect">
            <a:avLst/>
          </a:prstGeom>
        </p:spPr>
      </p:pic>
      <p:cxnSp>
        <p:nvCxnSpPr>
          <p:cNvPr id="67" name="Straight Connector 26">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3766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D7B4E798-6500-4DC7-9960-233227616AFD}"/>
              </a:ext>
            </a:extLst>
          </p:cNvPr>
          <p:cNvSpPr>
            <a:spLocks noGrp="1"/>
          </p:cNvSpPr>
          <p:nvPr>
            <p:ph type="title"/>
          </p:nvPr>
        </p:nvSpPr>
        <p:spPr>
          <a:xfrm>
            <a:off x="1055599" y="1055077"/>
            <a:ext cx="2532909" cy="4794578"/>
          </a:xfrm>
        </p:spPr>
        <p:txBody>
          <a:bodyPr>
            <a:normAutofit/>
          </a:bodyPr>
          <a:lstStyle/>
          <a:p>
            <a:r>
              <a:rPr lang="pl-PL">
                <a:solidFill>
                  <a:srgbClr val="262626"/>
                </a:solidFill>
                <a:ea typeface="+mj-lt"/>
                <a:cs typeface="+mj-lt"/>
              </a:rPr>
              <a:t>W czasie trwania egzaminu</a:t>
            </a:r>
            <a:endParaRPr lang="pl-PL">
              <a:solidFill>
                <a:srgbClr val="262626"/>
              </a:solidFill>
            </a:endParaRPr>
          </a:p>
        </p:txBody>
      </p:sp>
      <p:sp useBgFill="1">
        <p:nvSpPr>
          <p:cNvPr id="20"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ymbol zastępczy zawartości 2">
            <a:extLst>
              <a:ext uri="{FF2B5EF4-FFF2-40B4-BE49-F238E27FC236}">
                <a16:creationId xmlns:a16="http://schemas.microsoft.com/office/drawing/2014/main" id="{FDE61C5A-6CFD-4437-9445-9612700C7B9C}"/>
              </a:ext>
            </a:extLst>
          </p:cNvPr>
          <p:cNvGraphicFramePr>
            <a:graphicFrameLocks noGrp="1"/>
          </p:cNvGraphicFramePr>
          <p:nvPr>
            <p:ph idx="1"/>
            <p:extLst>
              <p:ext uri="{D42A27DB-BD31-4B8C-83A1-F6EECF244321}">
                <p14:modId xmlns:p14="http://schemas.microsoft.com/office/powerpoint/2010/main" val="3782430971"/>
              </p:ext>
            </p:extLst>
          </p:nvPr>
        </p:nvGraphicFramePr>
        <p:xfrm>
          <a:off x="4894978" y="330219"/>
          <a:ext cx="6920623" cy="6183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7202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6AA52E-507F-4352-B3F1-F7B03B5113E5}"/>
              </a:ext>
            </a:extLst>
          </p:cNvPr>
          <p:cNvSpPr>
            <a:spLocks noGrp="1"/>
          </p:cNvSpPr>
          <p:nvPr>
            <p:ph type="title"/>
          </p:nvPr>
        </p:nvSpPr>
        <p:spPr>
          <a:xfrm>
            <a:off x="1295402" y="982132"/>
            <a:ext cx="9601196" cy="1303867"/>
          </a:xfrm>
        </p:spPr>
        <p:txBody>
          <a:bodyPr>
            <a:normAutofit/>
          </a:bodyPr>
          <a:lstStyle/>
          <a:p>
            <a:pPr>
              <a:lnSpc>
                <a:spcPct val="90000"/>
              </a:lnSpc>
            </a:pPr>
            <a:r>
              <a:rPr lang="pl-PL" sz="4100">
                <a:ea typeface="+mj-lt"/>
                <a:cs typeface="+mj-lt"/>
              </a:rPr>
              <a:t>Unieważnienie egzaminu </a:t>
            </a:r>
            <a:br>
              <a:rPr lang="pl-PL" sz="4100">
                <a:ea typeface="+mj-lt"/>
                <a:cs typeface="+mj-lt"/>
              </a:rPr>
            </a:br>
            <a:r>
              <a:rPr lang="pl-PL" sz="4100">
                <a:ea typeface="+mj-lt"/>
                <a:cs typeface="+mj-lt"/>
              </a:rPr>
              <a:t>z danego przedmiotu</a:t>
            </a:r>
            <a:endParaRPr lang="pl-PL" sz="4100"/>
          </a:p>
        </p:txBody>
      </p:sp>
      <p:sp>
        <p:nvSpPr>
          <p:cNvPr id="3" name="Symbol zastępczy zawartości 2">
            <a:extLst>
              <a:ext uri="{FF2B5EF4-FFF2-40B4-BE49-F238E27FC236}">
                <a16:creationId xmlns:a16="http://schemas.microsoft.com/office/drawing/2014/main" id="{1BC2AAEC-959D-45A7-B592-3B7D1D9A1D8E}"/>
              </a:ext>
            </a:extLst>
          </p:cNvPr>
          <p:cNvSpPr>
            <a:spLocks noGrp="1"/>
          </p:cNvSpPr>
          <p:nvPr>
            <p:ph idx="1"/>
          </p:nvPr>
        </p:nvSpPr>
        <p:spPr>
          <a:xfrm>
            <a:off x="1295402" y="2556932"/>
            <a:ext cx="6256866" cy="3318936"/>
          </a:xfrm>
        </p:spPr>
        <p:txBody>
          <a:bodyPr vert="horz" lIns="91440" tIns="45720" rIns="91440" bIns="45720" rtlCol="0">
            <a:normAutofit/>
          </a:bodyPr>
          <a:lstStyle/>
          <a:p>
            <a:pPr marL="0" indent="0">
              <a:buNone/>
            </a:pPr>
            <a:r>
              <a:rPr lang="pl-PL" sz="2200">
                <a:ea typeface="+mn-lt"/>
                <a:cs typeface="+mn-lt"/>
              </a:rPr>
              <a:t>W przypadku:</a:t>
            </a:r>
            <a:endParaRPr lang="pl-PL" sz="2200"/>
          </a:p>
          <a:p>
            <a:r>
              <a:rPr lang="pl-PL" sz="2200">
                <a:ea typeface="+mn-lt"/>
                <a:cs typeface="+mn-lt"/>
              </a:rPr>
              <a:t>stwierdzenia niesamodzielnego rozwiązywania zadań przez ucznia</a:t>
            </a:r>
            <a:endParaRPr lang="pl-PL" sz="2200"/>
          </a:p>
          <a:p>
            <a:r>
              <a:rPr lang="pl-PL" sz="2200">
                <a:ea typeface="+mn-lt"/>
                <a:cs typeface="+mn-lt"/>
              </a:rPr>
              <a:t> wniesienia lub korzystania przez ucznia z urządzenia telekomunikacyjnego albo materiałów pomocniczych</a:t>
            </a:r>
            <a:endParaRPr lang="pl-PL" sz="2200"/>
          </a:p>
          <a:p>
            <a:r>
              <a:rPr lang="pl-PL" sz="2200">
                <a:ea typeface="+mn-lt"/>
                <a:cs typeface="+mn-lt"/>
              </a:rPr>
              <a:t>zakłócania przez ucznia prawidłowego przebiegu egzaminu z danego przedmiotu, w sposób utrudniający pracę pozostałym uczniom</a:t>
            </a:r>
            <a:endParaRPr lang="pl-PL" sz="2200"/>
          </a:p>
        </p:txBody>
      </p:sp>
      <p:pic>
        <p:nvPicPr>
          <p:cNvPr id="5" name="Picture 4" descr="Okulary na wierzchu książki">
            <a:extLst>
              <a:ext uri="{FF2B5EF4-FFF2-40B4-BE49-F238E27FC236}">
                <a16:creationId xmlns:a16="http://schemas.microsoft.com/office/drawing/2014/main" id="{6F1CD225-7EE7-4B72-8B4A-10CA7AE41324}"/>
              </a:ext>
            </a:extLst>
          </p:cNvPr>
          <p:cNvPicPr>
            <a:picLocks noChangeAspect="1"/>
          </p:cNvPicPr>
          <p:nvPr/>
        </p:nvPicPr>
        <p:blipFill rotWithShape="1">
          <a:blip r:embed="rId3"/>
          <a:srcRect l="5866" r="30508" b="3"/>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541897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AE9DFEA2-11F3-4DDF-883F-9A3F23EA640D}"/>
              </a:ext>
            </a:extLst>
          </p:cNvPr>
          <p:cNvSpPr>
            <a:spLocks noGrp="1"/>
          </p:cNvSpPr>
          <p:nvPr>
            <p:ph type="title"/>
          </p:nvPr>
        </p:nvSpPr>
        <p:spPr>
          <a:xfrm>
            <a:off x="952108" y="954756"/>
            <a:ext cx="2730414" cy="4946003"/>
          </a:xfrm>
        </p:spPr>
        <p:txBody>
          <a:bodyPr>
            <a:normAutofit/>
          </a:bodyPr>
          <a:lstStyle/>
          <a:p>
            <a:r>
              <a:rPr lang="pl-PL">
                <a:solidFill>
                  <a:srgbClr val="FFFFFF"/>
                </a:solidFill>
                <a:ea typeface="+mj-lt"/>
                <a:cs typeface="+mj-lt"/>
              </a:rPr>
              <a:t>Ważne daty</a:t>
            </a:r>
            <a:endParaRPr lang="pl-PL">
              <a:solidFill>
                <a:srgbClr val="FFFFFF"/>
              </a:solidFill>
            </a:endParaRP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2FF44C8B-2BC0-4EB7-8BE7-53CC21C9E914}"/>
              </a:ext>
            </a:extLst>
          </p:cNvPr>
          <p:cNvSpPr>
            <a:spLocks noGrp="1"/>
          </p:cNvSpPr>
          <p:nvPr>
            <p:ph idx="1"/>
          </p:nvPr>
        </p:nvSpPr>
        <p:spPr>
          <a:xfrm>
            <a:off x="5140934" y="167975"/>
            <a:ext cx="6571856" cy="6153589"/>
          </a:xfrm>
        </p:spPr>
        <p:txBody>
          <a:bodyPr vert="horz" lIns="91440" tIns="45720" rIns="91440" bIns="45720" rtlCol="0" anchor="ctr">
            <a:noAutofit/>
          </a:bodyPr>
          <a:lstStyle/>
          <a:p>
            <a:pPr>
              <a:lnSpc>
                <a:spcPct val="90000"/>
              </a:lnSpc>
            </a:pPr>
            <a:endParaRPr lang="pl-PL" dirty="0"/>
          </a:p>
          <a:p>
            <a:pPr>
              <a:lnSpc>
                <a:spcPct val="90000"/>
              </a:lnSpc>
            </a:pPr>
            <a:r>
              <a:rPr lang="pl-PL" b="1" dirty="0">
                <a:ea typeface="+mn-lt"/>
                <a:cs typeface="+mn-lt"/>
              </a:rPr>
              <a:t> do 2 października 2023 r.</a:t>
            </a:r>
            <a:r>
              <a:rPr lang="pl-PL" dirty="0">
                <a:ea typeface="+mn-lt"/>
                <a:cs typeface="+mn-lt"/>
              </a:rPr>
              <a:t> rodzice ucznia składają do dyrektora szkoły, pisemną deklarację wskazującą język obcy nowożytny, z którego uczeń przystąpi do egzaminu ósmoklasisty</a:t>
            </a:r>
            <a:endParaRPr lang="pl-PL" dirty="0"/>
          </a:p>
          <a:p>
            <a:pPr>
              <a:lnSpc>
                <a:spcPct val="90000"/>
              </a:lnSpc>
            </a:pPr>
            <a:r>
              <a:rPr lang="pl-PL" dirty="0">
                <a:ea typeface="+mn-lt"/>
                <a:cs typeface="+mn-lt"/>
              </a:rPr>
              <a:t> </a:t>
            </a:r>
            <a:r>
              <a:rPr lang="pl-PL" b="1" dirty="0">
                <a:ea typeface="+mn-lt"/>
                <a:cs typeface="+mn-lt"/>
              </a:rPr>
              <a:t>do 16 października 2023 r.</a:t>
            </a:r>
            <a:r>
              <a:rPr lang="pl-PL" dirty="0">
                <a:ea typeface="+mn-lt"/>
                <a:cs typeface="+mn-lt"/>
              </a:rPr>
              <a:t> przyjęcie od rodziców uczniów zaświadczeń o stanie zdrowia oraz opinii poradni psychologiczno-pedagogicznych</a:t>
            </a:r>
            <a:endParaRPr lang="pl-PL" dirty="0"/>
          </a:p>
          <a:p>
            <a:pPr>
              <a:lnSpc>
                <a:spcPct val="90000"/>
              </a:lnSpc>
            </a:pPr>
            <a:r>
              <a:rPr lang="pl-PL" b="1" dirty="0">
                <a:ea typeface="+mn-lt"/>
                <a:cs typeface="+mn-lt"/>
              </a:rPr>
              <a:t>do 21 listopada 2023 r. </a:t>
            </a:r>
            <a:r>
              <a:rPr lang="pl-PL" dirty="0">
                <a:ea typeface="+mn-lt"/>
                <a:cs typeface="+mn-lt"/>
              </a:rPr>
              <a:t>rodzice zostaną poinformowani o przyznanych przez radę pedagogiczną sposobach dostosowań warunków lub form przeprowadzania egzaminu do potrzeb edukacyjnych i możliwości psychofizycznych zdających</a:t>
            </a:r>
            <a:endParaRPr lang="pl-PL" dirty="0"/>
          </a:p>
          <a:p>
            <a:pPr>
              <a:lnSpc>
                <a:spcPct val="90000"/>
              </a:lnSpc>
            </a:pPr>
            <a:r>
              <a:rPr lang="pl-PL" b="1" dirty="0">
                <a:ea typeface="+mn-lt"/>
                <a:cs typeface="+mn-lt"/>
              </a:rPr>
              <a:t>do 24 listopada 2023 r.</a:t>
            </a:r>
            <a:r>
              <a:rPr lang="pl-PL" dirty="0">
                <a:ea typeface="+mn-lt"/>
                <a:cs typeface="+mn-lt"/>
              </a:rPr>
              <a:t> rodzice składają oświadczenia o korzystaniu albo niekorzystaniu z dostosowań wskazanych przez radę pedagogiczną</a:t>
            </a:r>
            <a:endParaRPr lang="pl-PL" dirty="0"/>
          </a:p>
        </p:txBody>
      </p:sp>
    </p:spTree>
    <p:extLst>
      <p:ext uri="{BB962C8B-B14F-4D97-AF65-F5344CB8AC3E}">
        <p14:creationId xmlns:p14="http://schemas.microsoft.com/office/powerpoint/2010/main" val="368355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CAE01EAF-E7DD-4FC5-B85C-4CC345B743E0}"/>
              </a:ext>
            </a:extLst>
          </p:cNvPr>
          <p:cNvSpPr>
            <a:spLocks noGrp="1"/>
          </p:cNvSpPr>
          <p:nvPr>
            <p:ph type="title"/>
          </p:nvPr>
        </p:nvSpPr>
        <p:spPr>
          <a:xfrm>
            <a:off x="952108" y="954756"/>
            <a:ext cx="2730414" cy="4946003"/>
          </a:xfrm>
        </p:spPr>
        <p:txBody>
          <a:bodyPr>
            <a:normAutofit/>
          </a:bodyPr>
          <a:lstStyle/>
          <a:p>
            <a:r>
              <a:rPr lang="pl-PL">
                <a:solidFill>
                  <a:srgbClr val="FFFFFF"/>
                </a:solidFill>
              </a:rPr>
              <a:t>Ważne daty</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C183FCB4-D490-4F53-A633-0661CAACBB39}"/>
              </a:ext>
            </a:extLst>
          </p:cNvPr>
          <p:cNvSpPr>
            <a:spLocks noGrp="1"/>
          </p:cNvSpPr>
          <p:nvPr>
            <p:ph idx="1"/>
          </p:nvPr>
        </p:nvSpPr>
        <p:spPr>
          <a:xfrm>
            <a:off x="5140934" y="182353"/>
            <a:ext cx="6701252" cy="6340496"/>
          </a:xfrm>
        </p:spPr>
        <p:txBody>
          <a:bodyPr vert="horz" lIns="91440" tIns="45720" rIns="91440" bIns="45720" rtlCol="0" anchor="ctr">
            <a:normAutofit/>
          </a:bodyPr>
          <a:lstStyle/>
          <a:p>
            <a:pPr>
              <a:buFont typeface="Wingdings" panose="020B0604020202020204" pitchFamily="34" charset="0"/>
              <a:buChar char="q"/>
            </a:pPr>
            <a:r>
              <a:rPr lang="pl-PL" sz="2200" b="1" dirty="0">
                <a:ea typeface="+mn-lt"/>
                <a:cs typeface="+mn-lt"/>
              </a:rPr>
              <a:t>do 14 lutego 2024 r. </a:t>
            </a:r>
            <a:r>
              <a:rPr lang="pl-PL" sz="2200" dirty="0">
                <a:ea typeface="+mn-lt"/>
                <a:cs typeface="+mn-lt"/>
              </a:rPr>
              <a:t>możliwe są zmiany w deklaracjach wyboru języka obcego nowożytnego, Poinformowanie uczniów oraz rodziców uczniów o warunkach przebiegu egzaminu.</a:t>
            </a:r>
            <a:endParaRPr lang="pl-PL" sz="2200" dirty="0"/>
          </a:p>
          <a:p>
            <a:pPr>
              <a:buFont typeface="Wingdings" panose="020B0604020202020204" pitchFamily="34" charset="0"/>
              <a:buChar char="q"/>
            </a:pPr>
            <a:r>
              <a:rPr lang="pl-PL" sz="2200" b="1" dirty="0">
                <a:ea typeface="+mn-lt"/>
                <a:cs typeface="+mn-lt"/>
              </a:rPr>
              <a:t>do 10 maja 2024 r. </a:t>
            </a:r>
            <a:r>
              <a:rPr lang="pl-PL" sz="2200" dirty="0">
                <a:ea typeface="+mn-lt"/>
                <a:cs typeface="+mn-lt"/>
              </a:rPr>
              <a:t>– Przyjęcie od uczniów zaświadczeń stwierdzających uzyskanie tytułu laureata / finalisty olimpiady lub laureata konkursu i przekazanie informacji do OKE nie później niż w dniu egzaminu z danego przedmiotu. </a:t>
            </a:r>
            <a:endParaRPr lang="pl-PL" sz="2200" dirty="0" err="1"/>
          </a:p>
        </p:txBody>
      </p:sp>
    </p:spTree>
    <p:extLst>
      <p:ext uri="{BB962C8B-B14F-4D97-AF65-F5344CB8AC3E}">
        <p14:creationId xmlns:p14="http://schemas.microsoft.com/office/powerpoint/2010/main" val="46270887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21</Slides>
  <Notes>0</Notes>
  <HiddenSlides>0</HiddenSlides>
  <MMClips>0</MMClips>
  <ScaleCrop>false</ScaleCrop>
  <HeadingPairs>
    <vt:vector size="4" baseType="variant">
      <vt:variant>
        <vt:lpstr>Motyw</vt:lpstr>
      </vt:variant>
      <vt:variant>
        <vt:i4>1</vt:i4>
      </vt:variant>
      <vt:variant>
        <vt:lpstr>Tytuły slajdów</vt:lpstr>
      </vt:variant>
      <vt:variant>
        <vt:i4>21</vt:i4>
      </vt:variant>
    </vt:vector>
  </HeadingPairs>
  <TitlesOfParts>
    <vt:vector size="22" baseType="lpstr">
      <vt:lpstr>Organic</vt:lpstr>
      <vt:lpstr>EGZAMIN ÓSMOKLASISTY 2024</vt:lpstr>
      <vt:lpstr>O egzaminie</vt:lpstr>
      <vt:lpstr>Harmonogram</vt:lpstr>
      <vt:lpstr>Egzamin</vt:lpstr>
      <vt:lpstr>Sposób zaznaczania odpowiedzi  na karcie odpowiedzi oraz  nanoszenia poprawek</vt:lpstr>
      <vt:lpstr>W czasie trwania egzaminu</vt:lpstr>
      <vt:lpstr>Unieważnienie egzaminu  z danego przedmiotu</vt:lpstr>
      <vt:lpstr>Ważne daty</vt:lpstr>
      <vt:lpstr>Ważne daty</vt:lpstr>
      <vt:lpstr>Ważne daty</vt:lpstr>
      <vt:lpstr>Po egzaminie</vt:lpstr>
      <vt:lpstr>Dodatkowe informacje</vt:lpstr>
      <vt:lpstr>www.cke.edu.pl </vt:lpstr>
      <vt:lpstr>Jak wspomóc ucznia?</vt:lpstr>
      <vt:lpstr>Wskazówki dla rodziców</vt:lpstr>
      <vt:lpstr>11 kroków – jak dobrze przygotować się do egzaminu ósmoklasisty</vt:lpstr>
      <vt:lpstr>Prezentacja programu PowerPoint</vt:lpstr>
      <vt:lpstr>Prezentacja programu PowerPoint</vt:lpstr>
      <vt:lpstr>Prezentacja programu PowerPoint</vt:lpstr>
      <vt:lpstr>Prezentacja programu PowerPoint</vt:lpstr>
      <vt:lpstr>Dziękuję.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547</cp:revision>
  <dcterms:created xsi:type="dcterms:W3CDTF">2021-11-07T10:23:08Z</dcterms:created>
  <dcterms:modified xsi:type="dcterms:W3CDTF">2023-12-28T17:25:38Z</dcterms:modified>
</cp:coreProperties>
</file>