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0" r:id="rId28"/>
    <p:sldId id="282" r:id="rId29"/>
    <p:sldId id="284" r:id="rId30"/>
    <p:sldId id="285" r:id="rId31"/>
    <p:sldId id="288" r:id="rId32"/>
    <p:sldId id="286" r:id="rId33"/>
    <p:sldId id="287" r:id="rId34"/>
    <p:sldId id="289" r:id="rId35"/>
    <p:sldId id="290" r:id="rId36"/>
  </p:sldIdLst>
  <p:sldSz cx="12193588" cy="6858000"/>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08"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AAD31A0F-BF90-4C95-827C-D1DDEF4C22CA}" type="datetimeFigureOut">
              <a:rPr lang="pl-PL" smtClean="0"/>
              <a:t>2022-11-29</a:t>
            </a:fld>
            <a:endParaRPr lang="pl-PL"/>
          </a:p>
        </p:txBody>
      </p:sp>
      <p:sp>
        <p:nvSpPr>
          <p:cNvPr id="4" name="Symbol zastępczy obrazu slajdu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3F1B5DB9-264F-4E52-88BB-363425D24902}" type="slidenum">
              <a:rPr lang="pl-PL" smtClean="0"/>
              <a:t>‹#›</a:t>
            </a:fld>
            <a:endParaRPr lang="pl-PL"/>
          </a:p>
        </p:txBody>
      </p:sp>
    </p:spTree>
    <p:extLst>
      <p:ext uri="{BB962C8B-B14F-4D97-AF65-F5344CB8AC3E}">
        <p14:creationId xmlns:p14="http://schemas.microsoft.com/office/powerpoint/2010/main" val="868161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F1B5DB9-264F-4E52-88BB-363425D24902}" type="slidenum">
              <a:rPr lang="pl-PL" smtClean="0"/>
              <a:t>26</a:t>
            </a:fld>
            <a:endParaRPr lang="pl-PL"/>
          </a:p>
        </p:txBody>
      </p:sp>
    </p:spTree>
    <p:extLst>
      <p:ext uri="{BB962C8B-B14F-4D97-AF65-F5344CB8AC3E}">
        <p14:creationId xmlns:p14="http://schemas.microsoft.com/office/powerpoint/2010/main" val="323436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F1B5DB9-264F-4E52-88BB-363425D24902}" type="slidenum">
              <a:rPr lang="pl-PL" smtClean="0"/>
              <a:t>27</a:t>
            </a:fld>
            <a:endParaRPr lang="pl-PL"/>
          </a:p>
        </p:txBody>
      </p:sp>
    </p:spTree>
    <p:extLst>
      <p:ext uri="{BB962C8B-B14F-4D97-AF65-F5344CB8AC3E}">
        <p14:creationId xmlns:p14="http://schemas.microsoft.com/office/powerpoint/2010/main" val="109105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F1B5DB9-264F-4E52-88BB-363425D24902}" type="slidenum">
              <a:rPr lang="pl-PL" smtClean="0"/>
              <a:t>28</a:t>
            </a:fld>
            <a:endParaRPr lang="pl-PL"/>
          </a:p>
        </p:txBody>
      </p:sp>
    </p:spTree>
    <p:extLst>
      <p:ext uri="{BB962C8B-B14F-4D97-AF65-F5344CB8AC3E}">
        <p14:creationId xmlns:p14="http://schemas.microsoft.com/office/powerpoint/2010/main" val="351544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F1B5DB9-264F-4E52-88BB-363425D24902}" type="slidenum">
              <a:rPr lang="pl-PL" smtClean="0"/>
              <a:t>29</a:t>
            </a:fld>
            <a:endParaRPr lang="pl-PL"/>
          </a:p>
        </p:txBody>
      </p:sp>
    </p:spTree>
    <p:extLst>
      <p:ext uri="{BB962C8B-B14F-4D97-AF65-F5344CB8AC3E}">
        <p14:creationId xmlns:p14="http://schemas.microsoft.com/office/powerpoint/2010/main" val="21660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F1B5DB9-264F-4E52-88BB-363425D24902}" type="slidenum">
              <a:rPr lang="pl-PL" smtClean="0"/>
              <a:t>30</a:t>
            </a:fld>
            <a:endParaRPr lang="pl-PL"/>
          </a:p>
        </p:txBody>
      </p:sp>
    </p:spTree>
    <p:extLst>
      <p:ext uri="{BB962C8B-B14F-4D97-AF65-F5344CB8AC3E}">
        <p14:creationId xmlns:p14="http://schemas.microsoft.com/office/powerpoint/2010/main" val="1919334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F1B5DB9-264F-4E52-88BB-363425D24902}" type="slidenum">
              <a:rPr lang="pl-PL" smtClean="0"/>
              <a:t>31</a:t>
            </a:fld>
            <a:endParaRPr lang="pl-PL"/>
          </a:p>
        </p:txBody>
      </p:sp>
    </p:spTree>
    <p:extLst>
      <p:ext uri="{BB962C8B-B14F-4D97-AF65-F5344CB8AC3E}">
        <p14:creationId xmlns:p14="http://schemas.microsoft.com/office/powerpoint/2010/main" val="189594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F1B5DB9-264F-4E52-88BB-363425D24902}" type="slidenum">
              <a:rPr lang="pl-PL" smtClean="0"/>
              <a:t>32</a:t>
            </a:fld>
            <a:endParaRPr lang="pl-PL"/>
          </a:p>
        </p:txBody>
      </p:sp>
    </p:spTree>
    <p:extLst>
      <p:ext uri="{BB962C8B-B14F-4D97-AF65-F5344CB8AC3E}">
        <p14:creationId xmlns:p14="http://schemas.microsoft.com/office/powerpoint/2010/main" val="127132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F1B5DB9-264F-4E52-88BB-363425D24902}" type="slidenum">
              <a:rPr lang="pl-PL" smtClean="0"/>
              <a:t>33</a:t>
            </a:fld>
            <a:endParaRPr lang="pl-PL"/>
          </a:p>
        </p:txBody>
      </p:sp>
    </p:spTree>
    <p:extLst>
      <p:ext uri="{BB962C8B-B14F-4D97-AF65-F5344CB8AC3E}">
        <p14:creationId xmlns:p14="http://schemas.microsoft.com/office/powerpoint/2010/main" val="292667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F1B5DB9-264F-4E52-88BB-363425D24902}" type="slidenum">
              <a:rPr lang="pl-PL" smtClean="0"/>
              <a:t>34</a:t>
            </a:fld>
            <a:endParaRPr lang="pl-PL"/>
          </a:p>
        </p:txBody>
      </p:sp>
    </p:spTree>
    <p:extLst>
      <p:ext uri="{BB962C8B-B14F-4D97-AF65-F5344CB8AC3E}">
        <p14:creationId xmlns:p14="http://schemas.microsoft.com/office/powerpoint/2010/main" val="159297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632DECFF-C739-4B79-8C57-7CE310271434}"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31"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32"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504BB3CD-43A6-47D1-AF74-55E098897C58}"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34"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35"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36"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37"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C2A9F6C4-8151-4959-859A-482A8F3C7BC0}"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39" name="PlaceHolder 2"/>
          <p:cNvSpPr>
            <a:spLocks noGrp="1"/>
          </p:cNvSpPr>
          <p:nvPr>
            <p:ph/>
          </p:nvPr>
        </p:nvSpPr>
        <p:spPr>
          <a:xfrm>
            <a:off x="609480" y="1604520"/>
            <a:ext cx="35334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40" name="PlaceHolder 3"/>
          <p:cNvSpPr>
            <a:spLocks noGrp="1"/>
          </p:cNvSpPr>
          <p:nvPr>
            <p:ph/>
          </p:nvPr>
        </p:nvSpPr>
        <p:spPr>
          <a:xfrm>
            <a:off x="4320000" y="1604520"/>
            <a:ext cx="35334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41" name="PlaceHolder 4"/>
          <p:cNvSpPr>
            <a:spLocks noGrp="1"/>
          </p:cNvSpPr>
          <p:nvPr>
            <p:ph/>
          </p:nvPr>
        </p:nvSpPr>
        <p:spPr>
          <a:xfrm>
            <a:off x="8030520" y="1604520"/>
            <a:ext cx="35334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42" name="PlaceHolder 5"/>
          <p:cNvSpPr>
            <a:spLocks noGrp="1"/>
          </p:cNvSpPr>
          <p:nvPr>
            <p:ph/>
          </p:nvPr>
        </p:nvSpPr>
        <p:spPr>
          <a:xfrm>
            <a:off x="609480" y="3682080"/>
            <a:ext cx="35334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43" name="PlaceHolder 6"/>
          <p:cNvSpPr>
            <a:spLocks noGrp="1"/>
          </p:cNvSpPr>
          <p:nvPr>
            <p:ph/>
          </p:nvPr>
        </p:nvSpPr>
        <p:spPr>
          <a:xfrm>
            <a:off x="4320000" y="3682080"/>
            <a:ext cx="35334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44" name="PlaceHolder 7"/>
          <p:cNvSpPr>
            <a:spLocks noGrp="1"/>
          </p:cNvSpPr>
          <p:nvPr>
            <p:ph/>
          </p:nvPr>
        </p:nvSpPr>
        <p:spPr>
          <a:xfrm>
            <a:off x="8030520" y="3682080"/>
            <a:ext cx="35334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493B5E12-830F-430D-92D5-866992EC7B4B}"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BA023074-0692-4AB0-AC1C-E838524A0A70}"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55"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indent="0" algn="ctr">
              <a:buNone/>
            </a:pPr>
            <a:endParaRPr lang="pl-PL"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E88A5E18-3630-490E-9887-FA2022F0B9CE}"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57"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4FB5D18D-5C91-4197-BCA9-91D21B67C620}"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59"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60"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99742F32-0BAE-45DB-BE20-50B8B9A92499}"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E9657CBF-1F6D-4481-BA41-23A57350E8A1}"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AC3F80EC-A745-4433-933B-EB7E4420859F}"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64"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65"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66"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6A8AF85E-4FBC-4462-8BC1-C891AB541057}"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10"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indent="0" algn="ctr">
              <a:buNone/>
            </a:pPr>
            <a:endParaRPr lang="pl-PL"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51EE9F44-C9FC-41E0-8EE3-71A1445350FE}"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68"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69"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70"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10BF3DCA-837C-4266-86D6-A221206BC509}"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72"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73"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74"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B7357A0D-B6D2-4FCE-A069-22806BF93E3C}"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76"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77"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107EB83B-37CF-4732-BA08-8D7A0CC1F2FC}"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79"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80"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81"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82"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67334A60-B270-4E6B-8FBA-7C133EFE3F04}"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84" name="PlaceHolder 2"/>
          <p:cNvSpPr>
            <a:spLocks noGrp="1"/>
          </p:cNvSpPr>
          <p:nvPr>
            <p:ph/>
          </p:nvPr>
        </p:nvSpPr>
        <p:spPr>
          <a:xfrm>
            <a:off x="609480" y="1604520"/>
            <a:ext cx="35334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85" name="PlaceHolder 3"/>
          <p:cNvSpPr>
            <a:spLocks noGrp="1"/>
          </p:cNvSpPr>
          <p:nvPr>
            <p:ph/>
          </p:nvPr>
        </p:nvSpPr>
        <p:spPr>
          <a:xfrm>
            <a:off x="4320000" y="1604520"/>
            <a:ext cx="35334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86" name="PlaceHolder 4"/>
          <p:cNvSpPr>
            <a:spLocks noGrp="1"/>
          </p:cNvSpPr>
          <p:nvPr>
            <p:ph/>
          </p:nvPr>
        </p:nvSpPr>
        <p:spPr>
          <a:xfrm>
            <a:off x="8030520" y="1604520"/>
            <a:ext cx="35334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87" name="PlaceHolder 5"/>
          <p:cNvSpPr>
            <a:spLocks noGrp="1"/>
          </p:cNvSpPr>
          <p:nvPr>
            <p:ph/>
          </p:nvPr>
        </p:nvSpPr>
        <p:spPr>
          <a:xfrm>
            <a:off x="609480" y="3682080"/>
            <a:ext cx="35334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88" name="PlaceHolder 6"/>
          <p:cNvSpPr>
            <a:spLocks noGrp="1"/>
          </p:cNvSpPr>
          <p:nvPr>
            <p:ph/>
          </p:nvPr>
        </p:nvSpPr>
        <p:spPr>
          <a:xfrm>
            <a:off x="4320000" y="3682080"/>
            <a:ext cx="35334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89" name="PlaceHolder 7"/>
          <p:cNvSpPr>
            <a:spLocks noGrp="1"/>
          </p:cNvSpPr>
          <p:nvPr>
            <p:ph/>
          </p:nvPr>
        </p:nvSpPr>
        <p:spPr>
          <a:xfrm>
            <a:off x="8030520" y="3682080"/>
            <a:ext cx="35334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11FE2F06-1E0A-4668-BC8B-9B35D1A0F6A2}"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12"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05CD21C0-0EB7-41A1-8B16-3FBA315AFB2F}"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14"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15"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B65FF61C-4097-402F-8A4C-EE1F84927C8C}"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FD902D6D-7154-443F-916C-5123563C639E}"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98B80DA1-2366-44C8-A96C-061C3B5DE620}"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19"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20"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21"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8CBDAB72-23DA-456A-BDE8-89DA5A54111A}"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23"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24"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25"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216BAE48-322C-4F04-B049-21111A710708}"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endParaRPr lang="pl-PL" sz="4400" b="0" strike="noStrike" spc="-1">
              <a:latin typeface="Arial"/>
            </a:endParaRPr>
          </a:p>
        </p:txBody>
      </p:sp>
      <p:sp>
        <p:nvSpPr>
          <p:cNvPr id="27"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28"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29"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pl-PL"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8BF5E0A5-31FC-4FEE-BF33-DB9993F122F2}"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Obraz 7"/>
          <p:cNvPicPr/>
          <p:nvPr/>
        </p:nvPicPr>
        <p:blipFill>
          <a:blip r:embed="rId14"/>
          <a:stretch/>
        </p:blipFill>
        <p:spPr>
          <a:xfrm>
            <a:off x="10795320" y="249480"/>
            <a:ext cx="1116000" cy="1115280"/>
          </a:xfrm>
          <a:prstGeom prst="rect">
            <a:avLst/>
          </a:prstGeom>
          <a:ln w="0">
            <a:noFill/>
          </a:ln>
        </p:spPr>
      </p:pic>
      <p:sp>
        <p:nvSpPr>
          <p:cNvPr id="10" name="Prostokąt 11"/>
          <p:cNvSpPr/>
          <p:nvPr/>
        </p:nvSpPr>
        <p:spPr>
          <a:xfrm>
            <a:off x="452520" y="439560"/>
            <a:ext cx="9993600" cy="735480"/>
          </a:xfrm>
          <a:prstGeom prst="rect">
            <a:avLst/>
          </a:prstGeom>
          <a:solidFill>
            <a:srgbClr val="05345C"/>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2" name="pole tekstowe 10"/>
          <p:cNvSpPr/>
          <p:nvPr/>
        </p:nvSpPr>
        <p:spPr>
          <a:xfrm>
            <a:off x="10272960" y="439560"/>
            <a:ext cx="182160" cy="366840"/>
          </a:xfrm>
          <a:prstGeom prst="rect">
            <a:avLst/>
          </a:prstGeom>
          <a:noFill/>
          <a:ln w="0">
            <a:noFill/>
          </a:ln>
        </p:spPr>
        <p:style>
          <a:lnRef idx="0">
            <a:scrgbClr r="0" g="0" b="0"/>
          </a:lnRef>
          <a:fillRef idx="0">
            <a:scrgbClr r="0" g="0" b="0"/>
          </a:fillRef>
          <a:effectRef idx="0">
            <a:scrgbClr r="0" g="0" b="0"/>
          </a:effectRef>
          <a:fontRef idx="minor"/>
        </p:style>
      </p:sp>
      <p:sp>
        <p:nvSpPr>
          <p:cNvPr id="3" name="pole tekstowe 13"/>
          <p:cNvSpPr/>
          <p:nvPr/>
        </p:nvSpPr>
        <p:spPr>
          <a:xfrm>
            <a:off x="9607680" y="-368280"/>
            <a:ext cx="182160" cy="366840"/>
          </a:xfrm>
          <a:prstGeom prst="rect">
            <a:avLst/>
          </a:prstGeom>
          <a:noFill/>
          <a:ln w="0">
            <a:noFill/>
          </a:ln>
        </p:spPr>
        <p:style>
          <a:lnRef idx="0">
            <a:scrgbClr r="0" g="0" b="0"/>
          </a:lnRef>
          <a:fillRef idx="0">
            <a:scrgbClr r="0" g="0" b="0"/>
          </a:fillRef>
          <a:effectRef idx="0">
            <a:scrgbClr r="0" g="0" b="0"/>
          </a:effectRef>
          <a:fontRef idx="minor"/>
        </p:style>
      </p:sp>
      <p:sp>
        <p:nvSpPr>
          <p:cNvPr id="4" name="PlaceHolder 1"/>
          <p:cNvSpPr>
            <a:spLocks noGrp="1"/>
          </p:cNvSpPr>
          <p:nvPr>
            <p:ph type="ftr" idx="1"/>
          </p:nvPr>
        </p:nvSpPr>
        <p:spPr>
          <a:xfrm>
            <a:off x="4038480" y="6356520"/>
            <a:ext cx="4112640" cy="36252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pl-PL" sz="1400" b="0" strike="noStrike" spc="-1">
                <a:latin typeface="Times New Roman"/>
              </a:defRPr>
            </a:lvl1pPr>
          </a:lstStyle>
          <a:p>
            <a:pPr indent="0" algn="ctr">
              <a:lnSpc>
                <a:spcPct val="100000"/>
              </a:lnSpc>
              <a:buNone/>
              <a:tabLst>
                <a:tab pos="0" algn="l"/>
              </a:tabLst>
            </a:pPr>
            <a:r>
              <a:rPr lang="pl-PL" sz="1400" b="0" strike="noStrike" spc="-1">
                <a:latin typeface="Times New Roman"/>
              </a:rPr>
              <a:t> </a:t>
            </a:r>
          </a:p>
        </p:txBody>
      </p:sp>
      <p:sp>
        <p:nvSpPr>
          <p:cNvPr id="5" name="PlaceHolder 2"/>
          <p:cNvSpPr>
            <a:spLocks noGrp="1"/>
          </p:cNvSpPr>
          <p:nvPr>
            <p:ph type="sldNum" idx="2"/>
          </p:nvPr>
        </p:nvSpPr>
        <p:spPr>
          <a:xfrm>
            <a:off x="8611200" y="6356520"/>
            <a:ext cx="2741040" cy="3625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pl-PL" sz="1200" b="0" strike="noStrike" spc="-1">
                <a:solidFill>
                  <a:srgbClr val="8B8B8B"/>
                </a:solidFill>
                <a:latin typeface="Arial"/>
              </a:defRPr>
            </a:lvl1pPr>
          </a:lstStyle>
          <a:p>
            <a:pPr indent="0" algn="r">
              <a:lnSpc>
                <a:spcPct val="100000"/>
              </a:lnSpc>
              <a:buNone/>
              <a:tabLst>
                <a:tab pos="0" algn="l"/>
              </a:tabLst>
            </a:pPr>
            <a:fld id="{3EA5F247-78C2-4AD0-BD55-3207BD486A55}" type="slidenum">
              <a:rPr lang="pl-PL" sz="1200" b="0" strike="noStrike" spc="-1">
                <a:solidFill>
                  <a:srgbClr val="8B8B8B"/>
                </a:solidFill>
                <a:latin typeface="Arial"/>
              </a:rPr>
              <a:t>‹#›</a:t>
            </a:fld>
            <a:endParaRPr lang="pl-PL" sz="1200" b="0" strike="noStrike" spc="-1">
              <a:latin typeface="Times New Roman"/>
            </a:endParaRPr>
          </a:p>
        </p:txBody>
      </p:sp>
      <p:sp>
        <p:nvSpPr>
          <p:cNvPr id="6" name="PlaceHolder 3"/>
          <p:cNvSpPr>
            <a:spLocks noGrp="1"/>
          </p:cNvSpPr>
          <p:nvPr>
            <p:ph type="dt" idx="3"/>
          </p:nvPr>
        </p:nvSpPr>
        <p:spPr>
          <a:xfrm>
            <a:off x="838080" y="6356520"/>
            <a:ext cx="2741040" cy="362520"/>
          </a:xfrm>
          <a:prstGeom prst="rect">
            <a:avLst/>
          </a:prstGeom>
          <a:noFill/>
          <a:ln w="0">
            <a:noFill/>
          </a:ln>
        </p:spPr>
        <p:txBody>
          <a:bodyPr lIns="90000" tIns="45000" rIns="90000" bIns="45000" anchor="ctr">
            <a:noAutofit/>
          </a:bodyPr>
          <a:lstStyle>
            <a:lvl1pPr indent="0">
              <a:buNone/>
              <a:defRPr lang="pl-PL" sz="1400" b="0" strike="noStrike" spc="-1">
                <a:latin typeface="Times New Roman"/>
              </a:defRPr>
            </a:lvl1pPr>
          </a:lstStyle>
          <a:p>
            <a:pPr indent="0">
              <a:buNone/>
            </a:pPr>
            <a:r>
              <a:rPr lang="pl-PL" sz="1400" b="0" strike="noStrike" spc="-1">
                <a:latin typeface="Times New Roman"/>
              </a:rPr>
              <a:t> </a:t>
            </a:r>
          </a:p>
        </p:txBody>
      </p:sp>
      <p:sp>
        <p:nvSpPr>
          <p:cNvPr id="7" name="PlaceHolder 4"/>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r>
              <a:rPr lang="pl-PL" sz="4400" b="0" strike="noStrike" spc="-1">
                <a:latin typeface="Arial"/>
              </a:rPr>
              <a:t>Kliknij, aby edytować format tekstu tytułu</a:t>
            </a:r>
          </a:p>
        </p:txBody>
      </p:sp>
      <p:sp>
        <p:nvSpPr>
          <p:cNvPr id="8" name="PlaceHolder 5"/>
          <p:cNvSpPr>
            <a:spLocks noGrp="1"/>
          </p:cNvSpPr>
          <p:nvPr>
            <p:ph type="body"/>
          </p:nvPr>
        </p:nvSpPr>
        <p:spPr>
          <a:xfrm>
            <a:off x="609480" y="1604520"/>
            <a:ext cx="1097352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Obraz 7"/>
          <p:cNvPicPr/>
          <p:nvPr/>
        </p:nvPicPr>
        <p:blipFill>
          <a:blip r:embed="rId14"/>
          <a:stretch/>
        </p:blipFill>
        <p:spPr>
          <a:xfrm>
            <a:off x="10795320" y="249480"/>
            <a:ext cx="1116000" cy="1115280"/>
          </a:xfrm>
          <a:prstGeom prst="rect">
            <a:avLst/>
          </a:prstGeom>
          <a:ln w="0">
            <a:noFill/>
          </a:ln>
        </p:spPr>
      </p:pic>
      <p:sp>
        <p:nvSpPr>
          <p:cNvPr id="46" name="Prostokąt 11"/>
          <p:cNvSpPr/>
          <p:nvPr/>
        </p:nvSpPr>
        <p:spPr>
          <a:xfrm>
            <a:off x="452520" y="439560"/>
            <a:ext cx="9993600" cy="735480"/>
          </a:xfrm>
          <a:prstGeom prst="rect">
            <a:avLst/>
          </a:prstGeom>
          <a:solidFill>
            <a:srgbClr val="05345C"/>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7" name="pole tekstowe 10"/>
          <p:cNvSpPr/>
          <p:nvPr/>
        </p:nvSpPr>
        <p:spPr>
          <a:xfrm>
            <a:off x="10272960" y="439560"/>
            <a:ext cx="182160" cy="366840"/>
          </a:xfrm>
          <a:prstGeom prst="rect">
            <a:avLst/>
          </a:prstGeom>
          <a:noFill/>
          <a:ln w="0">
            <a:noFill/>
          </a:ln>
        </p:spPr>
        <p:style>
          <a:lnRef idx="0">
            <a:scrgbClr r="0" g="0" b="0"/>
          </a:lnRef>
          <a:fillRef idx="0">
            <a:scrgbClr r="0" g="0" b="0"/>
          </a:fillRef>
          <a:effectRef idx="0">
            <a:scrgbClr r="0" g="0" b="0"/>
          </a:effectRef>
          <a:fontRef idx="minor"/>
        </p:style>
      </p:sp>
      <p:sp>
        <p:nvSpPr>
          <p:cNvPr id="48" name="pole tekstowe 13"/>
          <p:cNvSpPr/>
          <p:nvPr/>
        </p:nvSpPr>
        <p:spPr>
          <a:xfrm>
            <a:off x="9607680" y="-368280"/>
            <a:ext cx="182160" cy="366840"/>
          </a:xfrm>
          <a:prstGeom prst="rect">
            <a:avLst/>
          </a:prstGeom>
          <a:noFill/>
          <a:ln w="0">
            <a:noFill/>
          </a:ln>
        </p:spPr>
        <p:style>
          <a:lnRef idx="0">
            <a:scrgbClr r="0" g="0" b="0"/>
          </a:lnRef>
          <a:fillRef idx="0">
            <a:scrgbClr r="0" g="0" b="0"/>
          </a:fillRef>
          <a:effectRef idx="0">
            <a:scrgbClr r="0" g="0" b="0"/>
          </a:effectRef>
          <a:fontRef idx="minor"/>
        </p:style>
      </p:sp>
      <p:sp>
        <p:nvSpPr>
          <p:cNvPr id="49" name="PlaceHolder 1"/>
          <p:cNvSpPr>
            <a:spLocks noGrp="1"/>
          </p:cNvSpPr>
          <p:nvPr>
            <p:ph type="ftr" idx="4"/>
          </p:nvPr>
        </p:nvSpPr>
        <p:spPr>
          <a:xfrm>
            <a:off x="4038480" y="6356520"/>
            <a:ext cx="4112640" cy="36252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pl-PL" sz="1400" b="0" strike="noStrike" spc="-1">
                <a:latin typeface="Times New Roman"/>
              </a:defRPr>
            </a:lvl1pPr>
          </a:lstStyle>
          <a:p>
            <a:pPr indent="0" algn="ctr">
              <a:lnSpc>
                <a:spcPct val="100000"/>
              </a:lnSpc>
              <a:buNone/>
              <a:tabLst>
                <a:tab pos="0" algn="l"/>
              </a:tabLst>
            </a:pPr>
            <a:r>
              <a:rPr lang="pl-PL" sz="1400" b="0" strike="noStrike" spc="-1">
                <a:latin typeface="Times New Roman"/>
              </a:rPr>
              <a:t>&lt;stopka&gt;</a:t>
            </a:r>
          </a:p>
        </p:txBody>
      </p:sp>
      <p:sp>
        <p:nvSpPr>
          <p:cNvPr id="50" name="PlaceHolder 2"/>
          <p:cNvSpPr>
            <a:spLocks noGrp="1"/>
          </p:cNvSpPr>
          <p:nvPr>
            <p:ph type="sldNum" idx="5"/>
          </p:nvPr>
        </p:nvSpPr>
        <p:spPr>
          <a:xfrm>
            <a:off x="8611200" y="6356520"/>
            <a:ext cx="2741040" cy="3625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pl-PL" sz="1200" b="0" strike="noStrike" spc="-1">
                <a:solidFill>
                  <a:srgbClr val="8B8B8B"/>
                </a:solidFill>
                <a:latin typeface="Arial"/>
              </a:defRPr>
            </a:lvl1pPr>
          </a:lstStyle>
          <a:p>
            <a:pPr indent="0" algn="r">
              <a:lnSpc>
                <a:spcPct val="100000"/>
              </a:lnSpc>
              <a:buNone/>
              <a:tabLst>
                <a:tab pos="0" algn="l"/>
              </a:tabLst>
            </a:pPr>
            <a:fld id="{683207A6-DE8F-46DB-84FB-2E17F22916E5}" type="slidenum">
              <a:rPr lang="pl-PL" sz="1200" b="0" strike="noStrike" spc="-1">
                <a:solidFill>
                  <a:srgbClr val="8B8B8B"/>
                </a:solidFill>
                <a:latin typeface="Arial"/>
              </a:rPr>
              <a:t>‹#›</a:t>
            </a:fld>
            <a:endParaRPr lang="pl-PL" sz="1200" b="0" strike="noStrike" spc="-1">
              <a:latin typeface="Times New Roman"/>
            </a:endParaRPr>
          </a:p>
        </p:txBody>
      </p:sp>
      <p:sp>
        <p:nvSpPr>
          <p:cNvPr id="51" name="PlaceHolder 3"/>
          <p:cNvSpPr>
            <a:spLocks noGrp="1"/>
          </p:cNvSpPr>
          <p:nvPr>
            <p:ph type="dt" idx="6"/>
          </p:nvPr>
        </p:nvSpPr>
        <p:spPr>
          <a:xfrm>
            <a:off x="838080" y="6356520"/>
            <a:ext cx="2741040" cy="362520"/>
          </a:xfrm>
          <a:prstGeom prst="rect">
            <a:avLst/>
          </a:prstGeom>
          <a:noFill/>
          <a:ln w="0">
            <a:noFill/>
          </a:ln>
        </p:spPr>
        <p:txBody>
          <a:bodyPr lIns="90000" tIns="45000" rIns="90000" bIns="45000" anchor="ctr">
            <a:noAutofit/>
          </a:bodyPr>
          <a:lstStyle>
            <a:lvl1pPr indent="0">
              <a:buNone/>
              <a:defRPr lang="pl-PL" sz="1400" b="0" strike="noStrike" spc="-1">
                <a:latin typeface="Times New Roman"/>
              </a:defRPr>
            </a:lvl1pPr>
          </a:lstStyle>
          <a:p>
            <a:pPr indent="0">
              <a:buNone/>
            </a:pPr>
            <a:r>
              <a:rPr lang="pl-PL" sz="1400" b="0" strike="noStrike" spc="-1">
                <a:latin typeface="Times New Roman"/>
              </a:rPr>
              <a:t>&lt;data/godzina&gt;</a:t>
            </a:r>
          </a:p>
        </p:txBody>
      </p:sp>
      <p:sp>
        <p:nvSpPr>
          <p:cNvPr id="52" name="PlaceHolder 4"/>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r>
              <a:rPr lang="pl-PL" sz="4400" b="0" strike="noStrike" spc="-1">
                <a:latin typeface="Arial"/>
              </a:rPr>
              <a:t>Kliknij, aby edytować format tekstu tytułu</a:t>
            </a:r>
          </a:p>
        </p:txBody>
      </p:sp>
      <p:sp>
        <p:nvSpPr>
          <p:cNvPr id="53" name="PlaceHolder 5"/>
          <p:cNvSpPr>
            <a:spLocks noGrp="1"/>
          </p:cNvSpPr>
          <p:nvPr>
            <p:ph type="body"/>
          </p:nvPr>
        </p:nvSpPr>
        <p:spPr>
          <a:xfrm>
            <a:off x="609480" y="1604520"/>
            <a:ext cx="1097352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Obraz 3"/>
          <p:cNvPicPr/>
          <p:nvPr/>
        </p:nvPicPr>
        <p:blipFill>
          <a:blip r:embed="rId2"/>
          <a:stretch/>
        </p:blipFill>
        <p:spPr>
          <a:xfrm>
            <a:off x="4258080" y="948240"/>
            <a:ext cx="3674160" cy="3672000"/>
          </a:xfrm>
          <a:prstGeom prst="rect">
            <a:avLst/>
          </a:prstGeom>
          <a:ln w="0">
            <a:noFill/>
          </a:ln>
        </p:spPr>
      </p:pic>
      <p:sp>
        <p:nvSpPr>
          <p:cNvPr id="91" name="pole tekstowe 4"/>
          <p:cNvSpPr/>
          <p:nvPr/>
        </p:nvSpPr>
        <p:spPr>
          <a:xfrm>
            <a:off x="35640" y="4904640"/>
            <a:ext cx="12126240" cy="11264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pPr>
            <a:r>
              <a:rPr lang="pl-PL" sz="3600" b="0" strike="noStrike" spc="-1">
                <a:solidFill>
                  <a:srgbClr val="05345C"/>
                </a:solidFill>
                <a:latin typeface="Times New Roman"/>
                <a:ea typeface="DejaVu Sans"/>
              </a:rPr>
              <a:t>	</a:t>
            </a:r>
            <a:r>
              <a:rPr lang="pl-PL" sz="3200" b="0" strike="noStrike" spc="-1">
                <a:solidFill>
                  <a:srgbClr val="05345C"/>
                </a:solidFill>
                <a:latin typeface="Times New Roman"/>
                <a:ea typeface="DejaVu Sans"/>
              </a:rPr>
              <a:t>WYDZIAŁ w KIELCACH </a:t>
            </a:r>
            <a:endParaRPr lang="pl-PL" sz="3200" b="0" strike="noStrike" spc="-1">
              <a:latin typeface="Arial"/>
            </a:endParaRPr>
          </a:p>
          <a:p>
            <a:pPr algn="ctr">
              <a:lnSpc>
                <a:spcPct val="100000"/>
              </a:lnSpc>
            </a:pPr>
            <a:r>
              <a:rPr lang="pl-PL" sz="3200" b="0" strike="noStrike" spc="-1">
                <a:solidFill>
                  <a:srgbClr val="05345C"/>
                </a:solidFill>
                <a:latin typeface="Times New Roman"/>
                <a:ea typeface="DejaVu Sans"/>
              </a:rPr>
              <a:t>CENTRALNEGO BIURA ZWALCZANIA CYBERPRZESTĘPCZOŚCI</a:t>
            </a:r>
            <a:endParaRPr lang="pl-PL" sz="3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11" name="PlaceHolder 2"/>
          <p:cNvSpPr>
            <a:spLocks noGrp="1"/>
          </p:cNvSpPr>
          <p:nvPr>
            <p:ph/>
          </p:nvPr>
        </p:nvSpPr>
        <p:spPr>
          <a:xfrm>
            <a:off x="838080" y="162000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r>
              <a:rPr lang="pl-PL" sz="2000" b="0" strike="noStrike" spc="-1">
                <a:solidFill>
                  <a:srgbClr val="000000"/>
                </a:solidFill>
                <a:latin typeface="Arial"/>
                <a:ea typeface="Arial"/>
              </a:rPr>
              <a:t>Art.  200.  [Seksualne wykorzystanie małoletniego]</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1.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Kto obcuje płciowo z małoletnim poniżej lat 15 lub dopuszcza się wobec takiej osoby innej czynności seksualnej lub doprowadza ją do poddania się takim czynnościom albo do ich wykonania,</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podlega karze pozbawienia wolności od lat 2 do 12.</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2.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(uchylony).</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13"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r>
              <a:rPr lang="pl-PL" sz="2000" b="0" strike="noStrike" spc="-1">
                <a:solidFill>
                  <a:srgbClr val="000000"/>
                </a:solidFill>
                <a:latin typeface="Arial"/>
                <a:ea typeface="Arial"/>
              </a:rPr>
              <a:t>§  3.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Kto małoletniemu poniżej lat 15 prezentuje treści pornograficzne lub udostępnia mu przedmioty mające taki charakter albo rozpowszechnia treści pornograficzne w sposób umożliwiający takiemu małoletniemu zapoznanie się z nimi, podlega karze pozbawienia wolności do lat 3.</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4.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Karze określonej w § 3 podlega, kto w celu swojego zaspokojenia seksualnego lub zaspokojenia seksualnego innej osoby prezentuje małoletniemu poniżej lat 15 wykonanie czynności seksualnej.</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5.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Karze określonej w § 3 podlega, kto prowadzi reklamę lub promocję działalności polegającej na rozpowszechnianiu treści pornograficznych w sposób umożliwiający zapoznanie się z nimi małoletniemu poniżej lat 15.</a:t>
            </a:r>
            <a:endParaRPr lang="pl-PL" sz="20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15" name="PlaceHolder 2"/>
          <p:cNvSpPr>
            <a:spLocks noGrp="1"/>
          </p:cNvSpPr>
          <p:nvPr>
            <p:ph/>
          </p:nvPr>
        </p:nvSpPr>
        <p:spPr>
          <a:xfrm>
            <a:off x="838080" y="162000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r>
              <a:rPr lang="pl-PL" sz="2000" b="0" strike="noStrike" spc="-1">
                <a:solidFill>
                  <a:srgbClr val="000000"/>
                </a:solidFill>
                <a:latin typeface="Arial"/>
                <a:ea typeface="Arial"/>
              </a:rPr>
              <a:t>Art.  200a.  [Elektroniczna korupcja seksualna małoletniego]</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1.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Kto w celu popełnienia przestępstwa określonego w art. 197 § 3 pkt 2 lub art. 200, jak również produkowania lub utrwalania treści pornograficznych, za pośrednictwem systemu teleinformatycznego lub sieci telekomunikacyjnej nawiązuje kontakt z małoletnim poniżej lat 15, zmierzając, za pomocą wprowadzenia go w błąd, wyzyskania błędu lub niezdolności do należytego pojmowania sytuacji albo przy użyciu groźby bezprawnej, do spotkania z nim,</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podlega karze pozbawienia wolności do lat 3.</a:t>
            </a:r>
            <a:endParaRPr lang="pl-PL" sz="20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1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r>
              <a:rPr lang="pl-PL" sz="2000" b="0" strike="noStrike" spc="-1">
                <a:solidFill>
                  <a:srgbClr val="000000"/>
                </a:solidFill>
                <a:latin typeface="Arial"/>
                <a:ea typeface="Arial"/>
              </a:rPr>
              <a:t>§  2.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Kto za pośrednictwem systemu teleinformatycznego lub sieci telekomunikacyjnej małoletniemu poniżej lat 15 składa propozycję obcowania płciowego, poddania się lub wykonania innej czynności seksualnej lub udziału w produkowaniu lub utrwalaniu treści pornograficznych, i zmierza do jej realizacji,</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podlega grzywnie, karze ograniczenia wolności albo pozbawienia wolności do lat 2.</a:t>
            </a:r>
            <a:endParaRPr lang="pl-PL" sz="20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19" name="PlaceHolder 2"/>
          <p:cNvSpPr>
            <a:spLocks noGrp="1"/>
          </p:cNvSpPr>
          <p:nvPr>
            <p:ph/>
          </p:nvPr>
        </p:nvSpPr>
        <p:spPr>
          <a:xfrm>
            <a:off x="838080" y="162000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endParaRPr lang="pl-PL" sz="2800" b="0" strike="noStrike" spc="-1">
              <a:latin typeface="Arial"/>
            </a:endParaRPr>
          </a:p>
          <a:p>
            <a:pPr marL="228600" indent="0" algn="ctr">
              <a:lnSpc>
                <a:spcPct val="100000"/>
              </a:lnSpc>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Art.  200b.  [Propagowanie pedofilii]</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Kto publicznie propaguje lub pochwala zachowania o charakterze pedofilskim,</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podlega grzywnie, karze ograniczenia wolności albo pozbawienia wolności do lat 2.</a:t>
            </a:r>
            <a:endParaRPr lang="pl-PL" sz="20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21"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endParaRPr lang="pl-PL" sz="2800" b="0" strike="noStrike" spc="-1">
              <a:latin typeface="Arial"/>
            </a:endParaRPr>
          </a:p>
          <a:p>
            <a:pPr marL="228600" indent="0" algn="ctr">
              <a:lnSpc>
                <a:spcPct val="100000"/>
              </a:lnSpc>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Art.  201.  [Kazirodztwo]</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Kto dopuszcza się obcowania płciowego w stosunku do wstępnego, zstępnego, przysposobionego, przysposabiającego, brata lub siostry,</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podlega karze pozbawienia wolności od 3 miesięcy do lat 5.</a:t>
            </a:r>
            <a:endParaRPr lang="pl-PL" sz="20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23" name="PlaceHolder 2"/>
          <p:cNvSpPr>
            <a:spLocks noGrp="1"/>
          </p:cNvSpPr>
          <p:nvPr>
            <p:ph/>
          </p:nvPr>
        </p:nvSpPr>
        <p:spPr>
          <a:xfrm>
            <a:off x="838080" y="162000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r>
              <a:rPr lang="pl-PL" sz="2000" b="0" strike="noStrike" spc="-1">
                <a:latin typeface="Arial"/>
              </a:rPr>
              <a:t>Art.  202.  [Publiczne prezentowanie treści pornograficznych]</a:t>
            </a:r>
          </a:p>
          <a:p>
            <a:pPr marL="228600" indent="0">
              <a:lnSpc>
                <a:spcPct val="100000"/>
              </a:lnSpc>
              <a:buNone/>
              <a:tabLst>
                <a:tab pos="0" algn="l"/>
              </a:tabLst>
            </a:pPr>
            <a:endParaRPr lang="pl-PL" sz="2000" b="0" strike="noStrike" spc="-1">
              <a:latin typeface="Arial"/>
            </a:endParaRPr>
          </a:p>
          <a:p>
            <a:pPr marL="228600" indent="0">
              <a:lnSpc>
                <a:spcPct val="100000"/>
              </a:lnSpc>
              <a:buNone/>
              <a:tabLst>
                <a:tab pos="0" algn="l"/>
              </a:tabLst>
            </a:pPr>
            <a:r>
              <a:rPr lang="pl-PL" sz="2000" b="0" strike="noStrike" spc="-1">
                <a:latin typeface="Arial"/>
              </a:rPr>
              <a:t>§  1. </a:t>
            </a:r>
          </a:p>
          <a:p>
            <a:pPr marL="228600" indent="0">
              <a:lnSpc>
                <a:spcPct val="100000"/>
              </a:lnSpc>
              <a:buNone/>
              <a:tabLst>
                <a:tab pos="0" algn="l"/>
              </a:tabLst>
            </a:pPr>
            <a:r>
              <a:rPr lang="pl-PL" sz="2000" b="0" strike="noStrike" spc="-1">
                <a:latin typeface="Arial"/>
              </a:rPr>
              <a:t>Kto publicznie prezentuje treści pornograficzne w taki sposób, że może to narzucić ich odbiór osobie, która tego sobie nie życzy,</a:t>
            </a:r>
          </a:p>
          <a:p>
            <a:pPr marL="228600" indent="0">
              <a:lnSpc>
                <a:spcPct val="100000"/>
              </a:lnSpc>
              <a:buNone/>
              <a:tabLst>
                <a:tab pos="0" algn="l"/>
              </a:tabLst>
            </a:pPr>
            <a:endParaRPr lang="pl-PL" sz="2000" b="0" strike="noStrike" spc="-1">
              <a:latin typeface="Arial"/>
            </a:endParaRPr>
          </a:p>
          <a:p>
            <a:pPr marL="228600" indent="0">
              <a:lnSpc>
                <a:spcPct val="100000"/>
              </a:lnSpc>
              <a:buNone/>
              <a:tabLst>
                <a:tab pos="0" algn="l"/>
              </a:tabLst>
            </a:pPr>
            <a:r>
              <a:rPr lang="pl-PL" sz="2000" b="0" strike="noStrike" spc="-1">
                <a:latin typeface="Arial"/>
              </a:rPr>
              <a:t>podlega grzywnie, karze ograniczenia wolności albo pozbawienia wolności do lat 2.</a:t>
            </a:r>
          </a:p>
          <a:p>
            <a:pPr marL="228600" indent="0">
              <a:lnSpc>
                <a:spcPct val="100000"/>
              </a:lnSpc>
              <a:buNone/>
              <a:tabLst>
                <a:tab pos="0" algn="l"/>
              </a:tabLst>
            </a:pPr>
            <a:endParaRPr lang="pl-PL" sz="2000" b="0" strike="noStrike" spc="-1">
              <a:latin typeface="Arial"/>
            </a:endParaRPr>
          </a:p>
          <a:p>
            <a:pPr marL="228600" indent="0">
              <a:lnSpc>
                <a:spcPct val="100000"/>
              </a:lnSpc>
              <a:buNone/>
              <a:tabLst>
                <a:tab pos="0" algn="l"/>
              </a:tabLst>
            </a:pPr>
            <a:r>
              <a:rPr lang="pl-PL" sz="2000" b="0" strike="noStrike" spc="-1">
                <a:latin typeface="Arial"/>
              </a:rPr>
              <a:t>§  2. </a:t>
            </a:r>
          </a:p>
          <a:p>
            <a:pPr marL="228600" indent="0">
              <a:lnSpc>
                <a:spcPct val="100000"/>
              </a:lnSpc>
              <a:buNone/>
              <a:tabLst>
                <a:tab pos="0" algn="l"/>
              </a:tabLst>
            </a:pPr>
            <a:r>
              <a:rPr lang="pl-PL" sz="2000" b="0" strike="noStrike" spc="-1">
                <a:latin typeface="Arial"/>
              </a:rPr>
              <a:t>(uchylony).</a:t>
            </a:r>
          </a:p>
          <a:p>
            <a:pPr marL="228600" indent="0">
              <a:lnSpc>
                <a:spcPct val="100000"/>
              </a:lnSpc>
              <a:buNone/>
              <a:tabLst>
                <a:tab pos="0" algn="l"/>
              </a:tabLst>
            </a:pPr>
            <a:r>
              <a:rPr lang="pl-PL" sz="2000" b="0" strike="noStrike" spc="-1">
                <a:latin typeface="Arial"/>
              </a:rPr>
              <a:t>§  3. </a:t>
            </a:r>
          </a:p>
          <a:p>
            <a:pPr marL="228600" indent="0">
              <a:lnSpc>
                <a:spcPct val="100000"/>
              </a:lnSpc>
              <a:buNone/>
              <a:tabLst>
                <a:tab pos="0" algn="l"/>
              </a:tabLst>
            </a:pPr>
            <a:r>
              <a:rPr lang="pl-PL" sz="2000" b="0" strike="noStrike" spc="-1">
                <a:latin typeface="Arial"/>
              </a:rPr>
              <a:t>Kto w celu rozpowszechniania produkuje, utrwala lub sprowadza, przechowuje lub posiada albo rozpowszechnia lub prezentuje treści pornograficzne z udziałem małoletniego albo treści pornograficzne związane z prezentowaniem przemocy lub posługiwaniem się zwierzęciem,</a:t>
            </a:r>
          </a:p>
          <a:p>
            <a:pPr marL="228600" indent="0">
              <a:lnSpc>
                <a:spcPct val="100000"/>
              </a:lnSpc>
              <a:buNone/>
              <a:tabLst>
                <a:tab pos="0" algn="l"/>
              </a:tabLst>
            </a:pPr>
            <a:endParaRPr lang="pl-PL" sz="2000" b="0" strike="noStrike" spc="-1">
              <a:latin typeface="Arial"/>
            </a:endParaRPr>
          </a:p>
          <a:p>
            <a:pPr marL="228600" indent="0">
              <a:lnSpc>
                <a:spcPct val="100000"/>
              </a:lnSpc>
              <a:buNone/>
              <a:tabLst>
                <a:tab pos="0" algn="l"/>
              </a:tabLst>
            </a:pPr>
            <a:r>
              <a:rPr lang="pl-PL" sz="2000" b="0" strike="noStrike" spc="-1">
                <a:latin typeface="Arial"/>
              </a:rPr>
              <a:t>podlega karze pozbawienia wolności od lat 2 do 12.</a:t>
            </a:r>
          </a:p>
          <a:p>
            <a:pPr marL="228600" indent="0" algn="ctr">
              <a:lnSpc>
                <a:spcPct val="100000"/>
              </a:lnSpc>
              <a:buNone/>
              <a:tabLst>
                <a:tab pos="0" algn="l"/>
              </a:tabLst>
            </a:pPr>
            <a:endParaRPr lang="pl-PL" sz="2000" b="0" strike="noStrike" spc="-1">
              <a:latin typeface="Arial"/>
            </a:endParaRPr>
          </a:p>
          <a:p>
            <a:pPr marL="228600" indent="0">
              <a:lnSpc>
                <a:spcPct val="90000"/>
              </a:lnSpc>
              <a:spcBef>
                <a:spcPts val="1001"/>
              </a:spcBef>
              <a:buNone/>
              <a:tabLst>
                <a:tab pos="0" algn="l"/>
              </a:tabLst>
            </a:pPr>
            <a:endParaRPr lang="pl-PL" sz="28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25" name="PlaceHolder 2"/>
          <p:cNvSpPr>
            <a:spLocks noGrp="1"/>
          </p:cNvSpPr>
          <p:nvPr>
            <p:ph/>
          </p:nvPr>
        </p:nvSpPr>
        <p:spPr>
          <a:xfrm>
            <a:off x="838080" y="162000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endParaRPr lang="pl-PL" sz="2000" b="0" strike="noStrike" spc="-1">
              <a:latin typeface="Arial"/>
            </a:endParaRPr>
          </a:p>
          <a:p>
            <a:pPr marL="228600" indent="0">
              <a:lnSpc>
                <a:spcPct val="100000"/>
              </a:lnSpc>
              <a:buNone/>
              <a:tabLst>
                <a:tab pos="0" algn="l"/>
              </a:tabLst>
            </a:pPr>
            <a:r>
              <a:rPr lang="pl-PL" sz="2000" b="0" strike="noStrike" spc="-1">
                <a:latin typeface="Arial"/>
              </a:rPr>
              <a:t>§  3. </a:t>
            </a:r>
          </a:p>
          <a:p>
            <a:pPr marL="228600" indent="0">
              <a:lnSpc>
                <a:spcPct val="100000"/>
              </a:lnSpc>
              <a:buNone/>
              <a:tabLst>
                <a:tab pos="0" algn="l"/>
              </a:tabLst>
            </a:pPr>
            <a:r>
              <a:rPr lang="pl-PL" sz="2000" b="0" strike="noStrike" spc="-1">
                <a:latin typeface="Arial"/>
              </a:rPr>
              <a:t>Kto w celu rozpowszechniania produkuje, utrwala lub sprowadza, przechowuje lub posiada albo rozpowszechnia lub prezentuje treści pornograficzne z udziałem małoletniego albo treści pornograficzne związane z prezentowaniem przemocy lub posługiwaniem się zwierzęciem,</a:t>
            </a:r>
          </a:p>
          <a:p>
            <a:pPr marL="228600" indent="0">
              <a:lnSpc>
                <a:spcPct val="100000"/>
              </a:lnSpc>
              <a:buNone/>
              <a:tabLst>
                <a:tab pos="0" algn="l"/>
              </a:tabLst>
            </a:pPr>
            <a:endParaRPr lang="pl-PL" sz="2000" b="0" strike="noStrike" spc="-1">
              <a:latin typeface="Arial"/>
            </a:endParaRPr>
          </a:p>
          <a:p>
            <a:pPr marL="228600" indent="0">
              <a:lnSpc>
                <a:spcPct val="100000"/>
              </a:lnSpc>
              <a:buNone/>
              <a:tabLst>
                <a:tab pos="0" algn="l"/>
              </a:tabLst>
            </a:pPr>
            <a:r>
              <a:rPr lang="pl-PL" sz="2000" b="0" strike="noStrike" spc="-1">
                <a:latin typeface="Arial"/>
              </a:rPr>
              <a:t>podlega karze pozbawienia wolności od lat 2 do 12.</a:t>
            </a:r>
          </a:p>
          <a:p>
            <a:pPr marL="228600" indent="0" algn="ctr">
              <a:lnSpc>
                <a:spcPct val="100000"/>
              </a:lnSpc>
              <a:buNone/>
              <a:tabLst>
                <a:tab pos="0" algn="l"/>
              </a:tabLst>
            </a:pPr>
            <a:endParaRPr lang="pl-PL" sz="2000" b="0" strike="noStrike" spc="-1">
              <a:latin typeface="Arial"/>
            </a:endParaRPr>
          </a:p>
          <a:p>
            <a:pPr marL="228600" indent="0">
              <a:lnSpc>
                <a:spcPct val="90000"/>
              </a:lnSpc>
              <a:spcBef>
                <a:spcPts val="1001"/>
              </a:spcBef>
              <a:buNone/>
              <a:tabLst>
                <a:tab pos="0" algn="l"/>
              </a:tabLst>
            </a:pPr>
            <a:endParaRPr lang="pl-PL" sz="28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2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r>
              <a:rPr lang="pl-PL" sz="2000" b="0" strike="noStrike" spc="-1">
                <a:solidFill>
                  <a:srgbClr val="000000"/>
                </a:solidFill>
                <a:latin typeface="Arial"/>
                <a:ea typeface="Arial"/>
              </a:rPr>
              <a:t>§  4.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Kto utrwala treści pornograficzne z udziałem małoletniego,</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podlega karze pozbawienia wolności od roku do lat 10.</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4a.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Kto przechowuje, posiada lub uzyskuje dostęp do treści pornograficznych z udziałem małoletniego,</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podlega karze pozbawienia wolności od 3 miesięcy do lat 5.</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29"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r>
              <a:rPr lang="pl-PL" sz="2000" b="0" strike="noStrike" spc="-1">
                <a:solidFill>
                  <a:srgbClr val="000000"/>
                </a:solidFill>
                <a:latin typeface="Arial"/>
                <a:ea typeface="Arial"/>
              </a:rPr>
              <a:t>§  4b.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Kto produkuje, rozpowszechnia, prezentuje, przechowuje lub posiada treści pornograficzne przedstawiające wytworzony albo przetworzony wizerunek małoletniego uczestniczącego w czynności seksualnej</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podlega grzywnie, karze ograniczenia wolności albo pozbawienia wolności do lat 2.</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4c.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Karze określonej w § 4b podlega, kto w celu zaspokojenia seksualnego uczestniczy w prezentacji treści pornograficznych z udziałem małoletniego.</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5.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Sąd może orzec przepadek narzędzi lub innych przedmiotów, które służyły lub były przeznaczone do popełnienia przestępstw określonych w § 1-4b, chociażby nie stanowiły własności sprawcy.</a:t>
            </a:r>
            <a:endParaRPr lang="pl-PL" sz="20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568800" y="506880"/>
            <a:ext cx="9681480" cy="6267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93" name="PlaceHolder 2"/>
          <p:cNvSpPr>
            <a:spLocks noGrp="1"/>
          </p:cNvSpPr>
          <p:nvPr>
            <p:ph/>
          </p:nvPr>
        </p:nvSpPr>
        <p:spPr>
          <a:xfrm>
            <a:off x="838080" y="1825560"/>
            <a:ext cx="10514160" cy="4348800"/>
          </a:xfrm>
          <a:prstGeom prst="rect">
            <a:avLst/>
          </a:prstGeom>
          <a:noFill/>
          <a:ln w="0">
            <a:noFill/>
          </a:ln>
        </p:spPr>
        <p:txBody>
          <a:bodyPr lIns="90000" tIns="45000" rIns="90000" bIns="45000" anchor="t">
            <a:noAutofit/>
          </a:bodyPr>
          <a:lstStyle/>
          <a:p>
            <a:pPr indent="0" algn="ctr">
              <a:lnSpc>
                <a:spcPct val="100000"/>
              </a:lnSpc>
              <a:spcBef>
                <a:spcPts val="1417"/>
              </a:spcBef>
              <a:buNone/>
              <a:tabLst>
                <a:tab pos="0" algn="l"/>
              </a:tabLst>
            </a:pPr>
            <a:r>
              <a:rPr lang="pl-PL" sz="2800" b="1" i="1" strike="noStrike" spc="-1">
                <a:solidFill>
                  <a:srgbClr val="05345C"/>
                </a:solidFill>
                <a:latin typeface="Times New Roman"/>
              </a:rPr>
              <a:t>ZAGROŻENIA z ROZDZIAŁU 25 KODEKSU KARNEGO</a:t>
            </a:r>
            <a:endParaRPr lang="pl-PL" sz="2800" b="0" strike="noStrike" spc="-1">
              <a:latin typeface="Arial"/>
            </a:endParaRPr>
          </a:p>
          <a:p>
            <a:pPr indent="0" algn="ctr">
              <a:lnSpc>
                <a:spcPct val="100000"/>
              </a:lnSpc>
              <a:spcBef>
                <a:spcPts val="1417"/>
              </a:spcBef>
              <a:buNone/>
              <a:tabLst>
                <a:tab pos="0" algn="l"/>
              </a:tabLst>
            </a:pPr>
            <a:r>
              <a:rPr lang="pl-PL" sz="2800" b="1" i="1" strike="noStrike" spc="-1">
                <a:solidFill>
                  <a:srgbClr val="05345C"/>
                </a:solidFill>
                <a:latin typeface="Times New Roman"/>
              </a:rPr>
              <a:t>(PRZECIWDZIAŁANIE/ SPOSÓB OCHRONY) </a:t>
            </a:r>
            <a:endParaRPr lang="pl-PL" sz="2800" b="0" strike="noStrike" spc="-1">
              <a:latin typeface="Arial"/>
            </a:endParaRPr>
          </a:p>
          <a:p>
            <a:pPr indent="0" algn="ctr">
              <a:lnSpc>
                <a:spcPct val="100000"/>
              </a:lnSpc>
              <a:spcBef>
                <a:spcPts val="1417"/>
              </a:spcBef>
              <a:buNone/>
              <a:tabLst>
                <a:tab pos="0" algn="l"/>
              </a:tabLst>
            </a:pPr>
            <a:r>
              <a:rPr lang="pl-PL" sz="2800" b="1" i="1" strike="noStrike" spc="-1">
                <a:solidFill>
                  <a:srgbClr val="05345C"/>
                </a:solidFill>
                <a:latin typeface="Times New Roman"/>
              </a:rPr>
              <a:t>DZIECI i MŁODZIEŻY SZKÓŁ PODSTAWOWYCH </a:t>
            </a:r>
            <a:endParaRPr lang="pl-PL" sz="2800" b="0" strike="noStrike" spc="-1">
              <a:latin typeface="Arial"/>
            </a:endParaRPr>
          </a:p>
          <a:p>
            <a:pPr indent="0" algn="ctr">
              <a:lnSpc>
                <a:spcPct val="100000"/>
              </a:lnSpc>
              <a:spcBef>
                <a:spcPts val="1417"/>
              </a:spcBef>
              <a:buNone/>
              <a:tabLst>
                <a:tab pos="0" algn="l"/>
              </a:tabLst>
            </a:pPr>
            <a:r>
              <a:rPr lang="pl-PL" sz="2800" b="1" i="1" strike="noStrike" spc="-1">
                <a:solidFill>
                  <a:srgbClr val="05345C"/>
                </a:solidFill>
                <a:latin typeface="Times New Roman"/>
              </a:rPr>
              <a:t>WYNIKAJĄCE Z DOSTĘPU DO</a:t>
            </a:r>
            <a:endParaRPr lang="pl-PL" sz="2800" b="0" strike="noStrike" spc="-1">
              <a:latin typeface="Arial"/>
            </a:endParaRPr>
          </a:p>
          <a:p>
            <a:pPr indent="0" algn="ctr">
              <a:lnSpc>
                <a:spcPct val="100000"/>
              </a:lnSpc>
              <a:spcBef>
                <a:spcPts val="1417"/>
              </a:spcBef>
              <a:buNone/>
              <a:tabLst>
                <a:tab pos="0" algn="l"/>
              </a:tabLst>
            </a:pPr>
            <a:r>
              <a:rPr lang="pl-PL" sz="3200" b="1" i="1" strike="noStrike" spc="-1">
                <a:solidFill>
                  <a:srgbClr val="05345C"/>
                </a:solidFill>
                <a:latin typeface="Times New Roman"/>
              </a:rPr>
              <a:t>- systemu informatycznego, </a:t>
            </a:r>
            <a:endParaRPr lang="pl-PL" sz="3200" b="0" strike="noStrike" spc="-1">
              <a:latin typeface="Arial"/>
            </a:endParaRPr>
          </a:p>
          <a:p>
            <a:pPr indent="0" algn="ctr">
              <a:lnSpc>
                <a:spcPct val="100000"/>
              </a:lnSpc>
              <a:spcBef>
                <a:spcPts val="1417"/>
              </a:spcBef>
              <a:buNone/>
              <a:tabLst>
                <a:tab pos="0" algn="l"/>
              </a:tabLst>
            </a:pPr>
            <a:r>
              <a:rPr lang="pl-PL" sz="3200" b="1" i="1" strike="noStrike" spc="-1">
                <a:solidFill>
                  <a:srgbClr val="05345C"/>
                </a:solidFill>
                <a:latin typeface="Times New Roman"/>
              </a:rPr>
              <a:t>- systemu teleinformatycznego, </a:t>
            </a:r>
            <a:endParaRPr lang="pl-PL" sz="3200" b="0" strike="noStrike" spc="-1">
              <a:latin typeface="Arial"/>
            </a:endParaRPr>
          </a:p>
          <a:p>
            <a:pPr indent="0" algn="ctr">
              <a:lnSpc>
                <a:spcPct val="100000"/>
              </a:lnSpc>
              <a:spcBef>
                <a:spcPts val="1417"/>
              </a:spcBef>
              <a:buNone/>
              <a:tabLst>
                <a:tab pos="0" algn="l"/>
              </a:tabLst>
            </a:pPr>
            <a:r>
              <a:rPr lang="pl-PL" sz="3200" b="1" i="1" strike="noStrike" spc="-1">
                <a:solidFill>
                  <a:srgbClr val="05345C"/>
                </a:solidFill>
                <a:latin typeface="Times New Roman"/>
              </a:rPr>
              <a:t>- sieci teleinfomatycznej.  </a:t>
            </a:r>
            <a:endParaRPr lang="pl-PL" sz="3200" b="0" strike="noStrike" spc="-1">
              <a:latin typeface="Arial"/>
            </a:endParaRPr>
          </a:p>
          <a:p>
            <a:pPr indent="0" algn="ctr">
              <a:lnSpc>
                <a:spcPct val="90000"/>
              </a:lnSpc>
              <a:spcBef>
                <a:spcPts val="1001"/>
              </a:spcBef>
              <a:buNone/>
              <a:tabLst>
                <a:tab pos="0" algn="l"/>
              </a:tabLst>
            </a:pPr>
            <a:endParaRPr lang="pl-PL" sz="3200" b="0" strike="noStrike" spc="-1">
              <a:latin typeface="Arial"/>
            </a:endParaRPr>
          </a:p>
        </p:txBody>
      </p:sp>
      <p:sp>
        <p:nvSpPr>
          <p:cNvPr id="94" name="PlaceHolder 3"/>
          <p:cNvSpPr>
            <a:spLocks noGrp="1"/>
          </p:cNvSpPr>
          <p:nvPr>
            <p:ph type="dt" idx="7"/>
          </p:nvPr>
        </p:nvSpPr>
        <p:spPr>
          <a:xfrm>
            <a:off x="838080" y="6356520"/>
            <a:ext cx="2741040" cy="362520"/>
          </a:xfrm>
          <a:prstGeom prst="rect">
            <a:avLst/>
          </a:prstGeom>
          <a:noFill/>
          <a:ln w="0">
            <a:noFill/>
          </a:ln>
        </p:spPr>
        <p:txBody>
          <a:bodyPr lIns="90000" tIns="45000" rIns="90000" bIns="45000" anchor="ctr">
            <a:noAutofit/>
          </a:bodyPr>
          <a:lstStyle>
            <a:lvl1pPr indent="0">
              <a:lnSpc>
                <a:spcPct val="100000"/>
              </a:lnSpc>
              <a:buNone/>
              <a:tabLst>
                <a:tab pos="0" algn="l"/>
              </a:tabLst>
              <a:defRPr lang="pl-PL" sz="1200" b="0" strike="noStrike" spc="-1">
                <a:solidFill>
                  <a:srgbClr val="8B8B8B"/>
                </a:solidFill>
                <a:latin typeface="Arial"/>
              </a:defRPr>
            </a:lvl1pPr>
          </a:lstStyle>
          <a:p>
            <a:pPr indent="0">
              <a:lnSpc>
                <a:spcPct val="100000"/>
              </a:lnSpc>
              <a:buNone/>
              <a:tabLst>
                <a:tab pos="0" algn="l"/>
              </a:tabLst>
            </a:pPr>
            <a:r>
              <a:rPr lang="pl-PL" sz="1200" b="0" strike="noStrike" spc="-1" dirty="0">
                <a:solidFill>
                  <a:srgbClr val="8B8B8B"/>
                </a:solidFill>
                <a:latin typeface="Arial"/>
              </a:rPr>
              <a:t>14.10.2022</a:t>
            </a:r>
            <a:endParaRPr lang="pl-PL" sz="1200" b="0" strike="noStrike" spc="-1" dirty="0">
              <a:latin typeface="Times New Roman"/>
            </a:endParaRPr>
          </a:p>
        </p:txBody>
      </p:sp>
      <p:sp>
        <p:nvSpPr>
          <p:cNvPr id="95" name="PlaceHolder 4"/>
          <p:cNvSpPr>
            <a:spLocks noGrp="1"/>
          </p:cNvSpPr>
          <p:nvPr>
            <p:ph type="sldNum" idx="8"/>
          </p:nvPr>
        </p:nvSpPr>
        <p:spPr>
          <a:xfrm>
            <a:off x="8611200" y="6356520"/>
            <a:ext cx="2741040" cy="362520"/>
          </a:xfrm>
          <a:prstGeom prst="rect">
            <a:avLst/>
          </a:prstGeom>
          <a:noFill/>
          <a:ln w="0">
            <a:noFill/>
          </a:ln>
        </p:spPr>
        <p:txBody>
          <a:bodyPr lIns="90000" tIns="45000" rIns="90000" bIns="45000" anchor="ctr">
            <a:noAutofit/>
          </a:bodyPr>
          <a:lstStyle>
            <a:lvl1pPr indent="0" algn="r">
              <a:lnSpc>
                <a:spcPct val="100000"/>
              </a:lnSpc>
              <a:buNone/>
              <a:tabLst>
                <a:tab pos="0" algn="l"/>
              </a:tabLst>
              <a:defRPr lang="pl-PL" sz="1200" b="0" strike="noStrike" spc="-1">
                <a:solidFill>
                  <a:srgbClr val="8B8B8B"/>
                </a:solidFill>
                <a:latin typeface="Arial"/>
              </a:defRPr>
            </a:lvl1pPr>
          </a:lstStyle>
          <a:p>
            <a:pPr indent="0" algn="r">
              <a:lnSpc>
                <a:spcPct val="100000"/>
              </a:lnSpc>
              <a:buNone/>
              <a:tabLst>
                <a:tab pos="0" algn="l"/>
              </a:tabLst>
            </a:pPr>
            <a:fld id="{777C7776-80B6-4441-BC65-6AD4A154B73B}" type="slidenum">
              <a:rPr lang="pl-PL" sz="1200" b="0" strike="noStrike" spc="-1">
                <a:solidFill>
                  <a:srgbClr val="8B8B8B"/>
                </a:solidFill>
                <a:latin typeface="Arial"/>
              </a:rPr>
              <a:t>2</a:t>
            </a:fld>
            <a:endParaRPr lang="pl-PL" sz="1200" b="0" strike="noStrike" spc="-1">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1" name="PlaceHolder 2"/>
          <p:cNvSpPr>
            <a:spLocks noGrp="1"/>
          </p:cNvSpPr>
          <p:nvPr>
            <p:ph/>
          </p:nvPr>
        </p:nvSpPr>
        <p:spPr>
          <a:xfrm>
            <a:off x="838080" y="162000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r>
              <a:rPr lang="pl-PL" sz="2000" b="0" strike="noStrike" spc="-1">
                <a:solidFill>
                  <a:srgbClr val="000000"/>
                </a:solidFill>
                <a:latin typeface="Arial"/>
                <a:ea typeface="Arial"/>
              </a:rPr>
              <a:t>Art.  204.  [Stręczycielstwo, sutenerstwo i kuplerstwo]</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1.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Kto, w celu osiągnięcia korzyści majątkowej, nakłania inną osobę do uprawiania prostytucji lub jej to ułatwia,</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podlega karze pozbawienia wolności od 3 miesięcy do lat 5.</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2.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Karze określonej w § 1 podlega, kto czerpie korzyści majątkowe z uprawiania prostytucji przez inną osobę.</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3.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Jeżeli osoba określona w § 1 lub 2 jest małoletnim, sprawca</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podlega karze pozbawienia wolności od roku do lat 10.</a:t>
            </a:r>
            <a:endParaRPr lang="pl-PL" sz="20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3"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gn="just">
              <a:lnSpc>
                <a:spcPct val="100000"/>
              </a:lnSpc>
              <a:buNone/>
              <a:tabLst>
                <a:tab pos="0" algn="l"/>
              </a:tabLst>
            </a:pPr>
            <a:r>
              <a:rPr lang="pl-PL" sz="2800" b="0" strike="noStrike" spc="-1" dirty="0">
                <a:latin typeface="Arial"/>
              </a:rPr>
              <a:t>Kontrola rodzicielska telefonów pod kątem monitorowania wykorzystywanych aplikacji na urządzeniu.</a:t>
            </a:r>
          </a:p>
          <a:p>
            <a:pPr marL="228600" indent="0" algn="just">
              <a:lnSpc>
                <a:spcPct val="100000"/>
              </a:lnSpc>
              <a:buNone/>
              <a:tabLst>
                <a:tab pos="0" algn="l"/>
              </a:tabLst>
            </a:pPr>
            <a:r>
              <a:rPr lang="pl-PL" sz="2800" b="0" strike="noStrike" spc="-1" dirty="0">
                <a:latin typeface="Arial"/>
              </a:rPr>
              <a:t>Jednym z dobrych narzędzi które monitoruje urządzenia jest program </a:t>
            </a:r>
            <a:r>
              <a:rPr lang="pl-PL" sz="2800" b="1" strike="noStrike" spc="-1" dirty="0" err="1">
                <a:latin typeface="Arial"/>
              </a:rPr>
              <a:t>FamilyLink</a:t>
            </a:r>
            <a:r>
              <a:rPr lang="pl-PL" sz="2800" b="1" strike="noStrike" spc="-1" dirty="0">
                <a:latin typeface="Arial"/>
              </a:rPr>
              <a:t> (darmowy). </a:t>
            </a:r>
          </a:p>
          <a:p>
            <a:pPr marL="228600" indent="0" algn="just">
              <a:lnSpc>
                <a:spcPct val="100000"/>
              </a:lnSpc>
              <a:buNone/>
              <a:tabLst>
                <a:tab pos="0" algn="l"/>
              </a:tabLst>
            </a:pPr>
            <a:endParaRPr lang="pl-PL" sz="2800" b="1" strike="noStrike" spc="-1" dirty="0">
              <a:latin typeface="Arial"/>
            </a:endParaRPr>
          </a:p>
          <a:p>
            <a:pPr marL="228600" indent="0" algn="ctr">
              <a:lnSpc>
                <a:spcPct val="100000"/>
              </a:lnSpc>
              <a:buNone/>
              <a:tabLst>
                <a:tab pos="0" algn="l"/>
              </a:tabLst>
            </a:pPr>
            <a:endParaRPr lang="pl-PL" sz="2000" b="0" strike="noStrike" spc="-1" dirty="0">
              <a:latin typeface="Arial"/>
            </a:endParaRPr>
          </a:p>
          <a:p>
            <a:pPr marL="228600" indent="0">
              <a:lnSpc>
                <a:spcPct val="90000"/>
              </a:lnSpc>
              <a:spcBef>
                <a:spcPts val="1001"/>
              </a:spcBef>
              <a:buNone/>
              <a:tabLst>
                <a:tab pos="0" algn="l"/>
              </a:tabLst>
            </a:pPr>
            <a:endParaRPr lang="pl-PL" sz="2800" b="0" strike="noStrike" spc="-1" dirty="0">
              <a:latin typeface="Arial"/>
            </a:endParaRPr>
          </a:p>
        </p:txBody>
      </p:sp>
      <p:pic>
        <p:nvPicPr>
          <p:cNvPr id="3" name="Obraz 2">
            <a:extLst>
              <a:ext uri="{FF2B5EF4-FFF2-40B4-BE49-F238E27FC236}">
                <a16:creationId xmlns:a16="http://schemas.microsoft.com/office/drawing/2014/main" id="{98FD7A18-BB2B-B117-CEE8-3BF3CE17D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5674" y="3347631"/>
            <a:ext cx="3432844" cy="343284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5"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r>
              <a:rPr lang="pl-PL" sz="2800" b="0" strike="noStrike" spc="-1" dirty="0">
                <a:latin typeface="Arial"/>
              </a:rPr>
              <a:t>Nadzór ile dziecko spędza czasu na </a:t>
            </a:r>
          </a:p>
          <a:p>
            <a:pPr marL="228600" indent="0">
              <a:lnSpc>
                <a:spcPct val="100000"/>
              </a:lnSpc>
              <a:buNone/>
              <a:tabLst>
                <a:tab pos="0" algn="l"/>
              </a:tabLst>
            </a:pPr>
            <a:r>
              <a:rPr lang="pl-PL" sz="2800" b="0" strike="noStrike" spc="-1" dirty="0">
                <a:latin typeface="Arial"/>
              </a:rPr>
              <a:t>Urządzeniu oraz jakie aplikacje wykorzystuje</a:t>
            </a:r>
          </a:p>
          <a:p>
            <a:pPr marL="228600" indent="0">
              <a:lnSpc>
                <a:spcPct val="100000"/>
              </a:lnSpc>
              <a:buNone/>
              <a:tabLst>
                <a:tab pos="0" algn="l"/>
              </a:tabLst>
            </a:pPr>
            <a:r>
              <a:rPr lang="pl-PL" spc="-1" dirty="0">
                <a:latin typeface="Arial"/>
              </a:rPr>
              <a:t>Pozwala zawęzić przegląd urządzenia w </a:t>
            </a:r>
          </a:p>
          <a:p>
            <a:pPr marL="228600" indent="0">
              <a:lnSpc>
                <a:spcPct val="100000"/>
              </a:lnSpc>
              <a:buNone/>
              <a:tabLst>
                <a:tab pos="0" algn="l"/>
              </a:tabLst>
            </a:pPr>
            <a:r>
              <a:rPr lang="pl-PL" sz="2800" b="0" strike="noStrike" spc="-1" dirty="0">
                <a:latin typeface="Arial"/>
              </a:rPr>
              <a:t>Konkretne wskazaniem komunikatory</a:t>
            </a:r>
          </a:p>
          <a:p>
            <a:pPr marL="228600" indent="0" algn="ctr">
              <a:lnSpc>
                <a:spcPct val="100000"/>
              </a:lnSpc>
              <a:buNone/>
              <a:tabLst>
                <a:tab pos="0" algn="l"/>
              </a:tabLst>
            </a:pPr>
            <a:endParaRPr lang="pl-PL" sz="2000" b="0" strike="noStrike" spc="-1" dirty="0">
              <a:latin typeface="Arial"/>
            </a:endParaRPr>
          </a:p>
          <a:p>
            <a:pPr marL="228600" indent="0">
              <a:lnSpc>
                <a:spcPct val="90000"/>
              </a:lnSpc>
              <a:spcBef>
                <a:spcPts val="1001"/>
              </a:spcBef>
              <a:buNone/>
              <a:tabLst>
                <a:tab pos="0" algn="l"/>
              </a:tabLst>
            </a:pPr>
            <a:endParaRPr lang="pl-PL" sz="2800" b="0" strike="noStrike" spc="-1" dirty="0">
              <a:latin typeface="Arial"/>
            </a:endParaRPr>
          </a:p>
        </p:txBody>
      </p:sp>
      <p:pic>
        <p:nvPicPr>
          <p:cNvPr id="2" name="Obraz 1">
            <a:extLst>
              <a:ext uri="{FF2B5EF4-FFF2-40B4-BE49-F238E27FC236}">
                <a16:creationId xmlns:a16="http://schemas.microsoft.com/office/drawing/2014/main" id="{5084A85C-85BC-F1F6-13E2-B5274048473E}"/>
              </a:ext>
            </a:extLst>
          </p:cNvPr>
          <p:cNvPicPr>
            <a:picLocks noChangeAspect="1"/>
          </p:cNvPicPr>
          <p:nvPr/>
        </p:nvPicPr>
        <p:blipFill>
          <a:blip r:embed="rId2"/>
          <a:stretch>
            <a:fillRect/>
          </a:stretch>
        </p:blipFill>
        <p:spPr>
          <a:xfrm>
            <a:off x="8183051" y="1234859"/>
            <a:ext cx="3022399" cy="506076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gn="just">
              <a:lnSpc>
                <a:spcPct val="100000"/>
              </a:lnSpc>
              <a:buNone/>
              <a:tabLst>
                <a:tab pos="0" algn="l"/>
              </a:tabLst>
            </a:pPr>
            <a:r>
              <a:rPr lang="pl-PL" sz="2800" b="1" strike="noStrike" spc="-1" dirty="0">
                <a:latin typeface="Arial"/>
              </a:rPr>
              <a:t>Jakie aplikacje dzieci instalują do wymiany plików </a:t>
            </a:r>
            <a:br>
              <a:rPr lang="pl-PL" sz="2800" b="1" strike="noStrike" spc="-1" dirty="0">
                <a:latin typeface="Arial"/>
              </a:rPr>
            </a:br>
            <a:r>
              <a:rPr lang="pl-PL" sz="2800" b="1" strike="noStrike" spc="-1" dirty="0">
                <a:latin typeface="Arial"/>
              </a:rPr>
              <a:t>z rówieśnikami:</a:t>
            </a:r>
          </a:p>
          <a:p>
            <a:pPr marL="228600" indent="0" algn="just">
              <a:lnSpc>
                <a:spcPct val="100000"/>
              </a:lnSpc>
              <a:buNone/>
              <a:tabLst>
                <a:tab pos="0" algn="l"/>
              </a:tabLst>
            </a:pPr>
            <a:r>
              <a:rPr lang="pl-PL" sz="2800" b="0" strike="noStrike" spc="-1" dirty="0">
                <a:latin typeface="Arial"/>
              </a:rPr>
              <a:t>- Messenger, </a:t>
            </a:r>
            <a:r>
              <a:rPr lang="pl-PL" sz="2800" b="0" strike="noStrike" spc="-1" dirty="0" err="1">
                <a:latin typeface="Arial"/>
              </a:rPr>
              <a:t>Discord</a:t>
            </a:r>
            <a:r>
              <a:rPr lang="pl-PL" sz="2800" b="0" strike="noStrike" spc="-1" dirty="0">
                <a:latin typeface="Arial"/>
              </a:rPr>
              <a:t>, Google Drive, </a:t>
            </a:r>
            <a:r>
              <a:rPr lang="pl-PL" sz="2800" b="0" strike="noStrike" spc="-1" dirty="0" err="1">
                <a:latin typeface="Arial"/>
              </a:rPr>
              <a:t>Wchatsap</a:t>
            </a:r>
            <a:r>
              <a:rPr lang="pl-PL" sz="2800" b="0" strike="noStrike" spc="-1" dirty="0">
                <a:latin typeface="Arial"/>
              </a:rPr>
              <a:t>, </a:t>
            </a:r>
            <a:r>
              <a:rPr lang="pl-PL" sz="2800" b="0" strike="noStrike" spc="-1" dirty="0" err="1">
                <a:latin typeface="Arial"/>
              </a:rPr>
              <a:t>Signal</a:t>
            </a:r>
            <a:r>
              <a:rPr lang="pl-PL" sz="2800" b="0" strike="noStrike" spc="-1" dirty="0">
                <a:latin typeface="Arial"/>
              </a:rPr>
              <a:t>, Telegram, </a:t>
            </a:r>
            <a:r>
              <a:rPr lang="pl-PL" sz="2800" b="0" strike="noStrike" spc="-1" dirty="0" err="1">
                <a:latin typeface="Arial"/>
              </a:rPr>
              <a:t>GaduGadu</a:t>
            </a:r>
            <a:r>
              <a:rPr lang="pl-PL" sz="2800" b="0" strike="noStrike" spc="-1" dirty="0">
                <a:latin typeface="Arial"/>
              </a:rPr>
              <a:t>, Snapchat, Instagram, </a:t>
            </a:r>
            <a:r>
              <a:rPr lang="pl-PL" sz="2800" b="0" strike="noStrike" spc="-1" dirty="0" err="1">
                <a:latin typeface="Arial"/>
              </a:rPr>
              <a:t>Linkedln</a:t>
            </a:r>
            <a:r>
              <a:rPr lang="pl-PL" spc="-1" dirty="0">
                <a:latin typeface="Arial"/>
              </a:rPr>
              <a:t>, Twitter itp.</a:t>
            </a:r>
            <a:endParaRPr lang="pl-PL" sz="2800" b="0" strike="noStrike" spc="-1" dirty="0">
              <a:latin typeface="Arial"/>
            </a:endParaRPr>
          </a:p>
          <a:p>
            <a:pPr marL="228600" indent="0" algn="ctr">
              <a:lnSpc>
                <a:spcPct val="100000"/>
              </a:lnSpc>
              <a:buNone/>
              <a:tabLst>
                <a:tab pos="0" algn="l"/>
              </a:tabLst>
            </a:pPr>
            <a:endParaRPr lang="pl-PL" sz="2000" b="0" strike="noStrike" spc="-1" dirty="0">
              <a:latin typeface="Arial"/>
            </a:endParaRPr>
          </a:p>
          <a:p>
            <a:pPr marL="228600" indent="0">
              <a:lnSpc>
                <a:spcPct val="90000"/>
              </a:lnSpc>
              <a:spcBef>
                <a:spcPts val="1001"/>
              </a:spcBef>
              <a:buNone/>
              <a:tabLst>
                <a:tab pos="0" algn="l"/>
              </a:tabLst>
            </a:pPr>
            <a:endParaRPr lang="pl-PL" sz="2800" b="0" strike="noStrike" spc="-1" dirty="0">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gn="just">
              <a:lnSpc>
                <a:spcPct val="100000"/>
              </a:lnSpc>
              <a:buNone/>
              <a:tabLst>
                <a:tab pos="0" algn="l"/>
              </a:tabLst>
            </a:pPr>
            <a:r>
              <a:rPr lang="pl-PL" b="1" spc="-1" dirty="0">
                <a:latin typeface="Arial"/>
              </a:rPr>
              <a:t>Jak reagować na ujawnione pliki pornograficzne </a:t>
            </a:r>
            <a:br>
              <a:rPr lang="pl-PL" b="1" spc="-1" dirty="0">
                <a:latin typeface="Arial"/>
              </a:rPr>
            </a:br>
            <a:r>
              <a:rPr lang="pl-PL" b="1" spc="-1" dirty="0">
                <a:latin typeface="Arial"/>
              </a:rPr>
              <a:t>na urządzeniu swojego dziecka:</a:t>
            </a:r>
          </a:p>
          <a:p>
            <a:pPr marL="228600" indent="0" algn="just">
              <a:lnSpc>
                <a:spcPct val="100000"/>
              </a:lnSpc>
              <a:buNone/>
              <a:tabLst>
                <a:tab pos="0" algn="l"/>
              </a:tabLst>
            </a:pPr>
            <a:r>
              <a:rPr lang="pl-PL" sz="2800" strike="noStrike" spc="-1" dirty="0">
                <a:latin typeface="Arial"/>
              </a:rPr>
              <a:t>Kontakt telefoniczny z Wydziałem w Kielcach Centralnego Biura Zwalczania Cyberprzestępczości celem przeanalizowania materiału, który został ujawniony na urządzeniu dziecka. Może być sytuacja, że rodzic może nie wiedzieć jak zweryfikować pliki ujawnione na urządzeniu oraz w jaki sposób dziecko weszło </a:t>
            </a:r>
            <a:br>
              <a:rPr lang="pl-PL" sz="2800" strike="noStrike" spc="-1" dirty="0">
                <a:latin typeface="Arial"/>
              </a:rPr>
            </a:br>
            <a:r>
              <a:rPr lang="pl-PL" sz="2800" strike="noStrike" spc="-1" dirty="0">
                <a:latin typeface="Arial"/>
              </a:rPr>
              <a:t>w posiadanie takich plików. </a:t>
            </a:r>
          </a:p>
        </p:txBody>
      </p:sp>
    </p:spTree>
    <p:extLst>
      <p:ext uri="{BB962C8B-B14F-4D97-AF65-F5344CB8AC3E}">
        <p14:creationId xmlns:p14="http://schemas.microsoft.com/office/powerpoint/2010/main" val="2576683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gn="just">
              <a:lnSpc>
                <a:spcPct val="100000"/>
              </a:lnSpc>
              <a:buNone/>
              <a:tabLst>
                <a:tab pos="0" algn="l"/>
              </a:tabLst>
            </a:pPr>
            <a:r>
              <a:rPr lang="pl-PL" b="1" spc="-1" dirty="0">
                <a:latin typeface="Arial"/>
              </a:rPr>
              <a:t>Jak reagować na inne pliki niż pornograficzne ujawnione na urządzeniu dziecka:</a:t>
            </a:r>
          </a:p>
          <a:p>
            <a:pPr marL="228600" indent="0" algn="just">
              <a:lnSpc>
                <a:spcPct val="100000"/>
              </a:lnSpc>
              <a:buNone/>
              <a:tabLst>
                <a:tab pos="0" algn="l"/>
              </a:tabLst>
            </a:pPr>
            <a:r>
              <a:rPr lang="pl-PL" sz="2800" strike="noStrike" spc="-1" dirty="0">
                <a:latin typeface="Arial"/>
              </a:rPr>
              <a:t>Kontakt telefoniczny z najbliższym Komisariatem Policji celem złożenia zawiadomienia.</a:t>
            </a:r>
            <a:endParaRPr lang="pl-PL" sz="2800" b="1" strike="noStrike" spc="-1" dirty="0">
              <a:latin typeface="Arial"/>
            </a:endParaRPr>
          </a:p>
        </p:txBody>
      </p:sp>
    </p:spTree>
    <p:extLst>
      <p:ext uri="{BB962C8B-B14F-4D97-AF65-F5344CB8AC3E}">
        <p14:creationId xmlns:p14="http://schemas.microsoft.com/office/powerpoint/2010/main" val="2086192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gn="just">
              <a:lnSpc>
                <a:spcPct val="100000"/>
              </a:lnSpc>
              <a:buNone/>
              <a:tabLst>
                <a:tab pos="0" algn="l"/>
              </a:tabLst>
            </a:pPr>
            <a:r>
              <a:rPr lang="pl-PL" sz="2800" dirty="0">
                <a:solidFill>
                  <a:srgbClr val="000000"/>
                </a:solidFill>
                <a:effectLst>
                  <a:outerShdw blurRad="38100" dist="38100" dir="2700000" algn="tl">
                    <a:srgbClr val="DDDDDD"/>
                  </a:outerShdw>
                </a:effectLst>
                <a:latin typeface="Calibri" charset="0"/>
              </a:rPr>
              <a:t>ZAGROŻENIA,  Z JAKIMI MOŻEMY ZETKNĄĆ SIĘ W SIECI: </a:t>
            </a:r>
            <a:r>
              <a:rPr lang="pl-PL" sz="2800" strike="noStrike" spc="-1" dirty="0">
                <a:latin typeface="Arial"/>
              </a:rPr>
              <a:t>Często dzieci padają ofiarami </a:t>
            </a:r>
          </a:p>
          <a:p>
            <a:pPr marL="449263" indent="-449263">
              <a:buFont typeface="Wingdings" charset="0"/>
              <a:buChar char="Ø"/>
            </a:pPr>
            <a:r>
              <a:rPr lang="pl-PL" sz="2000" dirty="0">
                <a:latin typeface="Calibri" charset="0"/>
              </a:rPr>
              <a:t>cyberprzemoc;</a:t>
            </a:r>
          </a:p>
          <a:p>
            <a:pPr marL="449263" indent="-449263">
              <a:buFont typeface="Wingdings" charset="0"/>
              <a:buChar char="Ø"/>
            </a:pPr>
            <a:r>
              <a:rPr lang="pl-PL" sz="2000" dirty="0">
                <a:latin typeface="Calibri" charset="0"/>
              </a:rPr>
              <a:t>treści niedozwolone;</a:t>
            </a:r>
          </a:p>
          <a:p>
            <a:pPr marL="449263" indent="-449263">
              <a:buFont typeface="Wingdings" charset="0"/>
              <a:buChar char="Ø"/>
            </a:pPr>
            <a:r>
              <a:rPr lang="pl-PL" sz="2000" dirty="0">
                <a:latin typeface="Calibri" charset="0"/>
              </a:rPr>
              <a:t>nowe ruchy religijne („sekty</a:t>
            </a:r>
            <a:r>
              <a:rPr lang="ja-JP" altLang="pl-PL" sz="2000" dirty="0">
                <a:latin typeface="Calibri" charset="0"/>
              </a:rPr>
              <a:t>”</a:t>
            </a:r>
            <a:r>
              <a:rPr lang="pl-PL" sz="2000" dirty="0">
                <a:latin typeface="Calibri" charset="0"/>
              </a:rPr>
              <a:t>);</a:t>
            </a:r>
          </a:p>
          <a:p>
            <a:pPr marL="449263" indent="-449263">
              <a:buFont typeface="Wingdings" charset="0"/>
              <a:buChar char="Ø"/>
            </a:pPr>
            <a:r>
              <a:rPr lang="pl-PL" sz="2000" dirty="0">
                <a:latin typeface="Calibri" charset="0"/>
              </a:rPr>
              <a:t>próby samobójcze, samobójstwa, </a:t>
            </a:r>
            <a:br>
              <a:rPr lang="pl-PL" sz="2000" dirty="0">
                <a:latin typeface="Calibri" charset="0"/>
              </a:rPr>
            </a:br>
            <a:r>
              <a:rPr lang="pl-PL" sz="2000" dirty="0">
                <a:latin typeface="Calibri" charset="0"/>
              </a:rPr>
              <a:t>samookaleczenia;</a:t>
            </a:r>
          </a:p>
          <a:p>
            <a:pPr marL="449263" indent="-449263">
              <a:buFont typeface="Wingdings" charset="0"/>
              <a:buChar char="Ø"/>
            </a:pPr>
            <a:r>
              <a:rPr lang="pl-PL" sz="2000" dirty="0">
                <a:latin typeface="Calibri" charset="0"/>
              </a:rPr>
              <a:t>treści nawołujące do nietolerancji, </a:t>
            </a:r>
            <a:br>
              <a:rPr lang="pl-PL" sz="2000" dirty="0">
                <a:latin typeface="Calibri" charset="0"/>
              </a:rPr>
            </a:br>
            <a:r>
              <a:rPr lang="pl-PL" sz="2000" dirty="0">
                <a:latin typeface="Calibri" charset="0"/>
              </a:rPr>
              <a:t>rasizmu, ksenofobii;</a:t>
            </a:r>
          </a:p>
          <a:p>
            <a:pPr marL="449263" indent="-449263">
              <a:buFont typeface="Wingdings" charset="0"/>
              <a:buChar char="Ø"/>
            </a:pPr>
            <a:r>
              <a:rPr lang="pl-PL" sz="2000" dirty="0">
                <a:latin typeface="Calibri" charset="0"/>
              </a:rPr>
              <a:t>hazard internetowy;</a:t>
            </a:r>
          </a:p>
          <a:p>
            <a:pPr marL="449263" indent="-449263">
              <a:buFont typeface="Wingdings" charset="0"/>
              <a:buChar char="Ø"/>
            </a:pPr>
            <a:r>
              <a:rPr lang="pl-PL" sz="2000" dirty="0">
                <a:latin typeface="Calibri" charset="0"/>
              </a:rPr>
              <a:t>utrata poufnych danych;</a:t>
            </a:r>
          </a:p>
          <a:p>
            <a:pPr marL="449263" indent="-449263">
              <a:buFont typeface="Wingdings" charset="0"/>
              <a:buChar char="Ø"/>
            </a:pPr>
            <a:r>
              <a:rPr lang="pl-PL" sz="2000" dirty="0">
                <a:latin typeface="Calibri" charset="0"/>
              </a:rPr>
              <a:t>uzależnienie od Internetu;</a:t>
            </a:r>
          </a:p>
          <a:p>
            <a:pPr marL="449263" indent="-449263">
              <a:buFont typeface="Wingdings" charset="0"/>
              <a:buChar char="Ø"/>
            </a:pPr>
            <a:r>
              <a:rPr lang="pl-PL" sz="2000" dirty="0">
                <a:latin typeface="Calibri" charset="0"/>
              </a:rPr>
              <a:t>inne.</a:t>
            </a:r>
          </a:p>
          <a:p>
            <a:pPr marL="228600" indent="0" algn="just">
              <a:lnSpc>
                <a:spcPct val="100000"/>
              </a:lnSpc>
              <a:buNone/>
              <a:tabLst>
                <a:tab pos="0" algn="l"/>
              </a:tabLst>
            </a:pPr>
            <a:endParaRPr lang="pl-PL" sz="2800" strike="noStrike" spc="-1" dirty="0">
              <a:latin typeface="Arial"/>
            </a:endParaRPr>
          </a:p>
        </p:txBody>
      </p:sp>
      <p:pic>
        <p:nvPicPr>
          <p:cNvPr id="2" name="Picture 1">
            <a:extLst>
              <a:ext uri="{FF2B5EF4-FFF2-40B4-BE49-F238E27FC236}">
                <a16:creationId xmlns:a16="http://schemas.microsoft.com/office/drawing/2014/main" id="{1F8F655F-1476-EB6E-DBA0-E4806F7E8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458" y="2228886"/>
            <a:ext cx="5275953" cy="4319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8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7" name="PlaceHolder 2"/>
          <p:cNvSpPr>
            <a:spLocks noGrp="1"/>
          </p:cNvSpPr>
          <p:nvPr>
            <p:ph/>
          </p:nvPr>
        </p:nvSpPr>
        <p:spPr>
          <a:xfrm>
            <a:off x="838080" y="1590840"/>
            <a:ext cx="4775541" cy="4348800"/>
          </a:xfrm>
          <a:prstGeom prst="rect">
            <a:avLst/>
          </a:prstGeom>
          <a:noFill/>
          <a:ln w="0">
            <a:noFill/>
          </a:ln>
        </p:spPr>
        <p:txBody>
          <a:bodyPr lIns="90000" tIns="45000" rIns="90000" bIns="45000" anchor="t">
            <a:noAutofit/>
          </a:bodyPr>
          <a:lstStyle/>
          <a:p>
            <a:pPr marL="228600" indent="0" algn="just">
              <a:lnSpc>
                <a:spcPct val="100000"/>
              </a:lnSpc>
              <a:buNone/>
              <a:tabLst>
                <a:tab pos="0" algn="l"/>
              </a:tabLst>
            </a:pPr>
            <a:endParaRPr lang="pl-PL" spc="-1" dirty="0">
              <a:latin typeface="Arial"/>
            </a:endParaRPr>
          </a:p>
          <a:p>
            <a:pPr marL="228600" indent="0" algn="just">
              <a:lnSpc>
                <a:spcPct val="100000"/>
              </a:lnSpc>
              <a:buNone/>
              <a:tabLst>
                <a:tab pos="0" algn="l"/>
              </a:tabLst>
            </a:pPr>
            <a:endParaRPr lang="pl-PL" spc="-1" dirty="0">
              <a:latin typeface="Arial"/>
            </a:endParaRPr>
          </a:p>
          <a:p>
            <a:pPr marL="228600" indent="0" algn="just">
              <a:lnSpc>
                <a:spcPct val="100000"/>
              </a:lnSpc>
              <a:buNone/>
              <a:tabLst>
                <a:tab pos="0" algn="l"/>
              </a:tabLst>
            </a:pPr>
            <a:r>
              <a:rPr lang="pl-PL" spc="-1" dirty="0">
                <a:latin typeface="Arial"/>
              </a:rPr>
              <a:t>To ro</a:t>
            </a:r>
            <a:r>
              <a:rPr lang="pl-PL" sz="2800" strike="noStrike" spc="-1" dirty="0">
                <a:latin typeface="Arial"/>
              </a:rPr>
              <a:t>dzic odpowiada karnie za dziecko, któr</a:t>
            </a:r>
            <a:r>
              <a:rPr lang="pl-PL" spc="-1" dirty="0">
                <a:latin typeface="Arial"/>
              </a:rPr>
              <a:t>e posiada bądź rozpowszechnia pliki pornograficzne z udziałem małoletniego. </a:t>
            </a:r>
            <a:endParaRPr lang="pl-PL" sz="2800" strike="noStrike" spc="-1" dirty="0">
              <a:latin typeface="Arial"/>
            </a:endParaRPr>
          </a:p>
        </p:txBody>
      </p:sp>
      <p:pic>
        <p:nvPicPr>
          <p:cNvPr id="3" name="Obraz 2">
            <a:extLst>
              <a:ext uri="{FF2B5EF4-FFF2-40B4-BE49-F238E27FC236}">
                <a16:creationId xmlns:a16="http://schemas.microsoft.com/office/drawing/2014/main" id="{94DBA7D0-CC6A-D06F-3FA0-5FA5BF9AC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699" y="2189672"/>
            <a:ext cx="4978440" cy="3321494"/>
          </a:xfrm>
          <a:prstGeom prst="rect">
            <a:avLst/>
          </a:prstGeom>
          <a:ln>
            <a:solidFill>
              <a:schemeClr val="tx1"/>
            </a:solidFill>
          </a:ln>
        </p:spPr>
      </p:pic>
    </p:spTree>
    <p:extLst>
      <p:ext uri="{BB962C8B-B14F-4D97-AF65-F5344CB8AC3E}">
        <p14:creationId xmlns:p14="http://schemas.microsoft.com/office/powerpoint/2010/main" val="159602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gn="ctr">
              <a:lnSpc>
                <a:spcPct val="100000"/>
              </a:lnSpc>
              <a:buNone/>
              <a:tabLst>
                <a:tab pos="0" algn="l"/>
              </a:tabLst>
            </a:pPr>
            <a:r>
              <a:rPr lang="pl-PL" sz="2400" b="1" strike="noStrike" spc="-1" dirty="0">
                <a:solidFill>
                  <a:srgbClr val="000000"/>
                </a:solidFill>
                <a:effectLst>
                  <a:outerShdw blurRad="38100" dist="38100" dir="2700000" algn="tl">
                    <a:srgbClr val="DDDDDD"/>
                  </a:outerShdw>
                </a:effectLst>
                <a:latin typeface="+mj-lt"/>
              </a:rPr>
              <a:t>Zagrożenia wynikające z </a:t>
            </a:r>
            <a:r>
              <a:rPr lang="pl-PL" sz="2400" b="1" spc="-1" dirty="0">
                <a:solidFill>
                  <a:srgbClr val="000000"/>
                </a:solidFill>
                <a:effectLst>
                  <a:outerShdw blurRad="38100" dist="38100" dir="2700000" algn="tl">
                    <a:srgbClr val="DDDDDD"/>
                  </a:outerShdw>
                </a:effectLst>
                <a:latin typeface="+mj-lt"/>
              </a:rPr>
              <a:t>instalowania nowych aplikacji takich jak</a:t>
            </a:r>
            <a:br>
              <a:rPr lang="pl-PL" sz="2400" b="1" spc="-1" dirty="0">
                <a:solidFill>
                  <a:srgbClr val="000000"/>
                </a:solidFill>
                <a:effectLst>
                  <a:outerShdw blurRad="38100" dist="38100" dir="2700000" algn="tl">
                    <a:srgbClr val="DDDDDD"/>
                  </a:outerShdw>
                </a:effectLst>
                <a:latin typeface="+mj-lt"/>
              </a:rPr>
            </a:br>
            <a:r>
              <a:rPr lang="pl-PL" sz="2400" b="1" spc="-1" dirty="0">
                <a:solidFill>
                  <a:srgbClr val="000000"/>
                </a:solidFill>
                <a:effectLst>
                  <a:outerShdw blurRad="38100" dist="38100" dir="2700000" algn="tl">
                    <a:srgbClr val="DDDDDD"/>
                  </a:outerShdw>
                </a:effectLst>
                <a:latin typeface="+mj-lt"/>
              </a:rPr>
              <a:t> gry czy programy</a:t>
            </a:r>
          </a:p>
          <a:p>
            <a:pPr marL="228600" indent="0" algn="just">
              <a:lnSpc>
                <a:spcPct val="100000"/>
              </a:lnSpc>
              <a:buNone/>
              <a:tabLst>
                <a:tab pos="0" algn="l"/>
              </a:tabLst>
            </a:pPr>
            <a:endParaRPr lang="pl-PL" sz="2400" strike="noStrike" spc="-1" dirty="0">
              <a:solidFill>
                <a:srgbClr val="000000"/>
              </a:solidFill>
              <a:effectLst>
                <a:outerShdw blurRad="38100" dist="38100" dir="2700000" algn="tl">
                  <a:srgbClr val="DDDDDD"/>
                </a:outerShdw>
              </a:effectLst>
              <a:latin typeface="+mj-lt"/>
            </a:endParaRPr>
          </a:p>
          <a:p>
            <a:pPr marL="228600" indent="0" algn="just">
              <a:lnSpc>
                <a:spcPct val="100000"/>
              </a:lnSpc>
              <a:buNone/>
              <a:tabLst>
                <a:tab pos="0" algn="l"/>
              </a:tabLst>
            </a:pPr>
            <a:r>
              <a:rPr lang="pl-PL" sz="2400" spc="-1" dirty="0">
                <a:solidFill>
                  <a:srgbClr val="000000"/>
                </a:solidFill>
                <a:effectLst>
                  <a:outerShdw blurRad="38100" dist="38100" dir="2700000" algn="tl">
                    <a:srgbClr val="DDDDDD"/>
                  </a:outerShdw>
                </a:effectLst>
                <a:latin typeface="+mj-lt"/>
              </a:rPr>
              <a:t>Jednym z poważniejszych problemów związanych z działalnością w Sieci Internet jest kradzież danych osobowych. </a:t>
            </a:r>
          </a:p>
          <a:p>
            <a:pPr marL="228600" indent="0" algn="just">
              <a:lnSpc>
                <a:spcPct val="100000"/>
              </a:lnSpc>
              <a:buNone/>
              <a:tabLst>
                <a:tab pos="0" algn="l"/>
              </a:tabLst>
            </a:pPr>
            <a:r>
              <a:rPr lang="pl-PL" sz="2400" spc="-1" dirty="0">
                <a:solidFill>
                  <a:srgbClr val="000000"/>
                </a:solidFill>
                <a:effectLst>
                  <a:outerShdw blurRad="38100" dist="38100" dir="2700000" algn="tl">
                    <a:srgbClr val="DDDDDD"/>
                  </a:outerShdw>
                </a:effectLst>
                <a:latin typeface="+mj-lt"/>
              </a:rPr>
              <a:t>Instalując aplikacje w telefonie czy logując się do gry, dziecko często podaje dane osobowe które mogą być poufne. </a:t>
            </a:r>
          </a:p>
          <a:p>
            <a:pPr marL="228600" indent="0" algn="just">
              <a:lnSpc>
                <a:spcPct val="100000"/>
              </a:lnSpc>
              <a:buNone/>
              <a:tabLst>
                <a:tab pos="0" algn="l"/>
              </a:tabLst>
            </a:pPr>
            <a:r>
              <a:rPr lang="pl-PL" sz="2400" spc="-1" dirty="0">
                <a:solidFill>
                  <a:srgbClr val="000000"/>
                </a:solidFill>
                <a:effectLst>
                  <a:outerShdw blurRad="38100" dist="38100" dir="2700000" algn="tl">
                    <a:srgbClr val="DDDDDD"/>
                  </a:outerShdw>
                </a:effectLst>
                <a:latin typeface="+mj-lt"/>
              </a:rPr>
              <a:t>Darmowe aplikacje dla dzieci zwłaszcza te niesprawdzone mogą zainfekować telefon i zainstalować na urządzeniu wirusa. </a:t>
            </a:r>
          </a:p>
          <a:p>
            <a:pPr marL="228600" indent="0" algn="just">
              <a:lnSpc>
                <a:spcPct val="100000"/>
              </a:lnSpc>
              <a:buNone/>
              <a:tabLst>
                <a:tab pos="0" algn="l"/>
              </a:tabLst>
            </a:pPr>
            <a:r>
              <a:rPr lang="pl-PL" sz="2400" spc="-1" dirty="0">
                <a:solidFill>
                  <a:srgbClr val="000000"/>
                </a:solidFill>
                <a:effectLst>
                  <a:outerShdw blurRad="38100" dist="38100" dir="2700000" algn="tl">
                    <a:srgbClr val="DDDDDD"/>
                  </a:outerShdw>
                </a:effectLst>
                <a:latin typeface="+mj-lt"/>
              </a:rPr>
              <a:t>Innym zagrożeniem jest możliwość obciążenia karty płatniczej w wyniku zakupów dokonywanych przez dziecko.</a:t>
            </a:r>
            <a:endParaRPr lang="pl-PL" sz="2400" strike="noStrike" spc="-1" dirty="0">
              <a:latin typeface="+mj-lt"/>
            </a:endParaRPr>
          </a:p>
        </p:txBody>
      </p:sp>
    </p:spTree>
    <p:extLst>
      <p:ext uri="{BB962C8B-B14F-4D97-AF65-F5344CB8AC3E}">
        <p14:creationId xmlns:p14="http://schemas.microsoft.com/office/powerpoint/2010/main" val="208165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gn="ctr">
              <a:lnSpc>
                <a:spcPct val="100000"/>
              </a:lnSpc>
              <a:buNone/>
              <a:tabLst>
                <a:tab pos="0" algn="l"/>
              </a:tabLst>
            </a:pPr>
            <a:r>
              <a:rPr lang="pl-PL" sz="2400" b="1" strike="noStrike" spc="-1" dirty="0">
                <a:solidFill>
                  <a:srgbClr val="000000"/>
                </a:solidFill>
                <a:effectLst>
                  <a:outerShdw blurRad="38100" dist="38100" dir="2700000" algn="tl">
                    <a:srgbClr val="DDDDDD"/>
                  </a:outerShdw>
                </a:effectLst>
                <a:latin typeface="+mj-lt"/>
              </a:rPr>
              <a:t>Zagrożenia wynikające z </a:t>
            </a:r>
            <a:r>
              <a:rPr lang="pl-PL" sz="2400" b="1" spc="-1" dirty="0">
                <a:solidFill>
                  <a:srgbClr val="000000"/>
                </a:solidFill>
                <a:effectLst>
                  <a:outerShdw blurRad="38100" dist="38100" dir="2700000" algn="tl">
                    <a:srgbClr val="DDDDDD"/>
                  </a:outerShdw>
                </a:effectLst>
                <a:latin typeface="+mj-lt"/>
              </a:rPr>
              <a:t>instalowania nowych aplikacji takich jak</a:t>
            </a:r>
            <a:br>
              <a:rPr lang="pl-PL" sz="2400" b="1" spc="-1" dirty="0">
                <a:solidFill>
                  <a:srgbClr val="000000"/>
                </a:solidFill>
                <a:effectLst>
                  <a:outerShdw blurRad="38100" dist="38100" dir="2700000" algn="tl">
                    <a:srgbClr val="DDDDDD"/>
                  </a:outerShdw>
                </a:effectLst>
                <a:latin typeface="+mj-lt"/>
              </a:rPr>
            </a:br>
            <a:r>
              <a:rPr lang="pl-PL" sz="2400" b="1" spc="-1" dirty="0">
                <a:solidFill>
                  <a:srgbClr val="000000"/>
                </a:solidFill>
                <a:effectLst>
                  <a:outerShdw blurRad="38100" dist="38100" dir="2700000" algn="tl">
                    <a:srgbClr val="DDDDDD"/>
                  </a:outerShdw>
                </a:effectLst>
                <a:latin typeface="+mj-lt"/>
              </a:rPr>
              <a:t> gry czy programy – Algorytm postępowania</a:t>
            </a:r>
          </a:p>
          <a:p>
            <a:pPr marL="228600" indent="0" algn="ctr">
              <a:lnSpc>
                <a:spcPct val="100000"/>
              </a:lnSpc>
              <a:buNone/>
              <a:tabLst>
                <a:tab pos="0" algn="l"/>
              </a:tabLst>
            </a:pPr>
            <a:endParaRPr lang="pl-PL" sz="2400" b="1" spc="-1" dirty="0">
              <a:solidFill>
                <a:srgbClr val="000000"/>
              </a:solidFill>
              <a:effectLst>
                <a:outerShdw blurRad="38100" dist="38100" dir="2700000" algn="tl">
                  <a:srgbClr val="DDDDDD"/>
                </a:outerShdw>
              </a:effectLst>
              <a:latin typeface="+mj-lt"/>
            </a:endParaRPr>
          </a:p>
          <a:p>
            <a:pPr marL="685800" indent="-457200">
              <a:lnSpc>
                <a:spcPct val="100000"/>
              </a:lnSpc>
              <a:buFont typeface="+mj-lt"/>
              <a:buAutoNum type="arabicPeriod"/>
              <a:tabLst>
                <a:tab pos="0" algn="l"/>
              </a:tabLst>
            </a:pPr>
            <a:r>
              <a:rPr lang="pl-PL" sz="2000" spc="-1" dirty="0">
                <a:solidFill>
                  <a:srgbClr val="000000"/>
                </a:solidFill>
                <a:effectLst>
                  <a:outerShdw blurRad="38100" dist="38100" dir="2700000" algn="tl">
                    <a:srgbClr val="DDDDDD"/>
                  </a:outerShdw>
                </a:effectLst>
                <a:latin typeface="+mj-lt"/>
              </a:rPr>
              <a:t>Aplikacje należy instalować tylko ze sprawdzonych źródeł np. Sklep Play, ponadto winny być one instalowane tylko przez rodziców;</a:t>
            </a:r>
          </a:p>
          <a:p>
            <a:pPr marL="685800" indent="-457200">
              <a:lnSpc>
                <a:spcPct val="100000"/>
              </a:lnSpc>
              <a:buFont typeface="+mj-lt"/>
              <a:buAutoNum type="arabicPeriod"/>
              <a:tabLst>
                <a:tab pos="0" algn="l"/>
              </a:tabLst>
            </a:pPr>
            <a:r>
              <a:rPr lang="pl-PL" sz="2000" spc="-1" dirty="0">
                <a:solidFill>
                  <a:srgbClr val="000000"/>
                </a:solidFill>
                <a:effectLst>
                  <a:outerShdw blurRad="38100" dist="38100" dir="2700000" algn="tl">
                    <a:srgbClr val="DDDDDD"/>
                  </a:outerShdw>
                </a:effectLst>
                <a:latin typeface="+mj-lt"/>
              </a:rPr>
              <a:t>Podczas instalowania aplikacji należy zwracać uwagę na żądania aplikacji na temat dodatkowych uprawnień. Nie należy ich</a:t>
            </a:r>
            <a:br>
              <a:rPr lang="pl-PL" sz="2000" spc="-1" dirty="0">
                <a:solidFill>
                  <a:srgbClr val="000000"/>
                </a:solidFill>
                <a:effectLst>
                  <a:outerShdw blurRad="38100" dist="38100" dir="2700000" algn="tl">
                    <a:srgbClr val="DDDDDD"/>
                  </a:outerShdw>
                </a:effectLst>
                <a:latin typeface="+mj-lt"/>
              </a:rPr>
            </a:br>
            <a:r>
              <a:rPr lang="pl-PL" sz="2000" spc="-1" dirty="0">
                <a:solidFill>
                  <a:srgbClr val="000000"/>
                </a:solidFill>
                <a:effectLst>
                  <a:outerShdw blurRad="38100" dist="38100" dir="2700000" algn="tl">
                    <a:srgbClr val="DDDDDD"/>
                  </a:outerShdw>
                </a:effectLst>
                <a:latin typeface="+mj-lt"/>
              </a:rPr>
              <a:t>nadawać jeśli wydają się podejrzane np.</a:t>
            </a:r>
            <a:br>
              <a:rPr lang="pl-PL" sz="2000" spc="-1" dirty="0">
                <a:solidFill>
                  <a:srgbClr val="000000"/>
                </a:solidFill>
                <a:effectLst>
                  <a:outerShdw blurRad="38100" dist="38100" dir="2700000" algn="tl">
                    <a:srgbClr val="DDDDDD"/>
                  </a:outerShdw>
                </a:effectLst>
                <a:latin typeface="+mj-lt"/>
              </a:rPr>
            </a:br>
            <a:r>
              <a:rPr lang="pl-PL" sz="2000" spc="-1" dirty="0">
                <a:solidFill>
                  <a:srgbClr val="000000"/>
                </a:solidFill>
                <a:effectLst>
                  <a:outerShdw blurRad="38100" dist="38100" dir="2700000" algn="tl">
                    <a:srgbClr val="DDDDDD"/>
                  </a:outerShdw>
                </a:effectLst>
                <a:latin typeface="+mj-lt"/>
              </a:rPr>
              <a:t>dostęp do  mikrofonu czy aplikacji  SMS</a:t>
            </a:r>
          </a:p>
          <a:p>
            <a:pPr marL="228600" indent="0" algn="just">
              <a:lnSpc>
                <a:spcPct val="100000"/>
              </a:lnSpc>
              <a:buNone/>
              <a:tabLst>
                <a:tab pos="0" algn="l"/>
              </a:tabLst>
            </a:pPr>
            <a:endParaRPr lang="pl-PL" sz="2400" strike="noStrike" spc="-1" dirty="0">
              <a:solidFill>
                <a:srgbClr val="000000"/>
              </a:solidFill>
              <a:effectLst>
                <a:outerShdw blurRad="38100" dist="38100" dir="2700000" algn="tl">
                  <a:srgbClr val="DDDDDD"/>
                </a:outerShdw>
              </a:effectLst>
              <a:latin typeface="+mj-lt"/>
            </a:endParaRPr>
          </a:p>
          <a:p>
            <a:pPr marL="228600" indent="0" algn="just">
              <a:lnSpc>
                <a:spcPct val="100000"/>
              </a:lnSpc>
              <a:buNone/>
              <a:tabLst>
                <a:tab pos="0" algn="l"/>
              </a:tabLst>
            </a:pPr>
            <a:endParaRPr lang="pl-PL" sz="2400" strike="noStrike" spc="-1" dirty="0">
              <a:latin typeface="+mj-lt"/>
            </a:endParaRPr>
          </a:p>
        </p:txBody>
      </p:sp>
      <p:pic>
        <p:nvPicPr>
          <p:cNvPr id="2" name="Obraz 1">
            <a:extLst>
              <a:ext uri="{FF2B5EF4-FFF2-40B4-BE49-F238E27FC236}">
                <a16:creationId xmlns:a16="http://schemas.microsoft.com/office/drawing/2014/main" id="{D133BA42-C90F-6EAA-CCC6-88C698C56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520" y="4015097"/>
            <a:ext cx="4858428" cy="2353003"/>
          </a:xfrm>
          <a:prstGeom prst="rect">
            <a:avLst/>
          </a:prstGeom>
        </p:spPr>
      </p:pic>
      <p:pic>
        <p:nvPicPr>
          <p:cNvPr id="6" name="Obraz 5">
            <a:extLst>
              <a:ext uri="{FF2B5EF4-FFF2-40B4-BE49-F238E27FC236}">
                <a16:creationId xmlns:a16="http://schemas.microsoft.com/office/drawing/2014/main" id="{57BEB38C-2DB3-BF29-83CA-162A03F8F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0507" y="5232983"/>
            <a:ext cx="3420586" cy="8056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4722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97" name="PlaceHolder 2"/>
          <p:cNvSpPr>
            <a:spLocks noGrp="1"/>
          </p:cNvSpPr>
          <p:nvPr>
            <p:ph/>
          </p:nvPr>
        </p:nvSpPr>
        <p:spPr>
          <a:xfrm>
            <a:off x="825480" y="159084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endParaRPr lang="pl-PL" sz="2000" b="0" strike="noStrike" spc="-1">
              <a:latin typeface="Arial"/>
            </a:endParaRPr>
          </a:p>
          <a:p>
            <a:pPr marL="228600" indent="0">
              <a:lnSpc>
                <a:spcPct val="100000"/>
              </a:lnSpc>
              <a:buNone/>
              <a:tabLst>
                <a:tab pos="0" algn="l"/>
              </a:tabLst>
            </a:pPr>
            <a:r>
              <a:rPr lang="pl-PL" sz="2000" b="0" strike="noStrike" spc="-1">
                <a:solidFill>
                  <a:srgbClr val="000000"/>
                </a:solidFill>
                <a:latin typeface="Arial"/>
                <a:ea typeface="Arial"/>
              </a:rPr>
              <a:t>Centralne Biuro Zwalczania Cyberprzestępczości (CBZC) jest jednostką organizacyjną Policji, służby zwalczania cyberprzestępczości.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CBZC odpowiedzialne jest za realizację na obszarze całego kraju zadań w zakresie:</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1.   rozpoznawanie i zwalczanie przestępstw popełnionych przy użyciu systemu informatycznego, systemu teleinformatycznego lub sieci teleinformatycznej oraz zapobiegania tym przestępstwom, a także wykrywania i ścigania sprawców tych przestępstw; </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2.   wspierania w niezbędnym zakresie jednostek organizacyjnych Policji </a:t>
            </a:r>
            <a:br>
              <a:rPr sz="2000"/>
            </a:br>
            <a:r>
              <a:rPr lang="pl-PL" sz="2000" b="0" strike="noStrike" spc="-1">
                <a:solidFill>
                  <a:srgbClr val="000000"/>
                </a:solidFill>
                <a:latin typeface="Arial"/>
                <a:ea typeface="Arial"/>
              </a:rPr>
              <a:t>w rozpoznawaniu, zapobieganiu i zwalczaniu tych przestępstw.</a:t>
            </a:r>
            <a:endParaRPr lang="pl-PL" sz="2000" b="0" strike="noStrike" spc="-1">
              <a:latin typeface="Arial"/>
            </a:endParaRPr>
          </a:p>
          <a:p>
            <a:pPr marL="228600" indent="0">
              <a:lnSpc>
                <a:spcPct val="90000"/>
              </a:lnSpc>
              <a:spcBef>
                <a:spcPts val="1001"/>
              </a:spcBef>
              <a:buNone/>
              <a:tabLst>
                <a:tab pos="0" algn="l"/>
              </a:tabLst>
            </a:pPr>
            <a:endParaRPr lang="pl-PL" sz="2800" b="0" strike="noStrike" spc="-1">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gn="ctr">
              <a:lnSpc>
                <a:spcPct val="100000"/>
              </a:lnSpc>
              <a:buNone/>
              <a:tabLst>
                <a:tab pos="0" algn="l"/>
              </a:tabLst>
            </a:pPr>
            <a:r>
              <a:rPr lang="pl-PL" sz="2400" b="1" strike="noStrike" spc="-1" dirty="0">
                <a:solidFill>
                  <a:srgbClr val="000000"/>
                </a:solidFill>
                <a:effectLst>
                  <a:outerShdw blurRad="38100" dist="38100" dir="2700000" algn="tl">
                    <a:srgbClr val="DDDDDD"/>
                  </a:outerShdw>
                </a:effectLst>
                <a:latin typeface="+mj-lt"/>
              </a:rPr>
              <a:t>Zagrożenia wynikające z </a:t>
            </a:r>
            <a:r>
              <a:rPr lang="pl-PL" sz="2400" b="1" spc="-1" dirty="0">
                <a:solidFill>
                  <a:srgbClr val="000000"/>
                </a:solidFill>
                <a:effectLst>
                  <a:outerShdw blurRad="38100" dist="38100" dir="2700000" algn="tl">
                    <a:srgbClr val="DDDDDD"/>
                  </a:outerShdw>
                </a:effectLst>
                <a:latin typeface="+mj-lt"/>
              </a:rPr>
              <a:t>instalowania nowych aplikacji takich jak</a:t>
            </a:r>
            <a:br>
              <a:rPr lang="pl-PL" sz="2400" b="1" spc="-1" dirty="0">
                <a:solidFill>
                  <a:srgbClr val="000000"/>
                </a:solidFill>
                <a:effectLst>
                  <a:outerShdw blurRad="38100" dist="38100" dir="2700000" algn="tl">
                    <a:srgbClr val="DDDDDD"/>
                  </a:outerShdw>
                </a:effectLst>
                <a:latin typeface="+mj-lt"/>
              </a:rPr>
            </a:br>
            <a:r>
              <a:rPr lang="pl-PL" sz="2400" b="1" spc="-1" dirty="0">
                <a:solidFill>
                  <a:srgbClr val="000000"/>
                </a:solidFill>
                <a:effectLst>
                  <a:outerShdw blurRad="38100" dist="38100" dir="2700000" algn="tl">
                    <a:srgbClr val="DDDDDD"/>
                  </a:outerShdw>
                </a:effectLst>
                <a:latin typeface="+mj-lt"/>
              </a:rPr>
              <a:t> gry czy programy – Blokowanie możliwości instalowania aplikacji</a:t>
            </a:r>
            <a:endParaRPr lang="pl-PL" sz="2400" strike="noStrike" spc="-1" dirty="0">
              <a:solidFill>
                <a:srgbClr val="000000"/>
              </a:solidFill>
              <a:effectLst>
                <a:outerShdw blurRad="38100" dist="38100" dir="2700000" algn="tl">
                  <a:srgbClr val="DDDDDD"/>
                </a:outerShdw>
              </a:effectLst>
              <a:latin typeface="+mj-lt"/>
            </a:endParaRPr>
          </a:p>
          <a:p>
            <a:pPr marL="228600" indent="0" algn="just">
              <a:lnSpc>
                <a:spcPct val="100000"/>
              </a:lnSpc>
              <a:buNone/>
              <a:tabLst>
                <a:tab pos="0" algn="l"/>
              </a:tabLst>
            </a:pPr>
            <a:endParaRPr lang="pl-PL" sz="2400" strike="noStrike" spc="-1" dirty="0">
              <a:latin typeface="+mj-lt"/>
            </a:endParaRPr>
          </a:p>
        </p:txBody>
      </p:sp>
      <p:sp>
        <p:nvSpPr>
          <p:cNvPr id="4" name="pole tekstowe 3">
            <a:extLst>
              <a:ext uri="{FF2B5EF4-FFF2-40B4-BE49-F238E27FC236}">
                <a16:creationId xmlns:a16="http://schemas.microsoft.com/office/drawing/2014/main" id="{1705573F-3CEC-31BA-3933-8385E0035E89}"/>
              </a:ext>
            </a:extLst>
          </p:cNvPr>
          <p:cNvSpPr txBox="1"/>
          <p:nvPr/>
        </p:nvSpPr>
        <p:spPr>
          <a:xfrm>
            <a:off x="958313" y="2811084"/>
            <a:ext cx="3260181" cy="3477875"/>
          </a:xfrm>
          <a:prstGeom prst="rect">
            <a:avLst/>
          </a:prstGeom>
          <a:noFill/>
        </p:spPr>
        <p:txBody>
          <a:bodyPr wrap="square">
            <a:spAutoFit/>
          </a:bodyPr>
          <a:lstStyle/>
          <a:p>
            <a:pPr marL="228600" algn="ctr">
              <a:lnSpc>
                <a:spcPct val="100000"/>
              </a:lnSpc>
              <a:tabLst>
                <a:tab pos="0" algn="l"/>
              </a:tabLst>
            </a:pPr>
            <a:r>
              <a:rPr lang="pl-PL" sz="2000" spc="-1" dirty="0">
                <a:solidFill>
                  <a:srgbClr val="000000"/>
                </a:solidFill>
                <a:effectLst>
                  <a:outerShdw blurRad="38100" dist="38100" dir="2700000" algn="tl">
                    <a:srgbClr val="DDDDDD"/>
                  </a:outerShdw>
                </a:effectLst>
                <a:latin typeface="+mj-lt"/>
              </a:rPr>
              <a:t>Do ustawienia blokady możliwości instalowania aplikacji na systemie Android  można wykorzystać darmową aplikację </a:t>
            </a:r>
            <a:br>
              <a:rPr lang="pl-PL" sz="2000" spc="-1" dirty="0">
                <a:solidFill>
                  <a:srgbClr val="000000"/>
                </a:solidFill>
                <a:effectLst>
                  <a:outerShdw blurRad="38100" dist="38100" dir="2700000" algn="tl">
                    <a:srgbClr val="DDDDDD"/>
                  </a:outerShdw>
                </a:effectLst>
                <a:latin typeface="+mj-lt"/>
              </a:rPr>
            </a:br>
            <a:r>
              <a:rPr lang="pl-PL" sz="2000" spc="-1" dirty="0">
                <a:solidFill>
                  <a:srgbClr val="000000"/>
                </a:solidFill>
                <a:effectLst>
                  <a:outerShdw blurRad="38100" dist="38100" dir="2700000" algn="tl">
                    <a:srgbClr val="DDDDDD"/>
                  </a:outerShdw>
                </a:effectLst>
                <a:latin typeface="+mj-lt"/>
              </a:rPr>
              <a:t>o nazwie </a:t>
            </a:r>
            <a:r>
              <a:rPr lang="pl-PL" sz="2000" b="1" spc="-1" dirty="0" err="1">
                <a:solidFill>
                  <a:srgbClr val="000000"/>
                </a:solidFill>
                <a:effectLst>
                  <a:outerShdw blurRad="38100" dist="38100" dir="2700000" algn="tl">
                    <a:srgbClr val="DDDDDD"/>
                  </a:outerShdw>
                </a:effectLst>
                <a:latin typeface="+mj-lt"/>
              </a:rPr>
              <a:t>AppLock</a:t>
            </a:r>
            <a:r>
              <a:rPr lang="pl-PL" sz="2000" b="1" spc="-1" dirty="0">
                <a:solidFill>
                  <a:srgbClr val="000000"/>
                </a:solidFill>
                <a:effectLst>
                  <a:outerShdw blurRad="38100" dist="38100" dir="2700000" algn="tl">
                    <a:srgbClr val="DDDDDD"/>
                  </a:outerShdw>
                </a:effectLst>
                <a:latin typeface="+mj-lt"/>
              </a:rPr>
              <a:t>. </a:t>
            </a:r>
            <a:r>
              <a:rPr lang="pl-PL" sz="2000" spc="-1" dirty="0">
                <a:solidFill>
                  <a:srgbClr val="000000"/>
                </a:solidFill>
                <a:effectLst>
                  <a:outerShdw blurRad="38100" dist="38100" dir="2700000" algn="tl">
                    <a:srgbClr val="DDDDDD"/>
                  </a:outerShdw>
                </a:effectLst>
                <a:latin typeface="+mj-lt"/>
              </a:rPr>
              <a:t>Umożliwia ona nałożenie hasła typu PIN na dowolną aplikację np. </a:t>
            </a:r>
            <a:r>
              <a:rPr lang="pl-PL" sz="2000" b="1" spc="-1" dirty="0">
                <a:solidFill>
                  <a:srgbClr val="000000"/>
                </a:solidFill>
                <a:effectLst>
                  <a:outerShdw blurRad="38100" dist="38100" dir="2700000" algn="tl">
                    <a:srgbClr val="DDDDDD"/>
                  </a:outerShdw>
                </a:effectLst>
                <a:latin typeface="+mj-lt"/>
              </a:rPr>
              <a:t>Sklep Play</a:t>
            </a:r>
            <a:r>
              <a:rPr lang="pl-PL" sz="2000" spc="-1" dirty="0">
                <a:solidFill>
                  <a:srgbClr val="000000"/>
                </a:solidFill>
                <a:effectLst>
                  <a:outerShdw blurRad="38100" dist="38100" dir="2700000" algn="tl">
                    <a:srgbClr val="DDDDDD"/>
                  </a:outerShdw>
                </a:effectLst>
                <a:latin typeface="+mj-lt"/>
              </a:rPr>
              <a:t>. </a:t>
            </a:r>
            <a:endParaRPr lang="pl-PL" sz="2000" b="1" spc="-1" dirty="0">
              <a:solidFill>
                <a:srgbClr val="000000"/>
              </a:solidFill>
              <a:effectLst>
                <a:outerShdw blurRad="38100" dist="38100" dir="2700000" algn="tl">
                  <a:srgbClr val="DDDDDD"/>
                </a:outerShdw>
              </a:effectLst>
              <a:latin typeface="+mj-lt"/>
            </a:endParaRPr>
          </a:p>
        </p:txBody>
      </p:sp>
      <p:pic>
        <p:nvPicPr>
          <p:cNvPr id="9" name="Obraz 8">
            <a:extLst>
              <a:ext uri="{FF2B5EF4-FFF2-40B4-BE49-F238E27FC236}">
                <a16:creationId xmlns:a16="http://schemas.microsoft.com/office/drawing/2014/main" id="{06F5565F-7060-1778-EB9E-44839ECAC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5780" y="2611930"/>
            <a:ext cx="2585564" cy="3808800"/>
          </a:xfrm>
          <a:prstGeom prst="rect">
            <a:avLst/>
          </a:prstGeom>
          <a:ln>
            <a:noFill/>
          </a:ln>
          <a:effectLst>
            <a:outerShdw blurRad="292100" dist="139700" dir="2700000" algn="tl" rotWithShape="0">
              <a:srgbClr val="333333">
                <a:alpha val="65000"/>
              </a:srgbClr>
            </a:outerShdw>
          </a:effectLst>
        </p:spPr>
      </p:pic>
      <p:pic>
        <p:nvPicPr>
          <p:cNvPr id="11" name="Obraz 10">
            <a:extLst>
              <a:ext uri="{FF2B5EF4-FFF2-40B4-BE49-F238E27FC236}">
                <a16:creationId xmlns:a16="http://schemas.microsoft.com/office/drawing/2014/main" id="{19E18992-6246-21B0-69A2-EC6890687E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2378" y="2611930"/>
            <a:ext cx="2585564" cy="3807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1291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gn="ctr">
              <a:lnSpc>
                <a:spcPct val="100000"/>
              </a:lnSpc>
              <a:buNone/>
              <a:tabLst>
                <a:tab pos="0" algn="l"/>
              </a:tabLst>
            </a:pPr>
            <a:r>
              <a:rPr lang="pl-PL" sz="2400" b="1" strike="noStrike" spc="-1" dirty="0">
                <a:solidFill>
                  <a:srgbClr val="000000"/>
                </a:solidFill>
                <a:effectLst>
                  <a:outerShdw blurRad="38100" dist="38100" dir="2700000" algn="tl">
                    <a:srgbClr val="DDDDDD"/>
                  </a:outerShdw>
                </a:effectLst>
                <a:latin typeface="+mj-lt"/>
              </a:rPr>
              <a:t>Zagrożenia wynikające z </a:t>
            </a:r>
            <a:r>
              <a:rPr lang="pl-PL" sz="2400" b="1" spc="-1" dirty="0">
                <a:solidFill>
                  <a:srgbClr val="000000"/>
                </a:solidFill>
                <a:effectLst>
                  <a:outerShdw blurRad="38100" dist="38100" dir="2700000" algn="tl">
                    <a:srgbClr val="DDDDDD"/>
                  </a:outerShdw>
                </a:effectLst>
                <a:latin typeface="+mj-lt"/>
              </a:rPr>
              <a:t>instalowania nowych aplikacji takich jak</a:t>
            </a:r>
            <a:br>
              <a:rPr lang="pl-PL" sz="2400" b="1" spc="-1" dirty="0">
                <a:solidFill>
                  <a:srgbClr val="000000"/>
                </a:solidFill>
                <a:effectLst>
                  <a:outerShdw blurRad="38100" dist="38100" dir="2700000" algn="tl">
                    <a:srgbClr val="DDDDDD"/>
                  </a:outerShdw>
                </a:effectLst>
                <a:latin typeface="+mj-lt"/>
              </a:rPr>
            </a:br>
            <a:r>
              <a:rPr lang="pl-PL" sz="2400" b="1" spc="-1" dirty="0">
                <a:solidFill>
                  <a:srgbClr val="000000"/>
                </a:solidFill>
                <a:effectLst>
                  <a:outerShdw blurRad="38100" dist="38100" dir="2700000" algn="tl">
                    <a:srgbClr val="DDDDDD"/>
                  </a:outerShdw>
                </a:effectLst>
                <a:latin typeface="+mj-lt"/>
              </a:rPr>
              <a:t> gry czy programy</a:t>
            </a:r>
          </a:p>
          <a:p>
            <a:pPr indent="0" algn="just">
              <a:lnSpc>
                <a:spcPct val="100000"/>
              </a:lnSpc>
              <a:buNone/>
              <a:tabLst>
                <a:tab pos="0" algn="l"/>
              </a:tabLst>
            </a:pPr>
            <a:endParaRPr lang="pl-PL" sz="2400" spc="-1" dirty="0">
              <a:solidFill>
                <a:srgbClr val="000000"/>
              </a:solidFill>
              <a:effectLst>
                <a:outerShdw blurRad="38100" dist="38100" dir="2700000" algn="tl">
                  <a:srgbClr val="DDDDDD"/>
                </a:outerShdw>
              </a:effectLst>
              <a:latin typeface="+mj-lt"/>
            </a:endParaRPr>
          </a:p>
          <a:p>
            <a:pPr marL="228600" indent="0" algn="just">
              <a:lnSpc>
                <a:spcPct val="100000"/>
              </a:lnSpc>
              <a:buNone/>
              <a:tabLst>
                <a:tab pos="0" algn="l"/>
              </a:tabLst>
            </a:pPr>
            <a:endParaRPr lang="pl-PL" sz="2400" strike="noStrike" spc="-1" dirty="0">
              <a:solidFill>
                <a:srgbClr val="000000"/>
              </a:solidFill>
              <a:effectLst>
                <a:outerShdw blurRad="38100" dist="38100" dir="2700000" algn="tl">
                  <a:srgbClr val="DDDDDD"/>
                </a:outerShdw>
              </a:effectLst>
              <a:latin typeface="+mj-lt"/>
            </a:endParaRPr>
          </a:p>
          <a:p>
            <a:pPr marL="228600" indent="0" algn="just">
              <a:lnSpc>
                <a:spcPct val="100000"/>
              </a:lnSpc>
              <a:buNone/>
              <a:tabLst>
                <a:tab pos="0" algn="l"/>
              </a:tabLst>
            </a:pPr>
            <a:endParaRPr lang="pl-PL" sz="2400" strike="noStrike" spc="-1" dirty="0">
              <a:latin typeface="+mj-lt"/>
            </a:endParaRPr>
          </a:p>
        </p:txBody>
      </p:sp>
      <p:sp>
        <p:nvSpPr>
          <p:cNvPr id="5" name="pole tekstowe 4">
            <a:extLst>
              <a:ext uri="{FF2B5EF4-FFF2-40B4-BE49-F238E27FC236}">
                <a16:creationId xmlns:a16="http://schemas.microsoft.com/office/drawing/2014/main" id="{9A39D232-0138-D735-5BE2-3C8DB5187C39}"/>
              </a:ext>
            </a:extLst>
          </p:cNvPr>
          <p:cNvSpPr txBox="1"/>
          <p:nvPr/>
        </p:nvSpPr>
        <p:spPr>
          <a:xfrm>
            <a:off x="1295400" y="2835116"/>
            <a:ext cx="6103620" cy="3046988"/>
          </a:xfrm>
          <a:prstGeom prst="rect">
            <a:avLst/>
          </a:prstGeom>
          <a:noFill/>
        </p:spPr>
        <p:txBody>
          <a:bodyPr wrap="square">
            <a:spAutoFit/>
          </a:bodyPr>
          <a:lstStyle/>
          <a:p>
            <a:pPr indent="0" algn="just">
              <a:lnSpc>
                <a:spcPct val="100000"/>
              </a:lnSpc>
              <a:buNone/>
              <a:tabLst>
                <a:tab pos="0" algn="l"/>
              </a:tabLst>
            </a:pPr>
            <a:r>
              <a:rPr lang="pl-PL" sz="2400" spc="-1" dirty="0">
                <a:solidFill>
                  <a:srgbClr val="000000"/>
                </a:solidFill>
                <a:effectLst>
                  <a:outerShdw blurRad="38100" dist="38100" dir="2700000" algn="tl">
                    <a:srgbClr val="DDDDDD"/>
                  </a:outerShdw>
                </a:effectLst>
                <a:latin typeface="+mj-lt"/>
              </a:rPr>
              <a:t>3. U swojego operatora należy zablokować możliwość korzystania z usług Premium dla numeru dziecka (można to zrobić samodzielnie w aplikacji)</a:t>
            </a:r>
          </a:p>
          <a:p>
            <a:pPr indent="0" algn="just">
              <a:lnSpc>
                <a:spcPct val="100000"/>
              </a:lnSpc>
              <a:buNone/>
              <a:tabLst>
                <a:tab pos="0" algn="l"/>
              </a:tabLst>
            </a:pPr>
            <a:r>
              <a:rPr lang="pl-PL" sz="2400" spc="-1" dirty="0">
                <a:solidFill>
                  <a:srgbClr val="000000"/>
                </a:solidFill>
                <a:effectLst>
                  <a:outerShdw blurRad="38100" dist="38100" dir="2700000" algn="tl">
                    <a:srgbClr val="DDDDDD"/>
                  </a:outerShdw>
                </a:effectLst>
                <a:latin typeface="+mj-lt"/>
              </a:rPr>
              <a:t>4. Nie należy „podpinać” karty płatniczej do konta znajdującego się w Google. Zakup płatnych aplikacji można dokonywać np. za pomocą karty przedpłaconej </a:t>
            </a:r>
          </a:p>
        </p:txBody>
      </p:sp>
      <p:pic>
        <p:nvPicPr>
          <p:cNvPr id="7" name="Obraz 6">
            <a:extLst>
              <a:ext uri="{FF2B5EF4-FFF2-40B4-BE49-F238E27FC236}">
                <a16:creationId xmlns:a16="http://schemas.microsoft.com/office/drawing/2014/main" id="{0602C199-C769-B202-AF54-08F289CD4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280" y="2195431"/>
            <a:ext cx="3048240" cy="4234025"/>
          </a:xfrm>
          <a:prstGeom prst="rect">
            <a:avLst/>
          </a:prstGeom>
        </p:spPr>
      </p:pic>
      <p:pic>
        <p:nvPicPr>
          <p:cNvPr id="11" name="Obraz 10">
            <a:extLst>
              <a:ext uri="{FF2B5EF4-FFF2-40B4-BE49-F238E27FC236}">
                <a16:creationId xmlns:a16="http://schemas.microsoft.com/office/drawing/2014/main" id="{77BE7CC5-8075-92D0-31AD-9CCBD7B883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579" y="5563280"/>
            <a:ext cx="1921935" cy="1081088"/>
          </a:xfrm>
          <a:prstGeom prst="rect">
            <a:avLst/>
          </a:prstGeom>
        </p:spPr>
      </p:pic>
    </p:spTree>
    <p:extLst>
      <p:ext uri="{BB962C8B-B14F-4D97-AF65-F5344CB8AC3E}">
        <p14:creationId xmlns:p14="http://schemas.microsoft.com/office/powerpoint/2010/main" val="3292336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gn="ctr">
              <a:lnSpc>
                <a:spcPct val="100000"/>
              </a:lnSpc>
              <a:buNone/>
              <a:tabLst>
                <a:tab pos="0" algn="l"/>
              </a:tabLst>
            </a:pPr>
            <a:r>
              <a:rPr lang="pl-PL" sz="2400" b="1" strike="noStrike" spc="-1" dirty="0">
                <a:solidFill>
                  <a:srgbClr val="000000"/>
                </a:solidFill>
                <a:effectLst>
                  <a:outerShdw blurRad="38100" dist="38100" dir="2700000" algn="tl">
                    <a:srgbClr val="DDDDDD"/>
                  </a:outerShdw>
                </a:effectLst>
                <a:latin typeface="+mj-lt"/>
              </a:rPr>
              <a:t>Blokowanie połączeń przychodzących na telefon dziecka od numerów nieznanych</a:t>
            </a:r>
          </a:p>
          <a:p>
            <a:pPr marL="228600" indent="0" algn="ctr">
              <a:lnSpc>
                <a:spcPct val="100000"/>
              </a:lnSpc>
              <a:buNone/>
              <a:tabLst>
                <a:tab pos="0" algn="l"/>
              </a:tabLst>
            </a:pPr>
            <a:endParaRPr lang="pl-PL" sz="2400" b="1" spc="-1" dirty="0">
              <a:solidFill>
                <a:srgbClr val="000000"/>
              </a:solidFill>
              <a:effectLst>
                <a:outerShdw blurRad="38100" dist="38100" dir="2700000" algn="tl">
                  <a:srgbClr val="DDDDDD"/>
                </a:outerShdw>
              </a:effectLst>
              <a:latin typeface="+mj-lt"/>
            </a:endParaRPr>
          </a:p>
          <a:p>
            <a:pPr marL="228600" indent="0" algn="just">
              <a:lnSpc>
                <a:spcPct val="100000"/>
              </a:lnSpc>
              <a:buNone/>
              <a:tabLst>
                <a:tab pos="0" algn="l"/>
              </a:tabLst>
            </a:pPr>
            <a:r>
              <a:rPr lang="pl-PL" sz="2400" spc="-1" dirty="0">
                <a:solidFill>
                  <a:srgbClr val="000000"/>
                </a:solidFill>
                <a:effectLst>
                  <a:outerShdw blurRad="38100" dist="38100" dir="2700000" algn="tl">
                    <a:srgbClr val="DDDDDD"/>
                  </a:outerShdw>
                </a:effectLst>
                <a:latin typeface="+mj-lt"/>
              </a:rPr>
              <a:t>Oszustwa telefoniczne (</a:t>
            </a:r>
            <a:r>
              <a:rPr lang="pl-PL" sz="2400" spc="-1" dirty="0" err="1">
                <a:solidFill>
                  <a:srgbClr val="000000"/>
                </a:solidFill>
                <a:effectLst>
                  <a:outerShdw blurRad="38100" dist="38100" dir="2700000" algn="tl">
                    <a:srgbClr val="DDDDDD"/>
                  </a:outerShdw>
                </a:effectLst>
                <a:latin typeface="+mj-lt"/>
              </a:rPr>
              <a:t>spoofing</a:t>
            </a:r>
            <a:r>
              <a:rPr lang="pl-PL" sz="2400" spc="-1" dirty="0">
                <a:solidFill>
                  <a:srgbClr val="000000"/>
                </a:solidFill>
                <a:effectLst>
                  <a:outerShdw blurRad="38100" dist="38100" dir="2700000" algn="tl">
                    <a:srgbClr val="DDDDDD"/>
                  </a:outerShdw>
                </a:effectLst>
                <a:latin typeface="+mj-lt"/>
              </a:rPr>
              <a:t>, kradzież danych, oszustwa na BLIK i inne) mogą być wykorzystane również w przypadku dzieci. </a:t>
            </a:r>
          </a:p>
          <a:p>
            <a:pPr marL="228600" indent="0" algn="just">
              <a:lnSpc>
                <a:spcPct val="100000"/>
              </a:lnSpc>
              <a:buNone/>
              <a:tabLst>
                <a:tab pos="0" algn="l"/>
              </a:tabLst>
            </a:pPr>
            <a:r>
              <a:rPr lang="pl-PL" sz="2400" spc="-1" dirty="0">
                <a:solidFill>
                  <a:srgbClr val="000000"/>
                </a:solidFill>
                <a:effectLst>
                  <a:outerShdw blurRad="38100" dist="38100" dir="2700000" algn="tl">
                    <a:srgbClr val="DDDDDD"/>
                  </a:outerShdw>
                </a:effectLst>
                <a:latin typeface="+mj-lt"/>
              </a:rPr>
              <a:t>Istnieje możliwość zablokowania połączeń przychodzących od numerów nie znanych, których dziecko nie ma zapisanych w książce telefonicznej na swoim telefonie.</a:t>
            </a:r>
          </a:p>
          <a:p>
            <a:pPr marL="228600" indent="0" algn="just">
              <a:lnSpc>
                <a:spcPct val="100000"/>
              </a:lnSpc>
              <a:buNone/>
              <a:tabLst>
                <a:tab pos="0" algn="l"/>
              </a:tabLst>
            </a:pPr>
            <a:r>
              <a:rPr lang="pl-PL" sz="2400" spc="-1" dirty="0">
                <a:solidFill>
                  <a:srgbClr val="000000"/>
                </a:solidFill>
                <a:effectLst>
                  <a:outerShdw blurRad="38100" dist="38100" dir="2700000" algn="tl">
                    <a:srgbClr val="DDDDDD"/>
                  </a:outerShdw>
                </a:effectLst>
                <a:latin typeface="+mj-lt"/>
              </a:rPr>
              <a:t>Dla systemu Android można wykorzystać aplikację o nazwie: </a:t>
            </a:r>
            <a:r>
              <a:rPr lang="pl-PL" sz="2400" b="1" spc="-1" dirty="0">
                <a:solidFill>
                  <a:srgbClr val="000000"/>
                </a:solidFill>
                <a:effectLst>
                  <a:outerShdw blurRad="38100" dist="38100" dir="2700000" algn="tl">
                    <a:srgbClr val="DDDDDD"/>
                  </a:outerShdw>
                </a:effectLst>
                <a:latin typeface="+mj-lt"/>
              </a:rPr>
              <a:t>Blokowanie połączeń</a:t>
            </a:r>
            <a:r>
              <a:rPr lang="pl-PL" sz="2400" spc="-1" dirty="0">
                <a:solidFill>
                  <a:srgbClr val="000000"/>
                </a:solidFill>
                <a:effectLst>
                  <a:outerShdw blurRad="38100" dist="38100" dir="2700000" algn="tl">
                    <a:srgbClr val="DDDDDD"/>
                  </a:outerShdw>
                </a:effectLst>
                <a:latin typeface="+mj-lt"/>
              </a:rPr>
              <a:t> udostępnią przez firmę </a:t>
            </a:r>
            <a:r>
              <a:rPr lang="pl-PL" sz="2400" spc="-1" dirty="0" err="1">
                <a:solidFill>
                  <a:srgbClr val="000000"/>
                </a:solidFill>
                <a:effectLst>
                  <a:outerShdw blurRad="38100" dist="38100" dir="2700000" algn="tl">
                    <a:srgbClr val="DDDDDD"/>
                  </a:outerShdw>
                </a:effectLst>
                <a:latin typeface="+mj-lt"/>
              </a:rPr>
              <a:t>KiteTech</a:t>
            </a:r>
            <a:endParaRPr lang="pl-PL" sz="2400" spc="-1" dirty="0">
              <a:solidFill>
                <a:srgbClr val="000000"/>
              </a:solidFill>
              <a:effectLst>
                <a:outerShdw blurRad="38100" dist="38100" dir="2700000" algn="tl">
                  <a:srgbClr val="DDDDDD"/>
                </a:outerShdw>
              </a:effectLst>
              <a:latin typeface="+mj-lt"/>
            </a:endParaRPr>
          </a:p>
        </p:txBody>
      </p:sp>
    </p:spTree>
    <p:extLst>
      <p:ext uri="{BB962C8B-B14F-4D97-AF65-F5344CB8AC3E}">
        <p14:creationId xmlns:p14="http://schemas.microsoft.com/office/powerpoint/2010/main" val="247821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gn="ctr">
              <a:lnSpc>
                <a:spcPct val="100000"/>
              </a:lnSpc>
              <a:buNone/>
              <a:tabLst>
                <a:tab pos="0" algn="l"/>
              </a:tabLst>
            </a:pPr>
            <a:r>
              <a:rPr lang="pl-PL" sz="2400" b="1" strike="noStrike" spc="-1" dirty="0">
                <a:solidFill>
                  <a:srgbClr val="000000"/>
                </a:solidFill>
                <a:effectLst>
                  <a:outerShdw blurRad="38100" dist="38100" dir="2700000" algn="tl">
                    <a:srgbClr val="DDDDDD"/>
                  </a:outerShdw>
                </a:effectLst>
                <a:latin typeface="+mj-lt"/>
              </a:rPr>
              <a:t>Blokowanie połączeń przychodzących na telefon dziecka od numerów nieznanych</a:t>
            </a:r>
          </a:p>
          <a:p>
            <a:pPr marL="228600" indent="0" algn="ctr">
              <a:lnSpc>
                <a:spcPct val="100000"/>
              </a:lnSpc>
              <a:buNone/>
              <a:tabLst>
                <a:tab pos="0" algn="l"/>
              </a:tabLst>
            </a:pPr>
            <a:endParaRPr lang="pl-PL" sz="2400" b="1" spc="-1" dirty="0">
              <a:solidFill>
                <a:srgbClr val="000000"/>
              </a:solidFill>
              <a:effectLst>
                <a:outerShdw blurRad="38100" dist="38100" dir="2700000" algn="tl">
                  <a:srgbClr val="DDDDDD"/>
                </a:outerShdw>
              </a:effectLst>
              <a:latin typeface="+mj-lt"/>
            </a:endParaRPr>
          </a:p>
        </p:txBody>
      </p:sp>
      <p:sp>
        <p:nvSpPr>
          <p:cNvPr id="3" name="pole tekstowe 2">
            <a:extLst>
              <a:ext uri="{FF2B5EF4-FFF2-40B4-BE49-F238E27FC236}">
                <a16:creationId xmlns:a16="http://schemas.microsoft.com/office/drawing/2014/main" id="{ED33D413-DDCA-178E-CBB6-D139DA2874B4}"/>
              </a:ext>
            </a:extLst>
          </p:cNvPr>
          <p:cNvSpPr txBox="1"/>
          <p:nvPr/>
        </p:nvSpPr>
        <p:spPr>
          <a:xfrm>
            <a:off x="7080453" y="2634674"/>
            <a:ext cx="4090946" cy="3416320"/>
          </a:xfrm>
          <a:prstGeom prst="rect">
            <a:avLst/>
          </a:prstGeom>
          <a:noFill/>
        </p:spPr>
        <p:txBody>
          <a:bodyPr wrap="square">
            <a:spAutoFit/>
          </a:bodyPr>
          <a:lstStyle/>
          <a:p>
            <a:pPr marL="228600" indent="0" algn="just">
              <a:lnSpc>
                <a:spcPct val="100000"/>
              </a:lnSpc>
              <a:buNone/>
              <a:tabLst>
                <a:tab pos="0" algn="l"/>
              </a:tabLst>
            </a:pPr>
            <a:r>
              <a:rPr lang="pl-PL" sz="1800" spc="-1" dirty="0">
                <a:solidFill>
                  <a:srgbClr val="000000"/>
                </a:solidFill>
                <a:effectLst>
                  <a:outerShdw blurRad="38100" dist="38100" dir="2700000" algn="tl">
                    <a:srgbClr val="DDDDDD"/>
                  </a:outerShdw>
                </a:effectLst>
                <a:latin typeface="+mj-lt"/>
              </a:rPr>
              <a:t>Podczas pierwszego uruchomienia należy wybrać ww. </a:t>
            </a:r>
            <a:r>
              <a:rPr lang="pl-PL" spc="-1" dirty="0">
                <a:solidFill>
                  <a:srgbClr val="000000"/>
                </a:solidFill>
                <a:effectLst>
                  <a:outerShdw blurRad="38100" dist="38100" dir="2700000" algn="tl">
                    <a:srgbClr val="DDDDDD"/>
                  </a:outerShdw>
                </a:effectLst>
                <a:latin typeface="+mj-lt"/>
              </a:rPr>
              <a:t>aplikację do identyfikacji rozmówcy i spamu jako domyślną, a następnie w jej ustawieniach zaznaczyć opcję: </a:t>
            </a:r>
            <a:r>
              <a:rPr lang="pl-PL" b="1" spc="-1" dirty="0">
                <a:solidFill>
                  <a:srgbClr val="000000"/>
                </a:solidFill>
                <a:effectLst>
                  <a:outerShdw blurRad="38100" dist="38100" dir="2700000" algn="tl">
                    <a:srgbClr val="DDDDDD"/>
                  </a:outerShdw>
                </a:effectLst>
                <a:latin typeface="+mj-lt"/>
              </a:rPr>
              <a:t>Blokowanie wszystkich oprócz moich kontaktów.</a:t>
            </a:r>
          </a:p>
          <a:p>
            <a:pPr marL="228600" indent="0" algn="just">
              <a:lnSpc>
                <a:spcPct val="100000"/>
              </a:lnSpc>
              <a:buNone/>
              <a:tabLst>
                <a:tab pos="0" algn="l"/>
              </a:tabLst>
            </a:pPr>
            <a:endParaRPr lang="pl-PL" sz="1800" b="1" spc="-1" dirty="0">
              <a:solidFill>
                <a:srgbClr val="000000"/>
              </a:solidFill>
              <a:effectLst>
                <a:outerShdw blurRad="38100" dist="38100" dir="2700000" algn="tl">
                  <a:srgbClr val="DDDDDD"/>
                </a:outerShdw>
              </a:effectLst>
              <a:latin typeface="+mj-lt"/>
            </a:endParaRPr>
          </a:p>
          <a:p>
            <a:pPr marL="228600" indent="0" algn="just">
              <a:lnSpc>
                <a:spcPct val="100000"/>
              </a:lnSpc>
              <a:buNone/>
              <a:tabLst>
                <a:tab pos="0" algn="l"/>
              </a:tabLst>
            </a:pPr>
            <a:r>
              <a:rPr lang="pl-PL" sz="1800" spc="-1" dirty="0">
                <a:solidFill>
                  <a:srgbClr val="000000"/>
                </a:solidFill>
                <a:effectLst>
                  <a:outerShdw blurRad="38100" dist="38100" dir="2700000" algn="tl">
                    <a:srgbClr val="DDDDDD"/>
                  </a:outerShdw>
                </a:effectLst>
                <a:latin typeface="+mj-lt"/>
              </a:rPr>
              <a:t>W systemie iOS istnieje w</a:t>
            </a:r>
            <a:r>
              <a:rPr lang="pl-PL" spc="-1" dirty="0">
                <a:solidFill>
                  <a:srgbClr val="000000"/>
                </a:solidFill>
                <a:effectLst>
                  <a:outerShdw blurRad="38100" dist="38100" dir="2700000" algn="tl">
                    <a:srgbClr val="DDDDDD"/>
                  </a:outerShdw>
                </a:effectLst>
                <a:latin typeface="+mj-lt"/>
              </a:rPr>
              <a:t>budowany moduł znajdujący się w katalogu: Ustawienia -&gt; Telefon -&gt; Wycisz nieznanych dzwoniących (Włącz)</a:t>
            </a:r>
            <a:endParaRPr lang="pl-PL" sz="1800" spc="-1" dirty="0">
              <a:solidFill>
                <a:srgbClr val="000000"/>
              </a:solidFill>
              <a:effectLst>
                <a:outerShdw blurRad="38100" dist="38100" dir="2700000" algn="tl">
                  <a:srgbClr val="DDDDDD"/>
                </a:outerShdw>
              </a:effectLst>
              <a:latin typeface="+mj-lt"/>
            </a:endParaRPr>
          </a:p>
        </p:txBody>
      </p:sp>
      <p:pic>
        <p:nvPicPr>
          <p:cNvPr id="5" name="Obraz 4">
            <a:extLst>
              <a:ext uri="{FF2B5EF4-FFF2-40B4-BE49-F238E27FC236}">
                <a16:creationId xmlns:a16="http://schemas.microsoft.com/office/drawing/2014/main" id="{447A74A2-91FA-C79F-493F-CC3FEBB94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586" y="2585839"/>
            <a:ext cx="2572488" cy="3808800"/>
          </a:xfrm>
          <a:prstGeom prst="rect">
            <a:avLst/>
          </a:prstGeom>
          <a:ln>
            <a:noFill/>
          </a:ln>
          <a:effectLst>
            <a:outerShdw blurRad="292100" dist="139700" dir="2700000" algn="tl" rotWithShape="0">
              <a:srgbClr val="333333">
                <a:alpha val="65000"/>
              </a:srgbClr>
            </a:outerShdw>
          </a:effectLst>
        </p:spPr>
      </p:pic>
      <p:pic>
        <p:nvPicPr>
          <p:cNvPr id="7" name="Obraz 6">
            <a:extLst>
              <a:ext uri="{FF2B5EF4-FFF2-40B4-BE49-F238E27FC236}">
                <a16:creationId xmlns:a16="http://schemas.microsoft.com/office/drawing/2014/main" id="{2AFA23F0-C3BF-7008-C5D2-89083E0232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2459" y="2581128"/>
            <a:ext cx="2572488" cy="380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5519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3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gn="ctr">
              <a:lnSpc>
                <a:spcPct val="100000"/>
              </a:lnSpc>
              <a:buNone/>
              <a:tabLst>
                <a:tab pos="0" algn="l"/>
              </a:tabLst>
            </a:pPr>
            <a:r>
              <a:rPr lang="pl-PL" sz="2400" b="1" strike="noStrike" spc="-1" dirty="0">
                <a:solidFill>
                  <a:srgbClr val="000000"/>
                </a:solidFill>
                <a:effectLst>
                  <a:outerShdw blurRad="38100" dist="38100" dir="2700000" algn="tl">
                    <a:srgbClr val="DDDDDD"/>
                  </a:outerShdw>
                </a:effectLst>
                <a:latin typeface="+mj-lt"/>
              </a:rPr>
              <a:t>Katalog dobrych rad dla rodziców</a:t>
            </a:r>
            <a:endParaRPr lang="pl-PL" sz="2400" b="1" spc="-1" dirty="0">
              <a:solidFill>
                <a:srgbClr val="000000"/>
              </a:solidFill>
              <a:effectLst>
                <a:outerShdw blurRad="38100" dist="38100" dir="2700000" algn="tl">
                  <a:srgbClr val="DDDDDD"/>
                </a:outerShdw>
              </a:effectLst>
              <a:latin typeface="+mj-lt"/>
            </a:endParaRPr>
          </a:p>
        </p:txBody>
      </p:sp>
      <p:sp>
        <p:nvSpPr>
          <p:cNvPr id="3" name="pole tekstowe 2">
            <a:extLst>
              <a:ext uri="{FF2B5EF4-FFF2-40B4-BE49-F238E27FC236}">
                <a16:creationId xmlns:a16="http://schemas.microsoft.com/office/drawing/2014/main" id="{ED33D413-DDCA-178E-CBB6-D139DA2874B4}"/>
              </a:ext>
            </a:extLst>
          </p:cNvPr>
          <p:cNvSpPr txBox="1"/>
          <p:nvPr/>
        </p:nvSpPr>
        <p:spPr>
          <a:xfrm>
            <a:off x="666051" y="2588021"/>
            <a:ext cx="10628159" cy="3477875"/>
          </a:xfrm>
          <a:prstGeom prst="rect">
            <a:avLst/>
          </a:prstGeom>
          <a:noFill/>
        </p:spPr>
        <p:txBody>
          <a:bodyPr wrap="square">
            <a:spAutoFit/>
          </a:bodyPr>
          <a:lstStyle/>
          <a:p>
            <a:pPr marL="571500" indent="-342900" algn="just">
              <a:lnSpc>
                <a:spcPct val="100000"/>
              </a:lnSpc>
              <a:buFont typeface="+mj-lt"/>
              <a:buAutoNum type="arabicPeriod"/>
              <a:tabLst>
                <a:tab pos="0" algn="l"/>
              </a:tabLst>
            </a:pPr>
            <a:r>
              <a:rPr lang="pl-PL" sz="2000" dirty="0">
                <a:solidFill>
                  <a:srgbClr val="000000"/>
                </a:solidFill>
                <a:effectLst/>
                <a:latin typeface="Times New Roman" panose="02020603050405020304" pitchFamily="18" charset="0"/>
              </a:rPr>
              <a:t>Monitoruj czas jaki dziecko spędza z telefonem – ustalaj granice!</a:t>
            </a:r>
          </a:p>
          <a:p>
            <a:pPr marL="571500" indent="-342900" algn="just">
              <a:lnSpc>
                <a:spcPct val="100000"/>
              </a:lnSpc>
              <a:buFont typeface="+mj-lt"/>
              <a:buAutoNum type="arabicPeriod"/>
              <a:tabLst>
                <a:tab pos="0" algn="l"/>
              </a:tabLst>
            </a:pPr>
            <a:endParaRPr lang="pl-PL" sz="2000" dirty="0">
              <a:solidFill>
                <a:srgbClr val="000000"/>
              </a:solidFill>
              <a:effectLst/>
              <a:latin typeface="Times New Roman" panose="02020603050405020304" pitchFamily="18" charset="0"/>
            </a:endParaRPr>
          </a:p>
          <a:p>
            <a:pPr marL="571500" indent="-342900" algn="just">
              <a:lnSpc>
                <a:spcPct val="100000"/>
              </a:lnSpc>
              <a:buFont typeface="+mj-lt"/>
              <a:buAutoNum type="arabicPeriod"/>
              <a:tabLst>
                <a:tab pos="0" algn="l"/>
              </a:tabLst>
            </a:pPr>
            <a:r>
              <a:rPr lang="pl-PL" sz="2000" dirty="0">
                <a:solidFill>
                  <a:srgbClr val="000000"/>
                </a:solidFill>
                <a:effectLst/>
                <a:latin typeface="Times New Roman" panose="02020603050405020304" pitchFamily="18" charset="0"/>
              </a:rPr>
              <a:t>Rozmawiaj z dzieckiem o używaniu telefonu na temat korzyści </a:t>
            </a:r>
          </a:p>
          <a:p>
            <a:pPr marL="228600" algn="just">
              <a:lnSpc>
                <a:spcPct val="100000"/>
              </a:lnSpc>
              <a:tabLst>
                <a:tab pos="0" algn="l"/>
              </a:tabLst>
            </a:pPr>
            <a:r>
              <a:rPr lang="pl-PL" sz="2000" dirty="0">
                <a:solidFill>
                  <a:srgbClr val="000000"/>
                </a:solidFill>
                <a:effectLst/>
                <a:latin typeface="Times New Roman" panose="02020603050405020304" pitchFamily="18" charset="0"/>
              </a:rPr>
              <a:t>      i niebezpieczeństw płynących z codziennego użytkowania telefonu.</a:t>
            </a:r>
          </a:p>
          <a:p>
            <a:pPr marL="571500" indent="-342900" algn="just">
              <a:lnSpc>
                <a:spcPct val="100000"/>
              </a:lnSpc>
              <a:buFont typeface="+mj-lt"/>
              <a:buAutoNum type="arabicPeriod"/>
              <a:tabLst>
                <a:tab pos="0" algn="l"/>
              </a:tabLst>
            </a:pPr>
            <a:endParaRPr lang="pl-PL" sz="2000" dirty="0">
              <a:solidFill>
                <a:srgbClr val="000000"/>
              </a:solidFill>
              <a:effectLst/>
              <a:latin typeface="Times New Roman" panose="02020603050405020304" pitchFamily="18" charset="0"/>
            </a:endParaRPr>
          </a:p>
          <a:p>
            <a:pPr marL="685800" indent="-457200" algn="just">
              <a:lnSpc>
                <a:spcPct val="100000"/>
              </a:lnSpc>
              <a:buFont typeface="+mj-lt"/>
              <a:buAutoNum type="arabicPeriod" startAt="3"/>
              <a:tabLst>
                <a:tab pos="0" algn="l"/>
              </a:tabLst>
            </a:pPr>
            <a:r>
              <a:rPr lang="pl-PL" sz="2000" dirty="0">
                <a:solidFill>
                  <a:srgbClr val="000000"/>
                </a:solidFill>
                <a:effectLst/>
                <a:latin typeface="Times New Roman" panose="02020603050405020304" pitchFamily="18" charset="0"/>
              </a:rPr>
              <a:t>Pokazuj „dobre aplikacje” - zamiast grania, nauka języka, aplikacja do tworzenia kreatywnych filmików. Komórka nie musi być zła. Może rozwijać kreatywność dzieci. Warto pokazywać im zatem takie aplikacje, które będą je bawić i uczyć, nie będąc jedynie marnotrawieniem czasu;</a:t>
            </a:r>
          </a:p>
          <a:p>
            <a:pPr marL="571500" indent="-342900" algn="just">
              <a:lnSpc>
                <a:spcPct val="100000"/>
              </a:lnSpc>
              <a:buFont typeface="+mj-lt"/>
              <a:buAutoNum type="arabicPeriod" startAt="3"/>
              <a:tabLst>
                <a:tab pos="0" algn="l"/>
              </a:tabLst>
            </a:pPr>
            <a:endParaRPr lang="pl-PL" sz="2000" dirty="0">
              <a:solidFill>
                <a:srgbClr val="000000"/>
              </a:solidFill>
              <a:effectLst/>
              <a:latin typeface="Times New Roman" panose="02020603050405020304" pitchFamily="18" charset="0"/>
            </a:endParaRPr>
          </a:p>
          <a:p>
            <a:pPr marL="571500" indent="-342900" algn="just">
              <a:lnSpc>
                <a:spcPct val="100000"/>
              </a:lnSpc>
              <a:buFont typeface="+mj-lt"/>
              <a:buAutoNum type="arabicPeriod" startAt="3"/>
              <a:tabLst>
                <a:tab pos="0" algn="l"/>
              </a:tabLst>
            </a:pPr>
            <a:r>
              <a:rPr lang="pl-PL" sz="2000" dirty="0">
                <a:solidFill>
                  <a:srgbClr val="000000"/>
                </a:solidFill>
                <a:effectLst/>
                <a:latin typeface="Times New Roman" panose="02020603050405020304" pitchFamily="18" charset="0"/>
              </a:rPr>
              <a:t>Nie pozwalaj dziecku spać z telefonem. Poza tym, że jest to niezdrowe, nie masz kontroli nad tym, na ile mocno używa ono komórki; </a:t>
            </a:r>
            <a:endParaRPr lang="pl-PL" sz="2000" spc="-1" dirty="0">
              <a:solidFill>
                <a:srgbClr val="000000"/>
              </a:solidFill>
              <a:effectLst>
                <a:outerShdw blurRad="38100" dist="38100" dir="2700000" algn="tl">
                  <a:srgbClr val="DDDDDD"/>
                </a:outerShdw>
              </a:effectLst>
              <a:latin typeface="+mj-lt"/>
            </a:endParaRPr>
          </a:p>
        </p:txBody>
      </p:sp>
      <p:pic>
        <p:nvPicPr>
          <p:cNvPr id="4" name="Obraz 3">
            <a:extLst>
              <a:ext uri="{FF2B5EF4-FFF2-40B4-BE49-F238E27FC236}">
                <a16:creationId xmlns:a16="http://schemas.microsoft.com/office/drawing/2014/main" id="{C63FF0D2-38B4-1168-B3FB-07D7286D93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9331" y="1946661"/>
            <a:ext cx="3264938" cy="1898501"/>
          </a:xfrm>
          <a:prstGeom prst="rect">
            <a:avLst/>
          </a:prstGeom>
        </p:spPr>
      </p:pic>
    </p:spTree>
    <p:extLst>
      <p:ext uri="{BB962C8B-B14F-4D97-AF65-F5344CB8AC3E}">
        <p14:creationId xmlns:p14="http://schemas.microsoft.com/office/powerpoint/2010/main" val="114844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99"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gn="ctr">
              <a:lnSpc>
                <a:spcPct val="100000"/>
              </a:lnSpc>
              <a:buNone/>
              <a:tabLst>
                <a:tab pos="0" algn="l"/>
              </a:tabLst>
            </a:pPr>
            <a:r>
              <a:rPr lang="pl-PL" sz="2800" b="0" strike="noStrike" spc="-1">
                <a:latin typeface="Arial"/>
              </a:rPr>
              <a:t>Podstawowe pojęcia:</a:t>
            </a:r>
          </a:p>
          <a:p>
            <a:pPr marL="228600" indent="0">
              <a:lnSpc>
                <a:spcPct val="90000"/>
              </a:lnSpc>
              <a:spcBef>
                <a:spcPts val="1001"/>
              </a:spcBef>
              <a:buNone/>
              <a:tabLst>
                <a:tab pos="0" algn="l"/>
              </a:tabLst>
            </a:pPr>
            <a:r>
              <a:rPr lang="pl-PL" sz="2000" b="0" strike="noStrike" spc="-1">
                <a:solidFill>
                  <a:srgbClr val="000000"/>
                </a:solidFill>
                <a:latin typeface="Arial"/>
                <a:ea typeface="Arial"/>
              </a:rPr>
              <a:t>1. system informatyczny,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urządzenie lub grupa wzajemnie połączonych lub związanych ze sobą urządzeń, z których jedno lub więcej, zgodnie z programem, wykonuje automatyczne przetwarzanie danych</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2. systemu teleinformatyczny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każdy system umożliwiający przetwarzanie informacji w formie elektronicznej, w tym wszystkie zasoby niezbędne do jego działania, a także infrastrukturę, organizację, pracowników i zasoby informatyczne</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3. sieć teleinformatyczna</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organizacyjne i techniczne połączenie systemów teleinformatycznych wraz z łączącymi je urządzeniami i liniami telekomunikacyjnymi</a:t>
            </a:r>
            <a:endParaRPr lang="pl-PL" sz="2000" b="0" strike="noStrike" spc="-1">
              <a:latin typeface="Arial"/>
            </a:endParaRPr>
          </a:p>
          <a:p>
            <a:pPr marL="228600" indent="0" algn="ctr">
              <a:lnSpc>
                <a:spcPct val="100000"/>
              </a:lnSpc>
              <a:buNone/>
              <a:tabLst>
                <a:tab pos="0" algn="l"/>
              </a:tabLst>
            </a:pPr>
            <a:endParaRPr lang="pl-PL" sz="2000" b="0" strike="noStrike" spc="-1">
              <a:latin typeface="Arial"/>
            </a:endParaRPr>
          </a:p>
          <a:p>
            <a:pPr marL="228600" indent="0">
              <a:lnSpc>
                <a:spcPct val="90000"/>
              </a:lnSpc>
              <a:spcBef>
                <a:spcPts val="1001"/>
              </a:spcBef>
              <a:buNone/>
              <a:tabLst>
                <a:tab pos="0" algn="l"/>
              </a:tabLst>
            </a:pPr>
            <a:endParaRPr lang="pl-PL" sz="28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01" name="PlaceHolder 2"/>
          <p:cNvSpPr>
            <a:spLocks noGrp="1"/>
          </p:cNvSpPr>
          <p:nvPr>
            <p:ph/>
          </p:nvPr>
        </p:nvSpPr>
        <p:spPr>
          <a:xfrm>
            <a:off x="838080" y="1620000"/>
            <a:ext cx="10514160" cy="4348800"/>
          </a:xfrm>
          <a:prstGeom prst="rect">
            <a:avLst/>
          </a:prstGeom>
          <a:noFill/>
          <a:ln w="0">
            <a:noFill/>
          </a:ln>
        </p:spPr>
        <p:txBody>
          <a:bodyPr lIns="90000" tIns="45000" rIns="90000" bIns="45000" anchor="t">
            <a:noAutofit/>
          </a:bodyPr>
          <a:lstStyle/>
          <a:p>
            <a:pPr marL="228600" indent="0" algn="ctr">
              <a:lnSpc>
                <a:spcPct val="100000"/>
              </a:lnSpc>
              <a:buNone/>
              <a:tabLst>
                <a:tab pos="0" algn="l"/>
              </a:tabLst>
            </a:pPr>
            <a:r>
              <a:rPr lang="pl-PL" sz="2800" b="0" strike="noStrike" spc="-1">
                <a:solidFill>
                  <a:srgbClr val="000000"/>
                </a:solidFill>
                <a:latin typeface="Arial"/>
                <a:ea typeface="Arial"/>
              </a:rPr>
              <a:t>Przestępstwa przeciwko dzieciom i młodzieży </a:t>
            </a:r>
            <a:endParaRPr lang="pl-PL" sz="2800" b="0" strike="noStrike" spc="-1">
              <a:latin typeface="Arial"/>
            </a:endParaRPr>
          </a:p>
          <a:p>
            <a:pPr marL="228600" indent="0" algn="ctr">
              <a:lnSpc>
                <a:spcPct val="100000"/>
              </a:lnSpc>
              <a:buNone/>
              <a:tabLst>
                <a:tab pos="0" algn="l"/>
              </a:tabLst>
            </a:pPr>
            <a:endParaRPr lang="pl-PL" sz="2800" b="0" strike="noStrike" spc="-1">
              <a:latin typeface="Arial"/>
            </a:endParaRPr>
          </a:p>
          <a:p>
            <a:pPr marL="228600" indent="0" algn="ctr">
              <a:lnSpc>
                <a:spcPct val="100000"/>
              </a:lnSpc>
              <a:buNone/>
              <a:tabLst>
                <a:tab pos="0" algn="l"/>
              </a:tabLst>
            </a:pPr>
            <a:r>
              <a:rPr lang="pl-PL" sz="2800" b="0" strike="noStrike" spc="-1">
                <a:solidFill>
                  <a:srgbClr val="000000"/>
                </a:solidFill>
                <a:latin typeface="Arial"/>
                <a:ea typeface="Arial"/>
              </a:rPr>
              <a:t>z Rozdziału 25 Kodeksu Karnego</a:t>
            </a:r>
            <a:endParaRPr lang="pl-PL" sz="2800" b="0" strike="noStrike" spc="-1">
              <a:latin typeface="Arial"/>
            </a:endParaRPr>
          </a:p>
          <a:p>
            <a:pPr marL="228600" indent="0" algn="ctr">
              <a:lnSpc>
                <a:spcPct val="100000"/>
              </a:lnSpc>
              <a:buNone/>
              <a:tabLst>
                <a:tab pos="0" algn="l"/>
              </a:tabLst>
            </a:pPr>
            <a:r>
              <a:rPr lang="pl-PL" sz="2800" b="0" strike="noStrike" spc="-1">
                <a:solidFill>
                  <a:srgbClr val="000000"/>
                </a:solidFill>
                <a:latin typeface="Arial"/>
                <a:ea typeface="Arial"/>
              </a:rPr>
              <a:t>(Przestępstwa przeciwko wolności seksualnej i obyczajności)</a:t>
            </a:r>
            <a:endParaRPr lang="pl-PL" sz="2800" b="0" strike="noStrike" spc="-1">
              <a:latin typeface="Arial"/>
            </a:endParaRPr>
          </a:p>
          <a:p>
            <a:pPr marL="228600" indent="0">
              <a:lnSpc>
                <a:spcPct val="100000"/>
              </a:lnSpc>
              <a:buNone/>
              <a:tabLst>
                <a:tab pos="0" algn="l"/>
              </a:tabLst>
            </a:pPr>
            <a:endParaRPr lang="pl-PL" sz="2800" b="0" strike="noStrike" spc="-1">
              <a:latin typeface="Arial"/>
            </a:endParaRPr>
          </a:p>
          <a:p>
            <a:pPr marL="228600" indent="0">
              <a:lnSpc>
                <a:spcPct val="100000"/>
              </a:lnSpc>
              <a:buNone/>
              <a:tabLst>
                <a:tab pos="0" algn="l"/>
              </a:tabLst>
            </a:pPr>
            <a:endParaRPr lang="pl-PL" sz="28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03" name="PlaceHolder 2"/>
          <p:cNvSpPr>
            <a:spLocks noGrp="1"/>
          </p:cNvSpPr>
          <p:nvPr>
            <p:ph/>
          </p:nvPr>
        </p:nvSpPr>
        <p:spPr>
          <a:xfrm>
            <a:off x="825840" y="159084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r>
              <a:rPr lang="pl-PL" sz="2000" b="0" strike="noStrike" spc="-1">
                <a:solidFill>
                  <a:srgbClr val="000000"/>
                </a:solidFill>
                <a:latin typeface="Arial"/>
                <a:ea typeface="Arial"/>
              </a:rPr>
              <a:t>Art.  197.  [Zgwałcenie i wymuszenie czynności seksualnej]</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3.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Jeżeli sprawca dopuszcza się zgwałcenia:</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2) wobec małoletniego poniżej lat 15,</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3) wobec wstępnego, zstępnego, przysposobionego, przysposabiającego, brata lub siostry,</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podlega karze pozbawienia wolności na czas nie krótszy od lat 3.</a:t>
            </a:r>
            <a:endParaRPr lang="pl-PL" sz="20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05" name="PlaceHolder 2"/>
          <p:cNvSpPr>
            <a:spLocks noGrp="1"/>
          </p:cNvSpPr>
          <p:nvPr>
            <p:ph/>
          </p:nvPr>
        </p:nvSpPr>
        <p:spPr>
          <a:xfrm>
            <a:off x="838080" y="162000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r>
              <a:rPr lang="pl-PL" sz="2000" b="0" strike="noStrike" spc="-1">
                <a:solidFill>
                  <a:srgbClr val="000000"/>
                </a:solidFill>
                <a:latin typeface="Arial"/>
                <a:ea typeface="Arial"/>
              </a:rPr>
              <a:t>Art.  198.  [Seksualne wykorzystanie niepoczytalności lub bezradności]</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Kto, wykorzystując bezradność innej osoby lub wynikający z upośledzenia umysłowego lub choroby psychicznej brak zdolności tej osoby do rozpoznania znaczenia czynu lub pokierowania swoim postępowaniem, doprowadza ją do obcowania płciowego lub do poddania się innej czynności seksualnej albo do wykonania takiej czynności,</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podlega karze pozbawienia wolności od 6 miesięcy do lat 8. </a:t>
            </a:r>
            <a:endParaRPr lang="pl-PL" sz="20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07"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r>
              <a:rPr lang="pl-PL" sz="2000" b="0" strike="noStrike" spc="-1">
                <a:solidFill>
                  <a:srgbClr val="000000"/>
                </a:solidFill>
                <a:latin typeface="Arial"/>
                <a:ea typeface="Arial"/>
              </a:rPr>
              <a:t>Art.  199.  [Seksualne wykorzystanie stosunku zależności lub krytycznego położenia]</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1.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Kto, przez nadużycie stosunku zależności lub wykorzystanie krytycznego położenia, doprowadza inną osobę do obcowania płciowego lub do poddania się innej czynności seksualnej albo do wykonania takiej czynności,</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podlega karze pozbawienia wolności do lat 3.</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2.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Jeżeli czyn określony w § 1 został popełniony na szkodę małoletniego, sprawca podlega karze pozbawienia wolności od 3 miesięcy do lat 5.</a:t>
            </a: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543240" y="543240"/>
            <a:ext cx="9804960" cy="567360"/>
          </a:xfrm>
          <a:prstGeom prst="rect">
            <a:avLst/>
          </a:prstGeom>
          <a:noFill/>
          <a:ln w="0">
            <a:noFill/>
          </a:ln>
        </p:spPr>
        <p:txBody>
          <a:bodyPr lIns="90000" tIns="45000" rIns="90000" bIns="45000" anchor="t">
            <a:noAutofit/>
          </a:bodyPr>
          <a:lstStyle/>
          <a:p>
            <a:pPr indent="0" algn="ctr">
              <a:lnSpc>
                <a:spcPct val="90000"/>
              </a:lnSpc>
              <a:buNone/>
              <a:tabLst>
                <a:tab pos="0" algn="l"/>
              </a:tabLst>
            </a:pPr>
            <a:r>
              <a:rPr lang="pl-PL" sz="2400" b="0" strike="noStrike" spc="-1">
                <a:solidFill>
                  <a:srgbClr val="FFFFFF"/>
                </a:solidFill>
                <a:latin typeface="Times New Roman"/>
              </a:rPr>
              <a:t>Wydział w Kielcach Centralnego Biura Zwalczania Cyberprzestępczości</a:t>
            </a:r>
            <a:r>
              <a:rPr lang="pl-PL" sz="2200" b="0" strike="noStrike" spc="-1">
                <a:solidFill>
                  <a:srgbClr val="FFFFFF"/>
                </a:solidFill>
                <a:latin typeface="Times New Roman"/>
              </a:rPr>
              <a:t> </a:t>
            </a:r>
            <a:endParaRPr lang="pl-PL" sz="2200" b="0" strike="noStrike" spc="-1">
              <a:latin typeface="Arial"/>
            </a:endParaRPr>
          </a:p>
        </p:txBody>
      </p:sp>
      <p:sp>
        <p:nvSpPr>
          <p:cNvPr id="109" name="PlaceHolder 2"/>
          <p:cNvSpPr>
            <a:spLocks noGrp="1"/>
          </p:cNvSpPr>
          <p:nvPr>
            <p:ph/>
          </p:nvPr>
        </p:nvSpPr>
        <p:spPr>
          <a:xfrm>
            <a:off x="838080" y="1590840"/>
            <a:ext cx="10514160" cy="4348800"/>
          </a:xfrm>
          <a:prstGeom prst="rect">
            <a:avLst/>
          </a:prstGeom>
          <a:noFill/>
          <a:ln w="0">
            <a:noFill/>
          </a:ln>
        </p:spPr>
        <p:txBody>
          <a:bodyPr lIns="90000" tIns="45000" rIns="90000" bIns="45000" anchor="t">
            <a:noAutofit/>
          </a:bodyPr>
          <a:lstStyle/>
          <a:p>
            <a:pPr marL="228600" indent="0">
              <a:lnSpc>
                <a:spcPct val="100000"/>
              </a:lnSpc>
              <a:buNone/>
              <a:tabLst>
                <a:tab pos="0" algn="l"/>
              </a:tabLst>
            </a:pP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  3. </a:t>
            </a:r>
            <a:endParaRPr lang="pl-PL" sz="2000" b="0" strike="noStrike" spc="-1">
              <a:latin typeface="Arial"/>
            </a:endParaRPr>
          </a:p>
          <a:p>
            <a:pPr marL="228600" indent="0">
              <a:lnSpc>
                <a:spcPct val="90000"/>
              </a:lnSpc>
              <a:spcBef>
                <a:spcPts val="1001"/>
              </a:spcBef>
              <a:buNone/>
              <a:tabLst>
                <a:tab pos="0" algn="l"/>
              </a:tabLst>
            </a:pPr>
            <a:r>
              <a:rPr lang="pl-PL" sz="2000" b="0" strike="noStrike" spc="-1">
                <a:solidFill>
                  <a:srgbClr val="000000"/>
                </a:solidFill>
                <a:latin typeface="Arial"/>
                <a:ea typeface="Arial"/>
              </a:rPr>
              <a:t>Karze określonej w § 2 podlega, kto obcuje płciowo z małoletnim lub dopuszcza się wobec takiej osoby innej czynności seksualnej albo doprowadza ją do poddania się takim czynnościom albo do ich wykonania, nadużywając zaufania lub udzielając w zamian korzyści majątkowej lub osobistej albo jej obietnicy.</a:t>
            </a:r>
            <a:endParaRPr lang="pl-PL" sz="2000" b="0" strike="noStrike" spc="-1">
              <a:latin typeface="Arial"/>
            </a:endParaRPr>
          </a:p>
        </p:txBody>
      </p:sp>
    </p:spTree>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4998</TotalTime>
  <Words>2208</Words>
  <Application>Microsoft Office PowerPoint</Application>
  <PresentationFormat>Niestandardowy</PresentationFormat>
  <Paragraphs>239</Paragraphs>
  <Slides>34</Slides>
  <Notes>9</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34</vt:i4>
      </vt:variant>
    </vt:vector>
  </HeadingPairs>
  <TitlesOfParts>
    <vt:vector size="41" baseType="lpstr">
      <vt:lpstr>Arial</vt:lpstr>
      <vt:lpstr>Calibri</vt:lpstr>
      <vt:lpstr>Symbol</vt:lpstr>
      <vt:lpstr>Times New Roman</vt:lpstr>
      <vt:lpstr>Wingdings</vt:lpstr>
      <vt:lpstr>Motyw pakietu Office</vt:lpstr>
      <vt:lpstr>Office Theme</vt:lpstr>
      <vt:lpstr>Prezentacja programu PowerPoint</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lpstr>Wydział w Kielcach Centralnego Biura Zwalczania Cyberprzestępczości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WYDZIAŁ SPECJALNY  CBZC</dc:title>
  <dc:subject/>
  <dc:creator>Tomasz O</dc:creator>
  <dc:description/>
  <cp:lastModifiedBy>Agata Wach</cp:lastModifiedBy>
  <cp:revision>90</cp:revision>
  <dcterms:created xsi:type="dcterms:W3CDTF">2022-10-07T12:11:50Z</dcterms:created>
  <dcterms:modified xsi:type="dcterms:W3CDTF">2022-11-29T17:19:30Z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Panoramiczny</vt:lpwstr>
  </property>
  <property fmtid="{D5CDD505-2E9C-101B-9397-08002B2CF9AE}" pid="3" name="Slides">
    <vt:i4>3</vt:i4>
  </property>
</Properties>
</file>