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62" r:id="rId5"/>
    <p:sldId id="267" r:id="rId6"/>
    <p:sldId id="263" r:id="rId7"/>
    <p:sldId id="274" r:id="rId8"/>
    <p:sldId id="264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0"/>
  </p:normalViewPr>
  <p:slideViewPr>
    <p:cSldViewPr>
      <p:cViewPr varScale="1">
        <p:scale>
          <a:sx n="106" d="100"/>
          <a:sy n="106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7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55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02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72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92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868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2144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17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759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39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77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2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25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35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960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6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28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sk-SK" sz="8000" b="1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BÁSNICKÉ </a:t>
            </a:r>
            <a:r>
              <a:rPr lang="sk-SK" sz="6600" b="1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PROSTRIEDKY</a:t>
            </a:r>
            <a:endParaRPr lang="sk-SK" sz="6600" b="1" dirty="0">
              <a:ln>
                <a:solidFill>
                  <a:sysClr val="windowText" lastClr="000000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cs typeface="Andalus"/>
              </a:rPr>
              <a:t>Figúry</a:t>
            </a:r>
            <a:endParaRPr lang="sk-SK" sz="5400" b="1" dirty="0">
              <a:cs typeface="Andal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81000"/>
            <a:ext cx="8153399" cy="6324600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3. </a:t>
            </a:r>
            <a:r>
              <a:rPr lang="sk-SK" b="1" i="1" dirty="0"/>
              <a:t>Dun</a:t>
            </a:r>
            <a:r>
              <a:rPr lang="sk-SK" i="1" dirty="0"/>
              <a:t>í </a:t>
            </a:r>
            <a:r>
              <a:rPr lang="sk-SK" b="1" i="1" dirty="0"/>
              <a:t>Dun</a:t>
            </a:r>
            <a:r>
              <a:rPr lang="sk-SK" i="1" dirty="0"/>
              <a:t>aj a luna za lunou sa </a:t>
            </a:r>
            <a:r>
              <a:rPr lang="sk-SK" i="1" dirty="0" smtClean="0"/>
              <a:t>valí</a:t>
            </a:r>
          </a:p>
          <a:p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chemeClr val="bg1"/>
                </a:solidFill>
              </a:rPr>
              <a:t>4. </a:t>
            </a:r>
            <a:r>
              <a:rPr lang="sk-SK" b="1" i="1" dirty="0"/>
              <a:t>...koho rada vidím, koho rada vidím, </a:t>
            </a:r>
          </a:p>
          <a:p>
            <a:pPr marL="0" indent="0">
              <a:buNone/>
            </a:pPr>
            <a:r>
              <a:rPr lang="sk-SK" b="1" i="1" dirty="0"/>
              <a:t>    tomu ho dám, tomu ho dám... </a:t>
            </a:r>
          </a:p>
          <a:p>
            <a:pPr marL="0" indent="0" algn="r">
              <a:buNone/>
            </a:pPr>
            <a:r>
              <a:rPr lang="sk-SK" b="1" i="1" dirty="0"/>
              <a:t>(Červené jabĺčko</a:t>
            </a:r>
            <a:r>
              <a:rPr lang="sk-SK" b="1" i="1" dirty="0" smtClean="0"/>
              <a:t>)</a:t>
            </a:r>
          </a:p>
          <a:p>
            <a:pPr marL="0" indent="0" algn="r">
              <a:buNone/>
            </a:pPr>
            <a:endParaRPr lang="sk-SK" b="1" i="1" dirty="0"/>
          </a:p>
          <a:p>
            <a:pPr marL="0" indent="0">
              <a:buNone/>
            </a:pPr>
            <a:r>
              <a:rPr lang="sk-SK" b="1" i="1" dirty="0" smtClean="0"/>
              <a:t>5. </a:t>
            </a:r>
            <a:r>
              <a:rPr lang="sk-SK" dirty="0"/>
              <a:t>Ten čas a zlý a neúprosný čas,</a:t>
            </a:r>
          </a:p>
          <a:p>
            <a:pPr marL="0" indent="0">
              <a:buNone/>
            </a:pPr>
            <a:r>
              <a:rPr lang="sk-SK" dirty="0"/>
              <a:t>hniezdo pípajúcich vrások,</a:t>
            </a:r>
          </a:p>
          <a:p>
            <a:pPr marL="0" indent="0">
              <a:buNone/>
            </a:pPr>
            <a:r>
              <a:rPr lang="sk-SK" dirty="0"/>
              <a:t>tak strašný, plesnivý, morový </a:t>
            </a:r>
          </a:p>
          <a:p>
            <a:pPr marL="0" indent="0">
              <a:buNone/>
            </a:pPr>
            <a:r>
              <a:rPr lang="sk-SK" b="1" dirty="0"/>
              <a:t>čas, čas, čas, čas, čas, čas</a:t>
            </a: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/>
              <a:t>vertikálny čas horizontálny</a:t>
            </a:r>
          </a:p>
          <a:p>
            <a:pPr marL="0" indent="0">
              <a:buNone/>
            </a:pPr>
            <a:r>
              <a:rPr lang="sk-SK" dirty="0"/>
              <a:t>(R. </a:t>
            </a:r>
            <a:r>
              <a:rPr lang="sk-SK" dirty="0" err="1"/>
              <a:t>Fabry</a:t>
            </a:r>
            <a:r>
              <a:rPr lang="sk-SK" dirty="0"/>
              <a:t> – Čas – definícia intuitívna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6</a:t>
            </a:r>
            <a:r>
              <a:rPr lang="sk-SK" dirty="0" smtClean="0"/>
              <a:t>. </a:t>
            </a:r>
            <a:r>
              <a:rPr lang="sk-SK" b="1" i="1" dirty="0"/>
              <a:t>Mladosť</a:t>
            </a:r>
            <a:r>
              <a:rPr lang="sk-SK" i="1" dirty="0"/>
              <a:t>, otčina horiacej túhy!</a:t>
            </a:r>
          </a:p>
          <a:p>
            <a:pPr marL="0" indent="0">
              <a:buNone/>
            </a:pPr>
            <a:r>
              <a:rPr lang="sk-SK" b="1" i="1" dirty="0"/>
              <a:t>Mladosť</a:t>
            </a:r>
            <a:r>
              <a:rPr lang="sk-SK" i="1" dirty="0"/>
              <a:t>, vrelých citov skala!</a:t>
            </a:r>
          </a:p>
          <a:p>
            <a:pPr marL="0" indent="0">
              <a:buNone/>
            </a:pPr>
            <a:r>
              <a:rPr lang="sk-SK" b="1" i="1" dirty="0"/>
              <a:t>Mladosť</a:t>
            </a:r>
            <a:r>
              <a:rPr lang="sk-SK" i="1" dirty="0"/>
              <a:t>, ty obraz nádejnej dúhy!</a:t>
            </a:r>
          </a:p>
          <a:p>
            <a:pPr marL="0" indent="0" algn="r">
              <a:buNone/>
            </a:pPr>
            <a:r>
              <a:rPr lang="sk-SK" i="1" dirty="0"/>
              <a:t>(A. Sládkovič – Marína</a:t>
            </a:r>
            <a:r>
              <a:rPr lang="sk-SK" i="1" dirty="0" smtClean="0"/>
              <a:t>)</a:t>
            </a:r>
          </a:p>
          <a:p>
            <a:pPr marL="0" indent="0">
              <a:buNone/>
            </a:pPr>
            <a:r>
              <a:rPr lang="sk-SK" b="1" i="1" dirty="0" smtClean="0"/>
              <a:t>7. </a:t>
            </a:r>
            <a:r>
              <a:rPr lang="sk-SK" i="1" dirty="0"/>
              <a:t>Jak </a:t>
            </a:r>
            <a:r>
              <a:rPr lang="sk-SK" b="1" i="1" dirty="0"/>
              <a:t>vánkom hrá</a:t>
            </a:r>
            <a:r>
              <a:rPr lang="sk-SK" i="1" dirty="0"/>
              <a:t>,</a:t>
            </a:r>
          </a:p>
          <a:p>
            <a:pPr marL="0" indent="0">
              <a:buNone/>
            </a:pPr>
            <a:r>
              <a:rPr lang="sk-SK" i="1" dirty="0"/>
              <a:t>jak voľným </a:t>
            </a:r>
            <a:r>
              <a:rPr lang="sk-SK" b="1" i="1" dirty="0"/>
              <a:t>vánkom hrá</a:t>
            </a:r>
            <a:r>
              <a:rPr lang="sk-SK" b="1" i="1" dirty="0" smtClean="0"/>
              <a:t>!</a:t>
            </a:r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i="1" dirty="0" smtClean="0"/>
              <a:t> </a:t>
            </a:r>
            <a:endParaRPr lang="sk-SK" b="1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980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dirty="0" smtClean="0"/>
              <a:t>9. </a:t>
            </a: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tvojich úst sa odrieknuť,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ruku nedostať,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v diaľky žiaľne </a:t>
            </a:r>
            <a:r>
              <a:rPr lang="sk-SK" altLang="sk-SK" i="1" dirty="0" err="1">
                <a:solidFill>
                  <a:schemeClr val="tx1"/>
                </a:solidFill>
                <a:latin typeface="Arial" panose="020B0604020202020204" pitchFamily="34" charset="0"/>
              </a:rPr>
              <a:t>utieknuť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nemilým ostať,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ústam smädom umierať,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žialiť v samote,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život v púšťach zavierať,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nežiť v živote,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b="1" i="1" dirty="0">
                <a:solidFill>
                  <a:schemeClr val="tx1"/>
                </a:solidFill>
                <a:latin typeface="Arial" panose="020B0604020202020204" pitchFamily="34" charset="0"/>
              </a:rPr>
              <a:t>možno mi</a:t>
            </a: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 seba samého zhubiť: —</a:t>
            </a:r>
            <a:b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nemožno mi ťa neľúbiť! —</a:t>
            </a:r>
            <a:r>
              <a:rPr lang="sk-SK" altLang="sk-SK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altLang="sk-SK" i="1" dirty="0">
                <a:solidFill>
                  <a:schemeClr val="tx1"/>
                </a:solidFill>
                <a:latin typeface="Arial" panose="020B0604020202020204" pitchFamily="34" charset="0"/>
              </a:rPr>
              <a:t>(Andrej Sládkovič – Marína)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341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BÁSNICKÉ PROSTRIEDKY </a:t>
            </a:r>
            <a:endParaRPr lang="sk-SK" b="1" dirty="0">
              <a:ln w="11430">
                <a:solidFill>
                  <a:sysClr val="windowText" lastClr="000000"/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sk-SK" dirty="0" smtClean="0">
                <a:latin typeface="Andalus" pitchFamily="18" charset="-78"/>
                <a:cs typeface="Andalus" pitchFamily="18" charset="-78"/>
              </a:rPr>
              <a:t>nepriamo označujú javy a predmety na základe podobnosti. </a:t>
            </a:r>
          </a:p>
          <a:p>
            <a:endParaRPr lang="sk-SK" dirty="0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sk-SK" dirty="0" smtClean="0">
                <a:latin typeface="Andalus" pitchFamily="18" charset="-78"/>
                <a:cs typeface="Andalus" pitchFamily="18" charset="-78"/>
              </a:rPr>
              <a:t>sú založené na opakovaní, hromadení slov/hlások.</a:t>
            </a:r>
          </a:p>
          <a:p>
            <a:pPr>
              <a:buNone/>
            </a:pPr>
            <a:r>
              <a:rPr lang="sk-SK" b="1" dirty="0">
                <a:latin typeface="Andalus" pitchFamily="18" charset="-78"/>
                <a:cs typeface="Andalus" pitchFamily="18" charset="-78"/>
              </a:rPr>
              <a:t>m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ajú ozdobnú funkciu</a:t>
            </a:r>
          </a:p>
          <a:p>
            <a:pPr>
              <a:buNone/>
            </a:pP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Šípka dolu 3"/>
          <p:cNvSpPr/>
          <p:nvPr/>
        </p:nvSpPr>
        <p:spPr>
          <a:xfrm rot="1880837">
            <a:off x="2513380" y="1091177"/>
            <a:ext cx="457200" cy="12954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lu 4"/>
          <p:cNvSpPr/>
          <p:nvPr/>
        </p:nvSpPr>
        <p:spPr>
          <a:xfrm rot="19832241">
            <a:off x="5927812" y="1095475"/>
            <a:ext cx="457200" cy="12954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219200" y="2387025"/>
            <a:ext cx="1356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atin typeface="Andalus" pitchFamily="18" charset="-78"/>
                <a:cs typeface="Andalus" pitchFamily="18" charset="-78"/>
              </a:rPr>
              <a:t>TRÓPY</a:t>
            </a:r>
            <a:endParaRPr lang="sk-SK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956508" y="2347689"/>
            <a:ext cx="1471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atin typeface="Andalus" pitchFamily="18" charset="-78"/>
                <a:cs typeface="Andalus" pitchFamily="18" charset="-78"/>
              </a:rPr>
              <a:t>FIGÚRY</a:t>
            </a:r>
            <a:endParaRPr lang="sk-SK" sz="32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0" grpId="0" build="p"/>
      <p:bldP spid="4" grpId="0" animBg="1"/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FIGÚRY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5829984" cy="3767397"/>
          </a:xfrm>
        </p:spPr>
        <p:txBody>
          <a:bodyPr>
            <a:normAutofit/>
          </a:bodyPr>
          <a:lstStyle/>
          <a:p>
            <a:r>
              <a:rPr lang="sk-SK" sz="4000" dirty="0" smtClean="0"/>
              <a:t>Anafora</a:t>
            </a:r>
          </a:p>
          <a:p>
            <a:r>
              <a:rPr lang="sk-SK" sz="4000" dirty="0" smtClean="0"/>
              <a:t>Epifora</a:t>
            </a:r>
          </a:p>
          <a:p>
            <a:r>
              <a:rPr lang="sk-SK" sz="4000" dirty="0" smtClean="0"/>
              <a:t>Epanastrofa</a:t>
            </a:r>
          </a:p>
          <a:p>
            <a:r>
              <a:rPr lang="sk-SK" sz="4000" dirty="0" smtClean="0"/>
              <a:t>Epizeuxa</a:t>
            </a:r>
          </a:p>
          <a:p>
            <a:r>
              <a:rPr lang="sk-SK" sz="4000" dirty="0" smtClean="0"/>
              <a:t>Aliterácia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05866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Anafora</a:t>
            </a:r>
            <a:endParaRPr lang="sk-SK" sz="54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3600" dirty="0">
                <a:cs typeface="Andalus"/>
              </a:rPr>
              <a:t>vzniká opakovaním hlások toho istého slova alebo skupiny slov na začiatku veršov, polveršov, strof, na začiatku </a:t>
            </a:r>
            <a:r>
              <a:rPr lang="sk-SK" sz="3600" dirty="0" smtClean="0">
                <a:cs typeface="Andalus"/>
              </a:rPr>
              <a:t>viet</a:t>
            </a:r>
          </a:p>
          <a:p>
            <a:pPr marL="0" indent="0">
              <a:buNone/>
            </a:pPr>
            <a:r>
              <a:rPr lang="sk-SK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i="1" u="sng" dirty="0" smtClean="0">
                <a:latin typeface="Andalus" pitchFamily="18" charset="-78"/>
                <a:cs typeface="Andalus" pitchFamily="18" charset="-78"/>
              </a:rPr>
              <a:t>Ostávajte zdravé 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vilky nocou zmietnuté</a:t>
            </a:r>
          </a:p>
          <a:p>
            <a:pPr>
              <a:buNone/>
            </a:pPr>
            <a:r>
              <a:rPr lang="sk-SK" i="1" u="sng" dirty="0" smtClean="0">
                <a:latin typeface="Andalus" pitchFamily="18" charset="-78"/>
                <a:cs typeface="Andalus" pitchFamily="18" charset="-78"/>
              </a:rPr>
              <a:t>Ostávajte zdravé 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hlavy tŕním ovité </a:t>
            </a:r>
          </a:p>
          <a:p>
            <a:pPr>
              <a:buNone/>
            </a:pPr>
            <a:r>
              <a:rPr lang="sk-SK" i="1" u="sng" dirty="0" smtClean="0">
                <a:latin typeface="Andalus" pitchFamily="18" charset="-78"/>
                <a:cs typeface="Andalus" pitchFamily="18" charset="-78"/>
              </a:rPr>
              <a:t>Ostávajte zdravé 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kolieska na </a:t>
            </a:r>
            <a:r>
              <a:rPr lang="sk-SK" i="1" dirty="0" err="1" smtClean="0">
                <a:latin typeface="Andalus" pitchFamily="18" charset="-78"/>
                <a:cs typeface="Andalus" pitchFamily="18" charset="-78"/>
              </a:rPr>
              <a:t>dvojkolke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...</a:t>
            </a:r>
          </a:p>
          <a:p>
            <a:pPr>
              <a:buNone/>
            </a:pPr>
            <a:endParaRPr lang="sk-SK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cs typeface="Andalus"/>
              </a:rPr>
              <a:t>Epifora</a:t>
            </a:r>
            <a:endParaRPr lang="sk-SK" sz="5400" b="1" dirty="0">
              <a:cs typeface="Andalu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3600" dirty="0">
                <a:latin typeface="Andalus" pitchFamily="18" charset="-78"/>
                <a:cs typeface="Andalus" pitchFamily="18" charset="-78"/>
              </a:rPr>
              <a:t>Opakovanie slov na konci veršov.</a:t>
            </a:r>
          </a:p>
          <a:p>
            <a:pPr algn="ctr">
              <a:buNone/>
            </a:pPr>
            <a:r>
              <a:rPr lang="sk-SK" i="1" dirty="0" smtClean="0">
                <a:latin typeface="Andalus" pitchFamily="18" charset="-78"/>
                <a:cs typeface="Andalus" pitchFamily="18" charset="-78"/>
              </a:rPr>
              <a:t>…</a:t>
            </a:r>
            <a:r>
              <a:rPr lang="sk-SK" i="1" dirty="0">
                <a:latin typeface="Andalus" pitchFamily="18" charset="-78"/>
                <a:cs typeface="Andalus" pitchFamily="18" charset="-78"/>
              </a:rPr>
              <a:t>nech kto jak chce o nich húta</a:t>
            </a:r>
            <a:br>
              <a:rPr lang="sk-SK" i="1" dirty="0">
                <a:latin typeface="Andalus" pitchFamily="18" charset="-78"/>
                <a:cs typeface="Andalus" pitchFamily="18" charset="-78"/>
              </a:rPr>
            </a:br>
            <a:r>
              <a:rPr lang="sk-SK" i="1" dirty="0">
                <a:latin typeface="Andalus" pitchFamily="18" charset="-78"/>
                <a:cs typeface="Andalus" pitchFamily="18" charset="-78"/>
              </a:rPr>
              <a:t>na každom je krv </a:t>
            </a:r>
            <a:r>
              <a:rPr lang="sk-SK" i="1" u="sng" dirty="0">
                <a:latin typeface="Andalus" pitchFamily="18" charset="-78"/>
                <a:cs typeface="Andalus" pitchFamily="18" charset="-78"/>
              </a:rPr>
              <a:t>prischnutá</a:t>
            </a:r>
            <a:br>
              <a:rPr lang="sk-SK" i="1" u="sng" dirty="0">
                <a:latin typeface="Andalus" pitchFamily="18" charset="-78"/>
                <a:cs typeface="Andalus" pitchFamily="18" charset="-78"/>
              </a:rPr>
            </a:br>
            <a:r>
              <a:rPr lang="sk-SK" i="1" dirty="0">
                <a:latin typeface="Andalus" pitchFamily="18" charset="-78"/>
                <a:cs typeface="Andalus" pitchFamily="18" charset="-78"/>
              </a:rPr>
              <a:t>srdca môjho krv </a:t>
            </a:r>
            <a:r>
              <a:rPr lang="sk-SK" i="1" u="sng" dirty="0">
                <a:latin typeface="Andalus" pitchFamily="18" charset="-78"/>
                <a:cs typeface="Andalus" pitchFamily="18" charset="-78"/>
              </a:rPr>
              <a:t>prischnutá</a:t>
            </a:r>
            <a:r>
              <a:rPr lang="sk-SK" i="1" dirty="0">
                <a:latin typeface="Andalus" pitchFamily="18" charset="-78"/>
                <a:cs typeface="Andalus" pitchFamily="18" charset="-78"/>
              </a:rPr>
              <a:t>…</a:t>
            </a:r>
            <a:endParaRPr lang="sk-SK" dirty="0">
              <a:latin typeface="Andalus" pitchFamily="18" charset="-78"/>
              <a:cs typeface="Andalus" pitchFamily="18" charset="-78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552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Epanastrofa</a:t>
            </a:r>
            <a:endParaRPr lang="sk-SK" sz="54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opakovanie slov na konci jedného a začiatku druhého verša</a:t>
            </a:r>
          </a:p>
          <a:p>
            <a:pPr>
              <a:buNone/>
            </a:pPr>
            <a:r>
              <a:rPr lang="sk-SK" sz="2800" dirty="0" smtClean="0"/>
              <a:t>		</a:t>
            </a:r>
            <a:r>
              <a:rPr lang="sk-SK" sz="2800" i="1" dirty="0"/>
              <a:t>…na Dunaji pláva </a:t>
            </a:r>
            <a:r>
              <a:rPr lang="sk-SK" sz="2800" b="1" i="1" dirty="0"/>
              <a:t>húska biela</a:t>
            </a:r>
            <a:r>
              <a:rPr lang="sk-SK" sz="2800" i="1" dirty="0"/>
              <a:t>,</a:t>
            </a:r>
            <a:br>
              <a:rPr lang="sk-SK" sz="2800" i="1" dirty="0"/>
            </a:br>
            <a:r>
              <a:rPr lang="sk-SK" sz="2800" b="1" i="1" dirty="0"/>
              <a:t>húska biela </a:t>
            </a:r>
            <a:r>
              <a:rPr lang="sk-SK" sz="2800" i="1" dirty="0"/>
              <a:t>s červenými </a:t>
            </a:r>
            <a:r>
              <a:rPr lang="sk-SK" sz="2800" i="1" dirty="0" err="1"/>
              <a:t>ústy</a:t>
            </a:r>
            <a:r>
              <a:rPr lang="sk-SK" sz="2800" i="1" dirty="0"/>
              <a:t>.</a:t>
            </a:r>
            <a:r>
              <a:rPr lang="sk-SK" sz="2800" dirty="0" smtClean="0"/>
              <a:t/>
            </a:r>
            <a:br>
              <a:rPr lang="sk-SK" sz="2800" dirty="0" smtClean="0"/>
            </a:br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cs typeface="Andalus"/>
              </a:rPr>
              <a:t>Epizeuxa</a:t>
            </a:r>
            <a:endParaRPr lang="sk-SK" sz="5400" dirty="0">
              <a:cs typeface="Andalu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3600" dirty="0" smtClean="0">
                <a:cs typeface="Andalus"/>
              </a:rPr>
              <a:t>opakovanie </a:t>
            </a:r>
            <a:r>
              <a:rPr lang="sk-SK" sz="3600" dirty="0">
                <a:cs typeface="Andalus"/>
              </a:rPr>
              <a:t>toho istého slova v tom istom tvare za sebou vo verši alebo vo </a:t>
            </a:r>
            <a:r>
              <a:rPr lang="sk-SK" sz="3600" dirty="0" smtClean="0">
                <a:cs typeface="Andalus"/>
              </a:rPr>
              <a:t>vete</a:t>
            </a:r>
            <a:r>
              <a:rPr lang="sk-SK" sz="3600" dirty="0">
                <a:cs typeface="Andalus"/>
              </a:rPr>
              <a:t>, </a:t>
            </a:r>
            <a:r>
              <a:rPr lang="sk-SK" sz="3600" dirty="0" smtClean="0">
                <a:cs typeface="Andalus"/>
              </a:rPr>
              <a:t>cieľom </a:t>
            </a:r>
            <a:r>
              <a:rPr lang="sk-SK" sz="3600" dirty="0">
                <a:cs typeface="Andalus"/>
              </a:rPr>
              <a:t>je aj snaha o dosiahnutie čo najväčšej naliehavosti</a:t>
            </a:r>
            <a:endParaRPr lang="sk-SK" sz="3600" dirty="0">
              <a:latin typeface="Andalus" pitchFamily="18" charset="-78"/>
              <a:cs typeface="Andalus"/>
            </a:endParaRPr>
          </a:p>
          <a:p>
            <a:pPr>
              <a:buNone/>
            </a:pPr>
            <a:r>
              <a:rPr lang="sk-SK" b="1" i="1" dirty="0"/>
              <a:t>			</a:t>
            </a:r>
            <a:r>
              <a:rPr lang="sk-SK" sz="2800" b="1" i="1" u="sng" dirty="0">
                <a:latin typeface="+mj-lt"/>
              </a:rPr>
              <a:t>sivé</a:t>
            </a:r>
            <a:r>
              <a:rPr lang="sk-SK" sz="2800" i="1" dirty="0">
                <a:latin typeface="+mj-lt"/>
              </a:rPr>
              <a:t> oči, </a:t>
            </a:r>
            <a:r>
              <a:rPr lang="sk-SK" sz="2800" b="1" i="1" u="sng" dirty="0">
                <a:latin typeface="+mj-lt"/>
              </a:rPr>
              <a:t>sivé</a:t>
            </a:r>
            <a:r>
              <a:rPr lang="sk-SK" sz="2800" i="1" dirty="0">
                <a:latin typeface="+mj-lt"/>
              </a:rPr>
              <a:t>, povedz že mi, povedz</a:t>
            </a:r>
            <a:endParaRPr lang="sk-SK" sz="2800" dirty="0">
              <a:latin typeface="+mj-lt"/>
              <a:cs typeface="Andalus" pitchFamily="18" charset="-78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75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dirty="0" smtClean="0"/>
              <a:t>Aliterácia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opakovanie hlások na začiatku nasledujúcich slov. </a:t>
            </a:r>
          </a:p>
          <a:p>
            <a:pPr>
              <a:buNone/>
            </a:pP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    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orí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lavná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ha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siaca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ha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dica,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lavný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asič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 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orekuje, </a:t>
            </a:r>
            <a:r>
              <a:rPr lang="sk-SK" sz="2800" b="1" i="1" dirty="0" err="1" smtClean="0">
                <a:latin typeface="Andalus" pitchFamily="18" charset="-78"/>
                <a:cs typeface="Andalus" pitchFamily="18" charset="-78"/>
              </a:rPr>
              <a:t>h</a:t>
            </a:r>
            <a:r>
              <a:rPr lang="sk-SK" sz="2800" i="1" dirty="0" err="1" smtClean="0">
                <a:latin typeface="Andalus" pitchFamily="18" charset="-78"/>
                <a:cs typeface="Andalus" pitchFamily="18" charset="-78"/>
              </a:rPr>
              <a:t>ubuje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2800" b="1" i="1" dirty="0" smtClean="0">
                <a:latin typeface="Andalus" pitchFamily="18" charset="-78"/>
                <a:cs typeface="Andalus" pitchFamily="18" charset="-78"/>
              </a:rPr>
              <a:t>h</a:t>
            </a:r>
            <a:r>
              <a:rPr lang="sk-SK" sz="2800" i="1" dirty="0" smtClean="0">
                <a:latin typeface="Andalus" pitchFamily="18" charset="-78"/>
                <a:cs typeface="Andalus" pitchFamily="18" charset="-78"/>
              </a:rPr>
              <a:t>aste</a:t>
            </a:r>
          </a:p>
          <a:p>
            <a:pPr>
              <a:buNone/>
            </a:pPr>
            <a:endParaRPr lang="sk-SK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Andalus"/>
                <a:cs typeface="Andalus"/>
              </a:rPr>
              <a:t>Otázky:</a:t>
            </a:r>
            <a:endParaRPr lang="sk-SK" sz="5400" dirty="0">
              <a:cs typeface="Andalu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33401" y="2133600"/>
            <a:ext cx="8001000" cy="4572000"/>
          </a:xfrm>
        </p:spPr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sk-SK" b="1" i="1" dirty="0" smtClean="0"/>
              <a:t>Urč správnu figúru:</a:t>
            </a:r>
          </a:p>
          <a:p>
            <a:pPr marL="0" indent="0">
              <a:buNone/>
            </a:pPr>
            <a:r>
              <a:rPr lang="sk-SK" b="1" i="1" dirty="0" smtClean="0"/>
              <a:t>Ne</a:t>
            </a:r>
            <a:r>
              <a:rPr lang="sk-SK" i="1" dirty="0" smtClean="0"/>
              <a:t>páľte </a:t>
            </a:r>
            <a:r>
              <a:rPr lang="sk-SK" i="1" dirty="0"/>
              <a:t>mažiarmi, </a:t>
            </a:r>
          </a:p>
          <a:p>
            <a:pPr marL="0" indent="0">
              <a:buNone/>
            </a:pPr>
            <a:r>
              <a:rPr lang="sk-SK" b="1" i="1" dirty="0"/>
              <a:t>ne</a:t>
            </a:r>
            <a:r>
              <a:rPr lang="sk-SK" i="1" dirty="0"/>
              <a:t>kazte vzduch drahý!</a:t>
            </a:r>
          </a:p>
          <a:p>
            <a:pPr marL="0" indent="0">
              <a:buNone/>
            </a:pPr>
            <a:r>
              <a:rPr lang="sk-SK" b="1" i="1" dirty="0"/>
              <a:t>Ne</a:t>
            </a:r>
            <a:r>
              <a:rPr lang="sk-SK" i="1" dirty="0"/>
              <a:t>zvoňte do sveta, </a:t>
            </a:r>
          </a:p>
          <a:p>
            <a:pPr marL="0" indent="0">
              <a:buNone/>
            </a:pPr>
            <a:r>
              <a:rPr lang="sk-SK" b="1" i="1" dirty="0"/>
              <a:t>ne</a:t>
            </a:r>
            <a:r>
              <a:rPr lang="sk-SK" i="1" dirty="0"/>
              <a:t>chajte piesní jak</a:t>
            </a:r>
            <a:r>
              <a:rPr lang="sk-SK" i="1" dirty="0" smtClean="0"/>
              <a:t>!</a:t>
            </a:r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r>
              <a:rPr lang="sk-SK" i="1" dirty="0" smtClean="0"/>
              <a:t>2.  Horí </a:t>
            </a:r>
            <a:r>
              <a:rPr lang="sk-SK" i="1" dirty="0"/>
              <a:t>ohník, horí na Kráľovej holi.</a:t>
            </a:r>
          </a:p>
          <a:p>
            <a:pPr marL="0" indent="0">
              <a:buNone/>
            </a:pPr>
            <a:r>
              <a:rPr lang="sk-SK" i="1" dirty="0"/>
              <a:t>Ktože ho nakládol? – </a:t>
            </a:r>
            <a:r>
              <a:rPr lang="sk-SK" b="1" i="1" dirty="0"/>
              <a:t>dvanásti sokoli</a:t>
            </a:r>
            <a:r>
              <a:rPr lang="sk-SK" i="1" dirty="0"/>
              <a:t>.</a:t>
            </a:r>
          </a:p>
          <a:p>
            <a:pPr marL="0" indent="0">
              <a:buNone/>
            </a:pPr>
            <a:r>
              <a:rPr lang="sk-SK" b="1" i="1" dirty="0"/>
              <a:t>Dvanásti sokoli</a:t>
            </a:r>
            <a:r>
              <a:rPr lang="sk-SK" i="1" dirty="0"/>
              <a:t>, </a:t>
            </a:r>
            <a:r>
              <a:rPr lang="sk-SK" i="1" dirty="0" err="1"/>
              <a:t>sokolovia</a:t>
            </a:r>
            <a:r>
              <a:rPr lang="sk-SK" i="1" dirty="0"/>
              <a:t> bieli,</a:t>
            </a:r>
          </a:p>
          <a:p>
            <a:pPr marL="0" indent="0">
              <a:buNone/>
            </a:pPr>
            <a:r>
              <a:rPr lang="sk-SK" i="1" dirty="0"/>
              <a:t>akých ľudské oči viacej nevideli!</a:t>
            </a:r>
          </a:p>
          <a:p>
            <a:pPr marL="0" indent="0">
              <a:buNone/>
            </a:pPr>
            <a:r>
              <a:rPr lang="sk-SK" i="1" dirty="0"/>
              <a:t>Dvanásti sokoli, </a:t>
            </a:r>
            <a:r>
              <a:rPr lang="sk-SK" i="1" dirty="0" err="1"/>
              <a:t>sokolovia</a:t>
            </a:r>
            <a:r>
              <a:rPr lang="sk-SK" i="1" dirty="0"/>
              <a:t> Tatier,</a:t>
            </a:r>
          </a:p>
          <a:p>
            <a:pPr marL="0" indent="0">
              <a:buNone/>
            </a:pPr>
            <a:r>
              <a:rPr lang="sk-SK" i="1" dirty="0"/>
              <a:t>akoby ich bola mala </a:t>
            </a:r>
            <a:r>
              <a:rPr lang="sk-SK" b="1" i="1" dirty="0"/>
              <a:t>jedna mater</a:t>
            </a:r>
            <a:r>
              <a:rPr lang="sk-SK" i="1" dirty="0"/>
              <a:t>,</a:t>
            </a:r>
          </a:p>
          <a:p>
            <a:pPr marL="0" indent="0">
              <a:buNone/>
            </a:pPr>
            <a:r>
              <a:rPr lang="sk-SK" b="1" i="1" dirty="0"/>
              <a:t>jedna mater</a:t>
            </a:r>
            <a:r>
              <a:rPr lang="sk-SK" i="1" dirty="0"/>
              <a:t> mala, v mlieku kúpavala...</a:t>
            </a:r>
          </a:p>
          <a:p>
            <a:pPr marL="0" indent="0">
              <a:buNone/>
            </a:pPr>
            <a:r>
              <a:rPr lang="sk-SK" dirty="0"/>
              <a:t>(J. </a:t>
            </a:r>
            <a:r>
              <a:rPr lang="sk-SK" dirty="0" err="1"/>
              <a:t>Botto</a:t>
            </a:r>
            <a:r>
              <a:rPr lang="sk-SK" dirty="0"/>
              <a:t> – Smrť Jánošíkova)</a:t>
            </a:r>
          </a:p>
          <a:p>
            <a:pPr marL="0" indent="0">
              <a:buNone/>
            </a:pPr>
            <a:endParaRPr lang="sk-SK" i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464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237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Andalus</vt:lpstr>
      <vt:lpstr>Arial</vt:lpstr>
      <vt:lpstr>Century Gothic</vt:lpstr>
      <vt:lpstr>Wingdings 3</vt:lpstr>
      <vt:lpstr>Dym</vt:lpstr>
      <vt:lpstr>BÁSNICKÉ PROSTRIEDKY</vt:lpstr>
      <vt:lpstr>BÁSNICKÉ PROSTRIEDKY </vt:lpstr>
      <vt:lpstr>FIGÚRY</vt:lpstr>
      <vt:lpstr>Anafora</vt:lpstr>
      <vt:lpstr>Epifora</vt:lpstr>
      <vt:lpstr>Epanastrofa</vt:lpstr>
      <vt:lpstr>Epizeuxa</vt:lpstr>
      <vt:lpstr>Aliterácia</vt:lpstr>
      <vt:lpstr>Otázky: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BÁSNICKÉ PROSTRIEDKY</dc:title>
  <dc:creator>Naty</dc:creator>
  <cp:lastModifiedBy>Martin</cp:lastModifiedBy>
  <cp:revision>34</cp:revision>
  <dcterms:created xsi:type="dcterms:W3CDTF">2016-04-28T17:08:29Z</dcterms:created>
  <dcterms:modified xsi:type="dcterms:W3CDTF">2022-02-10T10:21:33Z</dcterms:modified>
</cp:coreProperties>
</file>