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66" r:id="rId4"/>
    <p:sldId id="263" r:id="rId5"/>
    <p:sldId id="267" r:id="rId6"/>
    <p:sldId id="258" r:id="rId7"/>
    <p:sldId id="259" r:id="rId8"/>
    <p:sldId id="260" r:id="rId9"/>
    <p:sldId id="261" r:id="rId10"/>
    <p:sldId id="264" r:id="rId11"/>
    <p:sldId id="262" r:id="rId12"/>
    <p:sldId id="268" r:id="rId13"/>
    <p:sldId id="265" r:id="rId1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80" d="100"/>
          <a:sy n="80" d="100"/>
        </p:scale>
        <p:origin x="552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A2C5-F4FB-4B60-A787-3098105B2F0F}" type="datetimeFigureOut">
              <a:rPr lang="sk-SK" smtClean="0"/>
              <a:t>4. 2. 2021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7F7F7B49-ED29-4826-8676-494C1761A5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8872584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A2C5-F4FB-4B60-A787-3098105B2F0F}" type="datetimeFigureOut">
              <a:rPr lang="sk-SK" smtClean="0"/>
              <a:t>4. 2. 2021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7B49-ED29-4826-8676-494C1761A5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8679994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A2C5-F4FB-4B60-A787-3098105B2F0F}" type="datetimeFigureOut">
              <a:rPr lang="sk-SK" smtClean="0"/>
              <a:t>4. 2. 2021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7B49-ED29-4826-8676-494C1761A5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955983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A2C5-F4FB-4B60-A787-3098105B2F0F}" type="datetimeFigureOut">
              <a:rPr lang="sk-SK" smtClean="0"/>
              <a:t>4. 2. 2021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7B49-ED29-4826-8676-494C1761A5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1191654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07FA2C5-F4FB-4B60-A787-3098105B2F0F}" type="datetimeFigureOut">
              <a:rPr lang="sk-SK" smtClean="0"/>
              <a:t>4. 2. 2021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sk-SK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F7F7B49-ED29-4826-8676-494C1761A5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5617886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A2C5-F4FB-4B60-A787-3098105B2F0F}" type="datetimeFigureOut">
              <a:rPr lang="sk-SK" smtClean="0"/>
              <a:t>4. 2. 2021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7B49-ED29-4826-8676-494C1761A5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5730931"/>
      </p:ext>
    </p:extLst>
  </p:cSld>
  <p:clrMapOvr>
    <a:masterClrMapping/>
  </p:clrMapOvr>
  <p:transition spd="slow">
    <p:randomBar dir="vert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A2C5-F4FB-4B60-A787-3098105B2F0F}" type="datetimeFigureOut">
              <a:rPr lang="sk-SK" smtClean="0"/>
              <a:t>4. 2. 2021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7B49-ED29-4826-8676-494C1761A5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9161666"/>
      </p:ext>
    </p:extLst>
  </p:cSld>
  <p:clrMapOvr>
    <a:masterClrMapping/>
  </p:clrMapOvr>
  <p:transition spd="slow">
    <p:randomBar dir="vert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A2C5-F4FB-4B60-A787-3098105B2F0F}" type="datetimeFigureOut">
              <a:rPr lang="sk-SK" smtClean="0"/>
              <a:t>4. 2. 2021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7B49-ED29-4826-8676-494C1761A5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1552924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A2C5-F4FB-4B60-A787-3098105B2F0F}" type="datetimeFigureOut">
              <a:rPr lang="sk-SK" smtClean="0"/>
              <a:t>4. 2. 2021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7B49-ED29-4826-8676-494C1761A5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7991278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A2C5-F4FB-4B60-A787-3098105B2F0F}" type="datetimeFigureOut">
              <a:rPr lang="sk-SK" smtClean="0"/>
              <a:t>4. 2. 2021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7B49-ED29-4826-8676-494C1761A5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4138338"/>
      </p:ext>
    </p:extLst>
  </p:cSld>
  <p:clrMapOvr>
    <a:masterClrMapping/>
  </p:clrMapOvr>
  <p:transition spd="slow">
    <p:randomBar dir="vert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A2C5-F4FB-4B60-A787-3098105B2F0F}" type="datetimeFigureOut">
              <a:rPr lang="sk-SK" smtClean="0"/>
              <a:t>4. 2. 2021</a:t>
            </a:fld>
            <a:endParaRPr lang="sk-SK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7B49-ED29-4826-8676-494C1761A5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0490572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07FA2C5-F4FB-4B60-A787-3098105B2F0F}" type="datetimeFigureOut">
              <a:rPr lang="sk-SK" smtClean="0"/>
              <a:t>4. 2. 2021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7F7F7B49-ED29-4826-8676-494C1761A5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32335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9848" y="1798488"/>
            <a:ext cx="10481686" cy="2141520"/>
          </a:xfrm>
        </p:spPr>
        <p:txBody>
          <a:bodyPr/>
          <a:lstStyle/>
          <a:p>
            <a:r>
              <a:rPr lang="sk-SK" dirty="0" smtClean="0"/>
              <a:t>ŽIVOT  V MEDZIVOJNOVEJ EURÓPE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Dejepis, 9.ročník, </a:t>
            </a:r>
            <a:r>
              <a:rPr lang="sk-SK" dirty="0" err="1" smtClean="0"/>
              <a:t>Mgr.Katarína</a:t>
            </a:r>
            <a:r>
              <a:rPr lang="sk-SK" dirty="0" smtClean="0"/>
              <a:t> </a:t>
            </a:r>
            <a:r>
              <a:rPr lang="sk-SK" dirty="0" err="1" smtClean="0"/>
              <a:t>Cukerová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11266" name="Picture 2" descr="Výsledok vyhľadávania obrázkov pre dopyt život v medzivojnovej eu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9662">
            <a:off x="6421914" y="4213979"/>
            <a:ext cx="2918391" cy="20030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Výsledok vyhľadávania obrázkov pre dopyt život v medzivojnovej eur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541" y="335666"/>
            <a:ext cx="2073913" cy="27394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Výsledok vyhľadávania obrázkov pre dopyt kabaret zlate 20. rok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897">
            <a:off x="9707339" y="3312310"/>
            <a:ext cx="2045909" cy="31225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Výsledok vyhľadávania obrázkov pre dopyt kabaret zlate 20. rok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909" y="0"/>
            <a:ext cx="3091757" cy="22491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7765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324092"/>
            <a:ext cx="9833504" cy="983848"/>
          </a:xfrm>
          <a:solidFill>
            <a:schemeClr val="accent3"/>
          </a:solidFill>
        </p:spPr>
        <p:txBody>
          <a:bodyPr/>
          <a:lstStyle/>
          <a:p>
            <a:r>
              <a:rPr lang="pt-BR" dirty="0" smtClean="0"/>
              <a:t>Výtvarn</a:t>
            </a:r>
            <a:r>
              <a:rPr lang="sk-SK" dirty="0" smtClean="0"/>
              <a:t>é</a:t>
            </a:r>
            <a:r>
              <a:rPr lang="pt-BR" dirty="0" smtClean="0"/>
              <a:t> umen</a:t>
            </a:r>
            <a:r>
              <a:rPr lang="sk-SK" dirty="0" err="1" smtClean="0"/>
              <a:t>ie</a:t>
            </a:r>
            <a:r>
              <a:rPr lang="pt-BR" dirty="0" smtClean="0"/>
              <a:t> a literatúr</a:t>
            </a:r>
            <a:r>
              <a:rPr lang="sk-SK" dirty="0" smtClean="0"/>
              <a:t>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70391" y="1504710"/>
            <a:ext cx="11644132" cy="15973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sz="2800" b="1" dirty="0" smtClean="0">
                <a:solidFill>
                  <a:srgbClr val="FFFF00"/>
                </a:solidFill>
              </a:rPr>
              <a:t>SURREALIZMUS</a:t>
            </a:r>
          </a:p>
          <a:p>
            <a:r>
              <a:rPr lang="sk-SK" dirty="0"/>
              <a:t>i</a:t>
            </a:r>
            <a:r>
              <a:rPr lang="sk-SK" dirty="0" smtClean="0"/>
              <a:t>de </a:t>
            </a:r>
            <a:r>
              <a:rPr lang="sk-SK" dirty="0"/>
              <a:t>o náhodu v myslení a v predstavách človeka. Podľa nich sa slobodné myšlienky a predstavy 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</a:t>
            </a:r>
            <a:r>
              <a:rPr lang="sk-SK" dirty="0" smtClean="0"/>
              <a:t>uskutočňujú </a:t>
            </a:r>
            <a:r>
              <a:rPr lang="sk-SK" dirty="0"/>
              <a:t>len v sne. </a:t>
            </a:r>
            <a:endParaRPr lang="sk-SK" dirty="0" smtClean="0"/>
          </a:p>
          <a:p>
            <a:r>
              <a:rPr lang="sk-SK" dirty="0" smtClean="0"/>
              <a:t>Najvýznamnejší </a:t>
            </a:r>
            <a:r>
              <a:rPr lang="sk-SK" dirty="0"/>
              <a:t>maliari: </a:t>
            </a:r>
            <a:r>
              <a:rPr lang="sk-SK" dirty="0">
                <a:solidFill>
                  <a:srgbClr val="FFFF00"/>
                </a:solidFill>
              </a:rPr>
              <a:t>Max </a:t>
            </a:r>
            <a:r>
              <a:rPr lang="sk-SK" dirty="0" err="1">
                <a:solidFill>
                  <a:srgbClr val="FFFF00"/>
                </a:solidFill>
              </a:rPr>
              <a:t>Ernst</a:t>
            </a:r>
            <a:r>
              <a:rPr lang="sk-SK" dirty="0"/>
              <a:t>, </a:t>
            </a:r>
            <a:r>
              <a:rPr lang="sk-SK" dirty="0">
                <a:solidFill>
                  <a:srgbClr val="FFFF00"/>
                </a:solidFill>
              </a:rPr>
              <a:t>Salvador Dalí</a:t>
            </a:r>
            <a:r>
              <a:rPr lang="sk-SK" dirty="0"/>
              <a:t>.</a:t>
            </a:r>
          </a:p>
        </p:txBody>
      </p:sp>
      <p:pic>
        <p:nvPicPr>
          <p:cNvPr id="8194" name="Picture 2" descr="Výsledok vyhľadávania obrázkov pre dopyt surrealism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971" y="3148314"/>
            <a:ext cx="4061551" cy="299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ýsledok vyhľadávania obrázkov pre dopyt surrealism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91" y="3194612"/>
            <a:ext cx="2604303" cy="361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Výsledok vyhľadávania obrázkov pre dopyt surrealism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927" y="4019884"/>
            <a:ext cx="2518454" cy="254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Výsledok vyhľadávania obrázkov pre dopyt salvador dal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113" y="3208878"/>
            <a:ext cx="2043224" cy="28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ovná spojovacia šípka 4"/>
          <p:cNvCxnSpPr/>
          <p:nvPr/>
        </p:nvCxnSpPr>
        <p:spPr>
          <a:xfrm flipV="1">
            <a:off x="5110515" y="3102016"/>
            <a:ext cx="329586" cy="486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0775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5837" y="235776"/>
            <a:ext cx="11245615" cy="1885632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pPr algn="ctr"/>
            <a:r>
              <a:rPr lang="sk-SK" dirty="0"/>
              <a:t>Začlenenie SLOVENSKA do ČSR sa prejavilo aj v kultúrnom rozvoji Slovenska. 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25837" y="2280212"/>
            <a:ext cx="11245615" cy="1956121"/>
          </a:xfrm>
        </p:spPr>
        <p:txBody>
          <a:bodyPr>
            <a:normAutofit/>
          </a:bodyPr>
          <a:lstStyle/>
          <a:p>
            <a:r>
              <a:rPr lang="sk-SK" dirty="0"/>
              <a:t>v</a:t>
            </a:r>
            <a:r>
              <a:rPr lang="sk-SK" dirty="0" smtClean="0"/>
              <a:t>ýznamnými </a:t>
            </a:r>
            <a:r>
              <a:rPr lang="sk-SK" dirty="0"/>
              <a:t>maliarmi boli </a:t>
            </a:r>
            <a:r>
              <a:rPr lang="sk-SK" dirty="0">
                <a:solidFill>
                  <a:srgbClr val="FFFF00"/>
                </a:solidFill>
              </a:rPr>
              <a:t>Martin Benka</a:t>
            </a:r>
            <a:r>
              <a:rPr lang="sk-SK" dirty="0"/>
              <a:t>, </a:t>
            </a:r>
            <a:r>
              <a:rPr lang="sk-SK" dirty="0">
                <a:solidFill>
                  <a:srgbClr val="FFFF00"/>
                </a:solidFill>
              </a:rPr>
              <a:t>Miloš Alexander Bazovský</a:t>
            </a:r>
            <a:r>
              <a:rPr lang="sk-SK" dirty="0"/>
              <a:t>, </a:t>
            </a:r>
            <a:r>
              <a:rPr lang="sk-SK" dirty="0">
                <a:solidFill>
                  <a:srgbClr val="FFFF00"/>
                </a:solidFill>
              </a:rPr>
              <a:t>Ľudovít Fulla</a:t>
            </a:r>
            <a:r>
              <a:rPr lang="sk-SK" dirty="0"/>
              <a:t>, </a:t>
            </a:r>
            <a:r>
              <a:rPr lang="sk-SK" dirty="0">
                <a:solidFill>
                  <a:srgbClr val="FFFF00"/>
                </a:solidFill>
              </a:rPr>
              <a:t>Mikuláš </a:t>
            </a:r>
            <a:r>
              <a:rPr lang="sk-SK" dirty="0" err="1">
                <a:solidFill>
                  <a:srgbClr val="FFFF00"/>
                </a:solidFill>
              </a:rPr>
              <a:t>Galanda</a:t>
            </a:r>
            <a:r>
              <a:rPr lang="sk-SK" dirty="0"/>
              <a:t>. </a:t>
            </a:r>
            <a:endParaRPr lang="sk-SK" dirty="0" smtClean="0"/>
          </a:p>
          <a:p>
            <a:r>
              <a:rPr lang="sk-SK" dirty="0" smtClean="0"/>
              <a:t>v roku </a:t>
            </a:r>
            <a:r>
              <a:rPr lang="sk-SK" dirty="0"/>
              <a:t>1920 </a:t>
            </a:r>
            <a:r>
              <a:rPr lang="sk-SK" dirty="0"/>
              <a:t>- bolo </a:t>
            </a:r>
            <a:r>
              <a:rPr lang="sk-SK" dirty="0" smtClean="0"/>
              <a:t> založené </a:t>
            </a:r>
            <a:r>
              <a:rPr lang="sk-SK" dirty="0"/>
              <a:t>v BA bolo </a:t>
            </a:r>
            <a:r>
              <a:rPr lang="sk-SK" b="1" dirty="0">
                <a:solidFill>
                  <a:srgbClr val="FFFF00"/>
                </a:solidFill>
              </a:rPr>
              <a:t>Slovenské národné divadlo</a:t>
            </a:r>
            <a:r>
              <a:rPr lang="sk-SK" dirty="0"/>
              <a:t>. </a:t>
            </a:r>
            <a:endParaRPr lang="sk-SK" dirty="0" smtClean="0"/>
          </a:p>
          <a:p>
            <a:r>
              <a:rPr lang="sk-SK" dirty="0"/>
              <a:t>j</a:t>
            </a:r>
            <a:r>
              <a:rPr lang="sk-SK" dirty="0" smtClean="0"/>
              <a:t>eden </a:t>
            </a:r>
            <a:r>
              <a:rPr lang="sk-SK" dirty="0"/>
              <a:t>z riaditeľov </a:t>
            </a:r>
            <a:r>
              <a:rPr lang="sk-SK" dirty="0">
                <a:solidFill>
                  <a:srgbClr val="FFFF00"/>
                </a:solidFill>
              </a:rPr>
              <a:t>Oskar Nedbal </a:t>
            </a:r>
            <a:r>
              <a:rPr lang="sk-SK" dirty="0"/>
              <a:t>pozdvihol operu a operetu na európsku </a:t>
            </a:r>
            <a:r>
              <a:rPr lang="sk-SK" dirty="0" smtClean="0"/>
              <a:t>úroveň</a:t>
            </a:r>
          </a:p>
        </p:txBody>
      </p:sp>
      <p:pic>
        <p:nvPicPr>
          <p:cNvPr id="9218" name="Picture 2" descr="Výsledok vyhľadávania obrázkov pre dopyt s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30" y="4211477"/>
            <a:ext cx="3608537" cy="240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Výsledok vyhľadávania obrázkov pre dopyt martin ben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4" y="3822657"/>
            <a:ext cx="2896930" cy="291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Výsledok vyhľadávania obrázkov pre dopyt ludovit fu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587" y="3822658"/>
            <a:ext cx="4948579" cy="291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ovná spojovacia šípka 5"/>
          <p:cNvCxnSpPr/>
          <p:nvPr/>
        </p:nvCxnSpPr>
        <p:spPr>
          <a:xfrm flipH="1" flipV="1">
            <a:off x="9653286" y="2592729"/>
            <a:ext cx="810228" cy="1122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ovacia šípka 7"/>
          <p:cNvCxnSpPr/>
          <p:nvPr/>
        </p:nvCxnSpPr>
        <p:spPr>
          <a:xfrm flipH="1" flipV="1">
            <a:off x="4375230" y="2592729"/>
            <a:ext cx="127322" cy="1122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8110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6528" y="185195"/>
            <a:ext cx="8912506" cy="1099595"/>
          </a:xfrm>
          <a:solidFill>
            <a:schemeClr val="accent3"/>
          </a:solidFill>
        </p:spPr>
        <p:txBody>
          <a:bodyPr/>
          <a:lstStyle/>
          <a:p>
            <a:r>
              <a:rPr lang="sk-SK" dirty="0" smtClean="0"/>
              <a:t>Kultúrny rozvoj Slovenska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39838" y="1655181"/>
            <a:ext cx="11343190" cy="949124"/>
          </a:xfrm>
        </p:spPr>
        <p:txBody>
          <a:bodyPr/>
          <a:lstStyle/>
          <a:p>
            <a:r>
              <a:rPr lang="sk-SK" dirty="0"/>
              <a:t>zásluhou </a:t>
            </a:r>
            <a:r>
              <a:rPr lang="sk-SK" dirty="0">
                <a:solidFill>
                  <a:srgbClr val="FFFF00"/>
                </a:solidFill>
              </a:rPr>
              <a:t>Karola </a:t>
            </a:r>
            <a:r>
              <a:rPr lang="sk-SK" dirty="0" err="1">
                <a:solidFill>
                  <a:srgbClr val="FFFF00"/>
                </a:solidFill>
              </a:rPr>
              <a:t>Plicku</a:t>
            </a:r>
            <a:r>
              <a:rPr lang="sk-SK" dirty="0">
                <a:solidFill>
                  <a:srgbClr val="FFFF00"/>
                </a:solidFill>
              </a:rPr>
              <a:t> </a:t>
            </a:r>
            <a:r>
              <a:rPr lang="sk-SK" dirty="0"/>
              <a:t>vznikli dokumentárne slovenské filmy – známy </a:t>
            </a:r>
            <a:r>
              <a:rPr lang="sk-SK" b="1" dirty="0">
                <a:solidFill>
                  <a:srgbClr val="00B0F0"/>
                </a:solidFill>
              </a:rPr>
              <a:t>film Zem </a:t>
            </a:r>
            <a:r>
              <a:rPr lang="sk-SK" b="1" dirty="0" smtClean="0">
                <a:solidFill>
                  <a:srgbClr val="00B0F0"/>
                </a:solidFill>
              </a:rPr>
              <a:t>spieva - 1933</a:t>
            </a:r>
            <a:endParaRPr lang="sk-SK" dirty="0"/>
          </a:p>
          <a:p>
            <a:r>
              <a:rPr lang="sk-SK" dirty="0"/>
              <a:t>vznikol aj </a:t>
            </a:r>
            <a:r>
              <a:rPr lang="sk-SK" b="1" dirty="0">
                <a:solidFill>
                  <a:srgbClr val="00B0F0"/>
                </a:solidFill>
              </a:rPr>
              <a:t>film Jánošík </a:t>
            </a:r>
            <a:r>
              <a:rPr lang="sk-SK" dirty="0"/>
              <a:t>– režisér </a:t>
            </a:r>
            <a:r>
              <a:rPr lang="sk-SK" dirty="0">
                <a:solidFill>
                  <a:srgbClr val="FFFF00"/>
                </a:solidFill>
              </a:rPr>
              <a:t>Martin </a:t>
            </a:r>
            <a:r>
              <a:rPr lang="sk-SK" dirty="0" err="1" smtClean="0">
                <a:solidFill>
                  <a:srgbClr val="FFFF00"/>
                </a:solidFill>
              </a:rPr>
              <a:t>Frič</a:t>
            </a:r>
            <a:r>
              <a:rPr lang="sk-SK" dirty="0" smtClean="0">
                <a:solidFill>
                  <a:srgbClr val="FFFF00"/>
                </a:solidFill>
              </a:rPr>
              <a:t> </a:t>
            </a:r>
            <a:r>
              <a:rPr lang="sk-SK" dirty="0" smtClean="0"/>
              <a:t>- 1935</a:t>
            </a:r>
            <a:endParaRPr lang="sk-SK" dirty="0"/>
          </a:p>
        </p:txBody>
      </p:sp>
      <p:pic>
        <p:nvPicPr>
          <p:cNvPr id="10244" name="Picture 4" descr="Výsledok vyhľadávania obrázkov pre dopyt karol plicka zem spie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060" y="2363543"/>
            <a:ext cx="31718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Výsledok vyhľadávania obrázkov pre dopyt karol plicka zem spie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403" y="2094494"/>
            <a:ext cx="2963119" cy="459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Výsledok vyhľadávania obrázkov pre dopyt martin frič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575" y="2509034"/>
            <a:ext cx="4438207" cy="245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Výsledok vyhľadávania obrázkov pre dopyt film janosi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4506668"/>
            <a:ext cx="5157205" cy="218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654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3458" y="324091"/>
            <a:ext cx="10185722" cy="1192193"/>
          </a:xfrm>
          <a:solidFill>
            <a:schemeClr val="accent3"/>
          </a:solidFill>
        </p:spPr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Pracovný list </a:t>
            </a:r>
            <a:r>
              <a:rPr lang="sk-SK" sz="2000" dirty="0" smtClean="0">
                <a:solidFill>
                  <a:srgbClr val="FF0000"/>
                </a:solidFill>
              </a:rPr>
              <a:t>(vyber správnu možnosť a zakrúžkuj ju)</a:t>
            </a:r>
            <a:endParaRPr lang="sk-SK" sz="2000" dirty="0">
              <a:solidFill>
                <a:srgbClr val="FF0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9953" y="2014194"/>
            <a:ext cx="11274650" cy="469912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sk-SK" b="1" dirty="0" smtClean="0">
                <a:solidFill>
                  <a:srgbClr val="92D050"/>
                </a:solidFill>
              </a:rPr>
              <a:t>1. Ľudia </a:t>
            </a:r>
            <a:r>
              <a:rPr lang="sk-SK" b="1" dirty="0">
                <a:solidFill>
                  <a:srgbClr val="92D050"/>
                </a:solidFill>
              </a:rPr>
              <a:t>mali viac voľného času, pretože pracovali maximálne 8 hodín denne</a:t>
            </a:r>
            <a:r>
              <a:rPr lang="sk-SK" b="1" dirty="0" smtClean="0">
                <a:solidFill>
                  <a:srgbClr val="92D050"/>
                </a:solidFill>
              </a:rPr>
              <a:t>.                   </a:t>
            </a:r>
          </a:p>
          <a:p>
            <a:pPr marL="0" indent="0" fontAlgn="base">
              <a:buNone/>
            </a:pPr>
            <a:r>
              <a:rPr lang="sk-SK" b="1" dirty="0">
                <a:solidFill>
                  <a:srgbClr val="92D050"/>
                </a:solidFill>
              </a:rPr>
              <a:t> </a:t>
            </a:r>
            <a:r>
              <a:rPr lang="sk-SK" b="1" dirty="0" smtClean="0">
                <a:solidFill>
                  <a:srgbClr val="92D050"/>
                </a:solidFill>
              </a:rPr>
              <a:t>                                                                                                                     </a:t>
            </a:r>
            <a:r>
              <a:rPr lang="sk-SK" dirty="0" smtClean="0"/>
              <a:t>ÁNO    NIE</a:t>
            </a:r>
          </a:p>
          <a:p>
            <a:pPr marL="0" indent="0" fontAlgn="base">
              <a:buNone/>
            </a:pPr>
            <a:r>
              <a:rPr lang="sk-SK" b="1" dirty="0" smtClean="0"/>
              <a:t>2.</a:t>
            </a:r>
            <a:r>
              <a:rPr lang="sk-SK" b="1" dirty="0"/>
              <a:t> V medzivojnovom období ľudia radi chodili do kaviarní, do kina, počúvali rozhlasové </a:t>
            </a:r>
            <a:endParaRPr lang="sk-SK" b="1" dirty="0" smtClean="0"/>
          </a:p>
          <a:p>
            <a:pPr marL="0" indent="0" fontAlgn="base">
              <a:buNone/>
            </a:pPr>
            <a:r>
              <a:rPr lang="sk-SK" b="1" dirty="0"/>
              <a:t> </a:t>
            </a:r>
            <a:r>
              <a:rPr lang="sk-SK" b="1" dirty="0" smtClean="0"/>
              <a:t>   </a:t>
            </a:r>
            <a:r>
              <a:rPr lang="sk-SK" b="1" dirty="0" smtClean="0"/>
              <a:t>vysielanie</a:t>
            </a:r>
            <a:r>
              <a:rPr lang="sk-SK" b="1" dirty="0" smtClean="0"/>
              <a:t>.                                                                                               </a:t>
            </a:r>
            <a:r>
              <a:rPr lang="sk-SK" b="1" dirty="0" smtClean="0"/>
              <a:t> </a:t>
            </a:r>
            <a:r>
              <a:rPr lang="sk-SK" dirty="0" smtClean="0"/>
              <a:t>ÁNO    NIE</a:t>
            </a:r>
          </a:p>
          <a:p>
            <a:pPr marL="0" indent="0" fontAlgn="base">
              <a:buNone/>
            </a:pPr>
            <a:r>
              <a:rPr lang="sk-SK" b="1" dirty="0" smtClean="0">
                <a:solidFill>
                  <a:srgbClr val="92D050"/>
                </a:solidFill>
              </a:rPr>
              <a:t>3. Medzi </a:t>
            </a:r>
            <a:r>
              <a:rPr lang="sk-SK" b="1" dirty="0">
                <a:solidFill>
                  <a:srgbClr val="92D050"/>
                </a:solidFill>
              </a:rPr>
              <a:t>surrealistov patrí Salvador Dalí</a:t>
            </a:r>
            <a:r>
              <a:rPr lang="sk-SK" b="1" dirty="0" smtClean="0">
                <a:solidFill>
                  <a:srgbClr val="92D050"/>
                </a:solidFill>
              </a:rPr>
              <a:t>.                                                 </a:t>
            </a:r>
            <a:r>
              <a:rPr lang="sk-SK" dirty="0" smtClean="0"/>
              <a:t>ÁNO    NIE</a:t>
            </a:r>
          </a:p>
          <a:p>
            <a:pPr marL="0" indent="0" fontAlgn="base">
              <a:buNone/>
            </a:pPr>
            <a:r>
              <a:rPr lang="sk-SK" b="1" dirty="0" smtClean="0"/>
              <a:t>4. Dadaizmus </a:t>
            </a:r>
            <a:r>
              <a:rPr lang="sk-SK" b="1" dirty="0"/>
              <a:t>je smer, ktorý sa zaoberá podvedomím a snom</a:t>
            </a:r>
            <a:r>
              <a:rPr lang="sk-SK" b="1" dirty="0" smtClean="0"/>
              <a:t>.             </a:t>
            </a:r>
            <a:r>
              <a:rPr lang="sk-SK" dirty="0" smtClean="0"/>
              <a:t>ÁNO    NIE</a:t>
            </a:r>
          </a:p>
          <a:p>
            <a:pPr marL="0" indent="0" fontAlgn="base">
              <a:buNone/>
            </a:pPr>
            <a:r>
              <a:rPr lang="sk-SK" b="1" dirty="0" smtClean="0">
                <a:solidFill>
                  <a:srgbClr val="92D050"/>
                </a:solidFill>
              </a:rPr>
              <a:t>5. V </a:t>
            </a:r>
            <a:r>
              <a:rPr lang="sk-SK" b="1" dirty="0">
                <a:solidFill>
                  <a:srgbClr val="92D050"/>
                </a:solidFill>
              </a:rPr>
              <a:t>roku 1920 vzniklo SND v </a:t>
            </a:r>
            <a:r>
              <a:rPr lang="sk-SK" b="1" dirty="0" smtClean="0">
                <a:solidFill>
                  <a:srgbClr val="92D050"/>
                </a:solidFill>
              </a:rPr>
              <a:t>Bratislave.                                                  </a:t>
            </a:r>
            <a:r>
              <a:rPr lang="sk-SK" dirty="0" smtClean="0"/>
              <a:t>ÁNO    NIE</a:t>
            </a:r>
          </a:p>
          <a:p>
            <a:pPr marL="0" indent="0" fontAlgn="base">
              <a:buNone/>
            </a:pPr>
            <a:r>
              <a:rPr lang="sk-SK" b="1" dirty="0" smtClean="0"/>
              <a:t>6.</a:t>
            </a:r>
            <a:r>
              <a:rPr lang="sk-SK" b="1" dirty="0"/>
              <a:t> Ľudovít Fulla bol významný slovenský maliar</a:t>
            </a:r>
            <a:r>
              <a:rPr lang="sk-SK" b="1" dirty="0" smtClean="0"/>
              <a:t>.                                    </a:t>
            </a:r>
            <a:r>
              <a:rPr lang="sk-SK" dirty="0" smtClean="0"/>
              <a:t>ÁNO    NIE</a:t>
            </a:r>
          </a:p>
          <a:p>
            <a:pPr marL="0" indent="0" fontAlgn="base">
              <a:buNone/>
            </a:pPr>
            <a:r>
              <a:rPr lang="sk-SK" b="1" dirty="0" smtClean="0">
                <a:solidFill>
                  <a:srgbClr val="92D050"/>
                </a:solidFill>
              </a:rPr>
              <a:t>7. </a:t>
            </a:r>
            <a:r>
              <a:rPr lang="sk-SK" b="1" dirty="0">
                <a:solidFill>
                  <a:srgbClr val="92D050"/>
                </a:solidFill>
              </a:rPr>
              <a:t>Zem spieva je dokumentárny film režiséra Martina </a:t>
            </a:r>
            <a:r>
              <a:rPr lang="sk-SK" b="1" dirty="0" err="1">
                <a:solidFill>
                  <a:srgbClr val="92D050"/>
                </a:solidFill>
              </a:rPr>
              <a:t>Friča</a:t>
            </a:r>
            <a:r>
              <a:rPr lang="sk-SK" b="1" dirty="0" smtClean="0">
                <a:solidFill>
                  <a:srgbClr val="92D050"/>
                </a:solidFill>
              </a:rPr>
              <a:t>.                  </a:t>
            </a:r>
            <a:r>
              <a:rPr lang="sk-SK" dirty="0" smtClean="0"/>
              <a:t>ÁNO    NIE</a:t>
            </a:r>
          </a:p>
          <a:p>
            <a:pPr marL="0" indent="0" fontAlgn="base">
              <a:buNone/>
            </a:pPr>
            <a:r>
              <a:rPr lang="sk-SK" b="1" dirty="0" smtClean="0"/>
              <a:t>8. </a:t>
            </a:r>
            <a:r>
              <a:rPr lang="sk-SK" b="1" dirty="0"/>
              <a:t>Významným slovenským maliarom bol Marcel </a:t>
            </a:r>
            <a:r>
              <a:rPr lang="sk-SK" b="1" dirty="0" err="1"/>
              <a:t>Duchamp</a:t>
            </a:r>
            <a:r>
              <a:rPr lang="sk-SK" dirty="0" smtClean="0"/>
              <a:t>.                 ÁNO    NIE</a:t>
            </a:r>
          </a:p>
          <a:p>
            <a:pPr marL="0" indent="0" fontAlgn="base">
              <a:buNone/>
            </a:pPr>
            <a:endParaRPr lang="sk-SK" dirty="0"/>
          </a:p>
          <a:p>
            <a:pPr marL="0" indent="0" fontAlgn="base">
              <a:buNone/>
            </a:pPr>
            <a:endParaRPr lang="sk-SK" dirty="0" smtClean="0"/>
          </a:p>
          <a:p>
            <a:pPr marL="0" indent="0" fontAlgn="base">
              <a:buNone/>
            </a:pPr>
            <a:endParaRPr lang="sk-SK" dirty="0" smtClean="0"/>
          </a:p>
          <a:p>
            <a:pPr marL="0" indent="0" fontAlgn="base">
              <a:buNone/>
            </a:pPr>
            <a:endParaRPr lang="sk-SK" dirty="0" smtClean="0"/>
          </a:p>
          <a:p>
            <a:pPr marL="0" indent="0" fontAlgn="base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993407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7549" y="104172"/>
            <a:ext cx="9884780" cy="856527"/>
          </a:xfrm>
          <a:solidFill>
            <a:schemeClr val="accent3"/>
          </a:solidFill>
        </p:spPr>
        <p:txBody>
          <a:bodyPr/>
          <a:lstStyle/>
          <a:p>
            <a:r>
              <a:rPr lang="sk-SK" dirty="0" smtClean="0"/>
              <a:t>Zmeny v životnom štýle ľudí: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16689" y="1122744"/>
            <a:ext cx="8835844" cy="3599727"/>
          </a:xfrm>
        </p:spPr>
        <p:txBody>
          <a:bodyPr>
            <a:normAutofit/>
          </a:bodyPr>
          <a:lstStyle/>
          <a:p>
            <a:r>
              <a:rPr lang="sk-SK" dirty="0" smtClean="0"/>
              <a:t>ľudia</a:t>
            </a:r>
            <a:r>
              <a:rPr lang="sk-SK" dirty="0"/>
              <a:t>, ktorí prežili hrôzy 1.svetovej vojny, hľadali príjemnejšie stránky života, oddych, </a:t>
            </a:r>
            <a:r>
              <a:rPr lang="sk-SK" dirty="0" smtClean="0"/>
              <a:t>zábavu </a:t>
            </a:r>
            <a:endParaRPr lang="sk-SK" dirty="0" smtClean="0"/>
          </a:p>
          <a:p>
            <a:r>
              <a:rPr lang="sk-SK" dirty="0"/>
              <a:t>k</a:t>
            </a:r>
            <a:r>
              <a:rPr lang="sk-SK" dirty="0" smtClean="0"/>
              <a:t>rátko </a:t>
            </a:r>
            <a:r>
              <a:rPr lang="sk-SK" dirty="0"/>
              <a:t>po vojne väčšina štátov prijala </a:t>
            </a:r>
            <a:r>
              <a:rPr lang="sk-SK" dirty="0">
                <a:solidFill>
                  <a:srgbClr val="FFFF00"/>
                </a:solidFill>
              </a:rPr>
              <a:t>ZÁKON O 8-HODINOVOM PRACOVNOM </a:t>
            </a:r>
            <a:r>
              <a:rPr lang="sk-SK" dirty="0" smtClean="0">
                <a:solidFill>
                  <a:srgbClr val="FFFF00"/>
                </a:solidFill>
              </a:rPr>
              <a:t>čase</a:t>
            </a:r>
            <a:endParaRPr lang="sk-SK" dirty="0" smtClean="0">
              <a:solidFill>
                <a:srgbClr val="FFFF00"/>
              </a:solidFill>
            </a:endParaRPr>
          </a:p>
          <a:p>
            <a:r>
              <a:rPr lang="sk-SK" dirty="0"/>
              <a:t>v</a:t>
            </a:r>
            <a:r>
              <a:rPr lang="sk-SK" dirty="0" smtClean="0"/>
              <a:t>zniká </a:t>
            </a:r>
            <a:r>
              <a:rPr lang="sk-SK" dirty="0" smtClean="0"/>
              <a:t>nový fenomén – </a:t>
            </a:r>
            <a:r>
              <a:rPr lang="sk-SK" dirty="0" smtClean="0">
                <a:solidFill>
                  <a:srgbClr val="FFFF00"/>
                </a:solidFill>
              </a:rPr>
              <a:t>voľný čas</a:t>
            </a:r>
            <a:r>
              <a:rPr lang="sk-SK" dirty="0" smtClean="0"/>
              <a:t>, ktorý dovtedy väčšina obyvateľstva nepoznala</a:t>
            </a:r>
          </a:p>
          <a:p>
            <a:r>
              <a:rPr lang="sk-SK" dirty="0" smtClean="0"/>
              <a:t>vznikajú </a:t>
            </a:r>
            <a:r>
              <a:rPr lang="sk-SK" dirty="0" smtClean="0">
                <a:solidFill>
                  <a:srgbClr val="FFFF00"/>
                </a:solidFill>
              </a:rPr>
              <a:t>spolky, kluby, kabarety, štadióny, kiná </a:t>
            </a:r>
            <a:r>
              <a:rPr lang="sk-SK" dirty="0" smtClean="0">
                <a:solidFill>
                  <a:srgbClr val="FFFF00"/>
                </a:solidFill>
              </a:rPr>
              <a:t>a </a:t>
            </a:r>
            <a:r>
              <a:rPr lang="sk-SK" dirty="0" smtClean="0">
                <a:solidFill>
                  <a:srgbClr val="FFFF00"/>
                </a:solidFill>
              </a:rPr>
              <a:t>kaviarne</a:t>
            </a:r>
            <a:endParaRPr lang="sk-SK" dirty="0" smtClean="0">
              <a:solidFill>
                <a:srgbClr val="FFFF00"/>
              </a:solidFill>
            </a:endParaRPr>
          </a:p>
          <a:p>
            <a:r>
              <a:rPr lang="sk-SK" dirty="0" smtClean="0"/>
              <a:t>život v mestách sa začal meniť </a:t>
            </a:r>
            <a:r>
              <a:rPr lang="sk-SK" dirty="0" smtClean="0"/>
              <a:t>      stavali </a:t>
            </a:r>
            <a:r>
              <a:rPr lang="sk-SK" dirty="0" smtClean="0"/>
              <a:t>sa lacnejšie </a:t>
            </a:r>
            <a:r>
              <a:rPr lang="sk-SK" dirty="0" err="1" smtClean="0">
                <a:solidFill>
                  <a:srgbClr val="FFFF00"/>
                </a:solidFill>
              </a:rPr>
              <a:t>činžové</a:t>
            </a:r>
            <a:r>
              <a:rPr lang="sk-SK" dirty="0" smtClean="0">
                <a:solidFill>
                  <a:srgbClr val="FFFF00"/>
                </a:solidFill>
              </a:rPr>
              <a:t> domy </a:t>
            </a:r>
            <a:r>
              <a:rPr lang="sk-SK" dirty="0" smtClean="0"/>
              <a:t>(bytovky, ktoré mali aj vlastné hygienické zariadenie) </a:t>
            </a:r>
          </a:p>
        </p:txBody>
      </p:sp>
      <p:sp>
        <p:nvSpPr>
          <p:cNvPr id="4" name="Šípka doprava 3"/>
          <p:cNvSpPr/>
          <p:nvPr/>
        </p:nvSpPr>
        <p:spPr>
          <a:xfrm>
            <a:off x="4153327" y="3739698"/>
            <a:ext cx="418011" cy="235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8" name="Picture 4" descr="https://i0.wp.com/ic.pics.livejournal.com/masterok/50816465/1216576/1216576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598" y="4483196"/>
            <a:ext cx="42862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533" y="1097640"/>
            <a:ext cx="2843010" cy="5614406"/>
          </a:xfrm>
          <a:prstGeom prst="rect">
            <a:avLst/>
          </a:prstGeom>
        </p:spPr>
      </p:pic>
      <p:pic>
        <p:nvPicPr>
          <p:cNvPr id="1032" name="Picture 8" descr="Výsledok vyhľadávania obrázkov pre dopyt 1 svetova voj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86" y="4474430"/>
            <a:ext cx="4169470" cy="223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0558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486137" y="567160"/>
            <a:ext cx="113200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« 8 hodín práce denne </a:t>
            </a:r>
            <a:r>
              <a:rPr lang="sk-SK" sz="2400" dirty="0">
                <a:solidFill>
                  <a:srgbClr val="FFFF00"/>
                </a:solidFill>
              </a:rPr>
              <a:t>po prvýkrát </a:t>
            </a:r>
            <a:r>
              <a:rPr lang="sk-SK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 histórii ľudstva v roku 1914 </a:t>
            </a:r>
            <a:r>
              <a:rPr lang="sk-SK" sz="2400" dirty="0">
                <a:solidFill>
                  <a:srgbClr val="FFFF00"/>
                </a:solidFill>
              </a:rPr>
              <a:t>ponúkol svojim zamestnancom Henry Ford</a:t>
            </a:r>
            <a:r>
              <a:rPr lang="sk-SK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zakladateľ automobilového priemyslu Spojených štátov amerických. Iní priemyselníci sa domnievali, že takýto čin je šialený, a verili, že Ford má zmätenú myseľ. Čas však ukázal - geniálny podnikateľ Henry Ford tu tiež nezlyhal - zisk jeho spoločnosti s novým pracovným dňom sa zdvojnásobil! Pracovníci dostali príležitosť na viac odpočinku, čo im automaticky zvýšilo silu pre efektívnejšiu prácu. Príklad spoločnosti Ford sa stal nákazlivým - štandard 8-hodinového pracovného dňa sa rozšíril do celého sveta." </a:t>
            </a:r>
          </a:p>
        </p:txBody>
      </p:sp>
      <p:pic>
        <p:nvPicPr>
          <p:cNvPr id="12294" name="Picture 6" descr="Henry Ford s modelom T. z roku 1921. Zatiaľ čo ostatní výrobcovia automobilov chceli navrhnúť luxusné automobily, Henry Ford navrhol auto, ktoré si mohol dovoliť každý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65" y="3680472"/>
            <a:ext cx="3998232" cy="300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4552950" y="3614147"/>
            <a:ext cx="2047874" cy="313932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sk-SK" dirty="0"/>
              <a:t>Henry Ford s modelom T. z roku 1921. Zatiaľ čo ostatní výrobcovia automobilov chceli navrhnúť luxusné automobily, Henry Ford navrhol auto, ktoré si mohol dovoliť každý.  </a:t>
            </a:r>
            <a:endParaRPr lang="sk-SK" dirty="0"/>
          </a:p>
        </p:txBody>
      </p:sp>
      <p:pic>
        <p:nvPicPr>
          <p:cNvPr id="12296" name="Picture 8" descr="Výsledok vyhľadávania obrázkov pre dopyt henry fo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177" y="3680472"/>
            <a:ext cx="5188386" cy="300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6748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21397" y="243069"/>
            <a:ext cx="8119078" cy="879676"/>
          </a:xfrm>
          <a:solidFill>
            <a:schemeClr val="accent3"/>
          </a:solidFill>
        </p:spPr>
        <p:txBody>
          <a:bodyPr/>
          <a:lstStyle/>
          <a:p>
            <a:r>
              <a:rPr lang="sk-SK" dirty="0" smtClean="0"/>
              <a:t>Zmena postavenia žien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21802" y="1250067"/>
            <a:ext cx="9016679" cy="3159888"/>
          </a:xfrm>
        </p:spPr>
        <p:txBody>
          <a:bodyPr/>
          <a:lstStyle/>
          <a:p>
            <a:r>
              <a:rPr lang="sk-SK" dirty="0"/>
              <a:t>p</a:t>
            </a:r>
            <a:r>
              <a:rPr lang="sk-SK" dirty="0" smtClean="0"/>
              <a:t>očas </a:t>
            </a:r>
            <a:r>
              <a:rPr lang="sk-SK" dirty="0" smtClean="0"/>
              <a:t>vojny sa ženy emancipujú – zastupujú mužov, ktorí bojujú na frontoch</a:t>
            </a:r>
            <a:endParaRPr lang="sk-SK" dirty="0"/>
          </a:p>
          <a:p>
            <a:pPr marL="0" indent="0">
              <a:buNone/>
            </a:pPr>
            <a:r>
              <a:rPr lang="sk-SK" sz="2400" b="1" dirty="0" smtClean="0"/>
              <a:t>Po 1. sv. </a:t>
            </a:r>
            <a:r>
              <a:rPr lang="sk-SK" sz="2400" b="1" dirty="0" smtClean="0"/>
              <a:t>vojne:</a:t>
            </a:r>
            <a:endParaRPr lang="sk-SK" sz="2400" b="1" dirty="0" smtClean="0"/>
          </a:p>
          <a:p>
            <a:r>
              <a:rPr lang="sk-SK" dirty="0" smtClean="0"/>
              <a:t>získanie </a:t>
            </a:r>
            <a:r>
              <a:rPr lang="sk-SK" dirty="0" smtClean="0">
                <a:solidFill>
                  <a:srgbClr val="FFFF00"/>
                </a:solidFill>
              </a:rPr>
              <a:t>volebného práva</a:t>
            </a:r>
            <a:r>
              <a:rPr lang="sk-SK" dirty="0" smtClean="0"/>
              <a:t> </a:t>
            </a:r>
          </a:p>
          <a:p>
            <a:r>
              <a:rPr lang="sk-SK" dirty="0" smtClean="0"/>
              <a:t>možnosť </a:t>
            </a:r>
            <a:r>
              <a:rPr lang="sk-SK" dirty="0" smtClean="0">
                <a:solidFill>
                  <a:srgbClr val="FFFF00"/>
                </a:solidFill>
              </a:rPr>
              <a:t>študovať na VŠ </a:t>
            </a:r>
          </a:p>
          <a:p>
            <a:r>
              <a:rPr lang="sk-SK" dirty="0" smtClean="0"/>
              <a:t>vykonávať </a:t>
            </a:r>
            <a:r>
              <a:rPr lang="sk-SK" dirty="0" smtClean="0">
                <a:solidFill>
                  <a:srgbClr val="FFFF00"/>
                </a:solidFill>
              </a:rPr>
              <a:t>mužské povolania </a:t>
            </a:r>
            <a:r>
              <a:rPr lang="sk-SK" dirty="0" smtClean="0"/>
              <a:t>(právnička, lekárka, ...) </a:t>
            </a:r>
          </a:p>
          <a:p>
            <a:r>
              <a:rPr lang="sk-SK" b="1" dirty="0" err="1" smtClean="0">
                <a:solidFill>
                  <a:srgbClr val="FFFF00"/>
                </a:solidFill>
              </a:rPr>
              <a:t>Coco</a:t>
            </a:r>
            <a:r>
              <a:rPr lang="sk-SK" b="1" dirty="0" smtClean="0">
                <a:solidFill>
                  <a:srgbClr val="FFFF00"/>
                </a:solidFill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</a:rPr>
              <a:t>Chanelová</a:t>
            </a:r>
            <a:r>
              <a:rPr lang="sk-SK" b="1" dirty="0" smtClean="0">
                <a:solidFill>
                  <a:srgbClr val="FFFF00"/>
                </a:solidFill>
              </a:rPr>
              <a:t> </a:t>
            </a:r>
            <a:r>
              <a:rPr lang="sk-SK" dirty="0" smtClean="0"/>
              <a:t>(mód. návrhárka)</a:t>
            </a:r>
            <a:endParaRPr lang="sk-SK" dirty="0"/>
          </a:p>
        </p:txBody>
      </p:sp>
      <p:pic>
        <p:nvPicPr>
          <p:cNvPr id="2050" name="Picture 2" descr="Výsledok vyhľadávania obrázkov pre dopyt život v 20. roko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548" y="2103581"/>
            <a:ext cx="349567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30" y="3991344"/>
            <a:ext cx="3650319" cy="2626598"/>
          </a:xfrm>
          <a:prstGeom prst="rect">
            <a:avLst/>
          </a:prstGeom>
        </p:spPr>
      </p:pic>
      <p:pic>
        <p:nvPicPr>
          <p:cNvPr id="2052" name="Picture 4" descr="Výsledok vyhľadávania obrázkov pre dopyt coco chane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8" r="-2433"/>
          <a:stretch/>
        </p:blipFill>
        <p:spPr bwMode="auto">
          <a:xfrm>
            <a:off x="4666332" y="3991344"/>
            <a:ext cx="3672297" cy="262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0556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66" y="228153"/>
            <a:ext cx="10336067" cy="6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631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07938" y="162046"/>
            <a:ext cx="6470249" cy="1226916"/>
          </a:xfrm>
          <a:solidFill>
            <a:schemeClr val="accent3"/>
          </a:solidFill>
        </p:spPr>
        <p:txBody>
          <a:bodyPr/>
          <a:lstStyle/>
          <a:p>
            <a:r>
              <a:rPr lang="sk-SK" dirty="0" smtClean="0"/>
              <a:t>Filmový priemysel: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44010" y="1689904"/>
            <a:ext cx="11308466" cy="2233914"/>
          </a:xfrm>
        </p:spPr>
        <p:txBody>
          <a:bodyPr/>
          <a:lstStyle/>
          <a:p>
            <a:r>
              <a:rPr lang="sk-SK" dirty="0"/>
              <a:t>p</a:t>
            </a:r>
            <a:r>
              <a:rPr lang="sk-SK" dirty="0" smtClean="0"/>
              <a:t>rvé </a:t>
            </a:r>
            <a:r>
              <a:rPr lang="sk-SK" dirty="0" smtClean="0"/>
              <a:t>filmové štúdia vznikli ešte pred 1.sv. vojnou - </a:t>
            </a:r>
            <a:r>
              <a:rPr lang="sk-SK" b="1" dirty="0" smtClean="0">
                <a:solidFill>
                  <a:srgbClr val="FFFF00"/>
                </a:solidFill>
              </a:rPr>
              <a:t>Hollywood</a:t>
            </a:r>
            <a:r>
              <a:rPr lang="sk-SK" dirty="0" smtClean="0"/>
              <a:t> &gt;&gt;&gt; </a:t>
            </a:r>
            <a:r>
              <a:rPr lang="sk-SK" dirty="0" smtClean="0">
                <a:solidFill>
                  <a:srgbClr val="FFFF00"/>
                </a:solidFill>
              </a:rPr>
              <a:t>„továreň na sny“ </a:t>
            </a:r>
          </a:p>
          <a:p>
            <a:r>
              <a:rPr lang="sk-SK" dirty="0" smtClean="0"/>
              <a:t>rozvoj filmu najmä </a:t>
            </a:r>
            <a:r>
              <a:rPr lang="sk-SK" dirty="0" smtClean="0">
                <a:solidFill>
                  <a:srgbClr val="FFFF00"/>
                </a:solidFill>
              </a:rPr>
              <a:t>v Nemecku </a:t>
            </a:r>
            <a:r>
              <a:rPr lang="sk-SK" dirty="0" smtClean="0"/>
              <a:t>(štúdia UFA), </a:t>
            </a:r>
            <a:r>
              <a:rPr lang="sk-SK" dirty="0" smtClean="0">
                <a:solidFill>
                  <a:srgbClr val="FFFF00"/>
                </a:solidFill>
              </a:rPr>
              <a:t>Taliansku</a:t>
            </a:r>
            <a:r>
              <a:rPr lang="sk-SK" dirty="0" smtClean="0"/>
              <a:t>, </a:t>
            </a:r>
            <a:r>
              <a:rPr lang="sk-SK" dirty="0" smtClean="0">
                <a:solidFill>
                  <a:srgbClr val="FFFF00"/>
                </a:solidFill>
              </a:rPr>
              <a:t>Francúzsku</a:t>
            </a:r>
            <a:r>
              <a:rPr lang="sk-SK" dirty="0" smtClean="0"/>
              <a:t> (pohyblivá kamera)  </a:t>
            </a:r>
          </a:p>
          <a:p>
            <a:r>
              <a:rPr lang="sk-SK" dirty="0" smtClean="0">
                <a:solidFill>
                  <a:srgbClr val="FFFF00"/>
                </a:solidFill>
              </a:rPr>
              <a:t>prvé</a:t>
            </a:r>
            <a:r>
              <a:rPr lang="sk-SK" dirty="0" smtClean="0"/>
              <a:t> </a:t>
            </a:r>
            <a:r>
              <a:rPr lang="sk-SK" dirty="0" smtClean="0">
                <a:solidFill>
                  <a:srgbClr val="FFFF00"/>
                </a:solidFill>
              </a:rPr>
              <a:t>filmy</a:t>
            </a:r>
            <a:r>
              <a:rPr lang="sk-SK" dirty="0" smtClean="0"/>
              <a:t> &gt;&gt;&gt; nemé a čiernobiele filmy (</a:t>
            </a:r>
            <a:r>
              <a:rPr lang="sk-SK" sz="2400" b="1" dirty="0" err="1" smtClean="0">
                <a:solidFill>
                  <a:srgbClr val="00B0F0"/>
                </a:solidFill>
              </a:rPr>
              <a:t>franc.rež</a:t>
            </a:r>
            <a:r>
              <a:rPr lang="sk-SK" sz="2400" b="1" dirty="0" smtClean="0">
                <a:solidFill>
                  <a:srgbClr val="00B0F0"/>
                </a:solidFill>
              </a:rPr>
              <a:t>. René </a:t>
            </a:r>
            <a:r>
              <a:rPr lang="sk-SK" sz="2400" b="1" dirty="0" err="1" smtClean="0">
                <a:solidFill>
                  <a:srgbClr val="00B0F0"/>
                </a:solidFill>
              </a:rPr>
              <a:t>Clair</a:t>
            </a:r>
            <a:r>
              <a:rPr lang="sk-SK" dirty="0" smtClean="0"/>
              <a:t>) </a:t>
            </a:r>
          </a:p>
          <a:p>
            <a:r>
              <a:rPr lang="sk-SK" dirty="0" smtClean="0"/>
              <a:t>koniec 20 r. 20. stor. &gt;&gt;&gt; ozvučenie filmov &gt;&gt;&gt; neskôr aj </a:t>
            </a:r>
            <a:r>
              <a:rPr lang="sk-SK" dirty="0" smtClean="0"/>
              <a:t>farby - </a:t>
            </a:r>
            <a:r>
              <a:rPr lang="sk-SK" dirty="0" smtClean="0">
                <a:solidFill>
                  <a:srgbClr val="FFFF00"/>
                </a:solidFill>
              </a:rPr>
              <a:t>1935 prvý farebný film</a:t>
            </a:r>
          </a:p>
          <a:p>
            <a:r>
              <a:rPr lang="sk-SK" dirty="0" smtClean="0"/>
              <a:t>herci: </a:t>
            </a:r>
            <a:r>
              <a:rPr lang="sk-SK" sz="2400" b="1" dirty="0" smtClean="0">
                <a:solidFill>
                  <a:srgbClr val="FFFF00"/>
                </a:solidFill>
              </a:rPr>
              <a:t>Charlie </a:t>
            </a:r>
            <a:r>
              <a:rPr lang="sk-SK" sz="2400" b="1" dirty="0" err="1" smtClean="0">
                <a:solidFill>
                  <a:srgbClr val="FFFF00"/>
                </a:solidFill>
              </a:rPr>
              <a:t>Chaplin</a:t>
            </a:r>
            <a:r>
              <a:rPr lang="sk-SK" dirty="0" smtClean="0"/>
              <a:t>, </a:t>
            </a:r>
            <a:r>
              <a:rPr lang="sk-SK" sz="2400" b="1" dirty="0" err="1" smtClean="0">
                <a:solidFill>
                  <a:srgbClr val="00B0F0"/>
                </a:solidFill>
              </a:rPr>
              <a:t>Marlene</a:t>
            </a:r>
            <a:r>
              <a:rPr lang="sk-SK" sz="2400" b="1" dirty="0" smtClean="0">
                <a:solidFill>
                  <a:srgbClr val="00B0F0"/>
                </a:solidFill>
              </a:rPr>
              <a:t> </a:t>
            </a:r>
            <a:r>
              <a:rPr lang="sk-SK" sz="2400" b="1" dirty="0" err="1" smtClean="0">
                <a:solidFill>
                  <a:srgbClr val="00B0F0"/>
                </a:solidFill>
              </a:rPr>
              <a:t>Dietrichová</a:t>
            </a:r>
            <a:endParaRPr lang="sk-SK" sz="2400" b="1" dirty="0">
              <a:solidFill>
                <a:srgbClr val="00B0F0"/>
              </a:solidFill>
            </a:endParaRPr>
          </a:p>
        </p:txBody>
      </p:sp>
      <p:pic>
        <p:nvPicPr>
          <p:cNvPr id="4098" name="Picture 2" descr="Výsledok vyhľadávania obrázkov pre dopyt holywood tovaren na sn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05" y="3923818"/>
            <a:ext cx="4212502" cy="280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ok vyhľadávania obrázkov pre dopyt holywood tovaren na sn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" t="3964"/>
          <a:stretch/>
        </p:blipFill>
        <p:spPr bwMode="auto">
          <a:xfrm>
            <a:off x="7575269" y="3496578"/>
            <a:ext cx="4396812" cy="268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ýsledok vyhľadávania obrázkov pre dopyt marlene dietric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60"/>
          <a:stretch/>
        </p:blipFill>
        <p:spPr bwMode="auto">
          <a:xfrm>
            <a:off x="4855455" y="3923818"/>
            <a:ext cx="2356286" cy="280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8098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89904" y="208344"/>
            <a:ext cx="7812911" cy="1099595"/>
          </a:xfrm>
          <a:solidFill>
            <a:schemeClr val="accent3"/>
          </a:solidFill>
        </p:spPr>
        <p:txBody>
          <a:bodyPr/>
          <a:lstStyle/>
          <a:p>
            <a:r>
              <a:rPr lang="sk-SK" dirty="0" smtClean="0"/>
              <a:t>Rozhlasové vysielanie: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16689" y="1493134"/>
            <a:ext cx="11273741" cy="2037144"/>
          </a:xfrm>
        </p:spPr>
        <p:txBody>
          <a:bodyPr/>
          <a:lstStyle/>
          <a:p>
            <a:r>
              <a:rPr lang="sk-SK" sz="2400" b="1" dirty="0" smtClean="0"/>
              <a:t>1. rozhlasové vysielanie </a:t>
            </a:r>
            <a:r>
              <a:rPr lang="sk-SK" dirty="0" smtClean="0"/>
              <a:t>(</a:t>
            </a:r>
            <a:r>
              <a:rPr lang="sk-SK" dirty="0" err="1" smtClean="0"/>
              <a:t>Pittsburg</a:t>
            </a:r>
            <a:r>
              <a:rPr lang="sk-SK" dirty="0" smtClean="0"/>
              <a:t>, USA)  v roku </a:t>
            </a:r>
            <a:r>
              <a:rPr lang="sk-SK" b="1" dirty="0" smtClean="0">
                <a:solidFill>
                  <a:srgbClr val="FFFF00"/>
                </a:solidFill>
              </a:rPr>
              <a:t>1920</a:t>
            </a:r>
          </a:p>
          <a:p>
            <a:r>
              <a:rPr lang="sk-SK" dirty="0" smtClean="0"/>
              <a:t>Od roku </a:t>
            </a:r>
            <a:r>
              <a:rPr lang="sk-SK" b="1" dirty="0" smtClean="0">
                <a:solidFill>
                  <a:srgbClr val="FFFF00"/>
                </a:solidFill>
              </a:rPr>
              <a:t>1923</a:t>
            </a:r>
            <a:r>
              <a:rPr lang="sk-SK" dirty="0"/>
              <a:t> </a:t>
            </a:r>
            <a:r>
              <a:rPr lang="sk-SK" dirty="0" smtClean="0"/>
              <a:t>– prvý krát </a:t>
            </a:r>
            <a:r>
              <a:rPr lang="sk-SK" dirty="0" smtClean="0"/>
              <a:t>rozhlas </a:t>
            </a:r>
            <a:r>
              <a:rPr lang="sk-SK" dirty="0" smtClean="0">
                <a:solidFill>
                  <a:srgbClr val="FFFF00"/>
                </a:solidFill>
              </a:rPr>
              <a:t>v Európe</a:t>
            </a:r>
          </a:p>
          <a:p>
            <a:r>
              <a:rPr lang="sk-SK" dirty="0" smtClean="0"/>
              <a:t>Od roku </a:t>
            </a:r>
            <a:r>
              <a:rPr lang="sk-SK" b="1" dirty="0" smtClean="0">
                <a:solidFill>
                  <a:srgbClr val="FFFF00"/>
                </a:solidFill>
              </a:rPr>
              <a:t>1926</a:t>
            </a:r>
            <a:r>
              <a:rPr lang="sk-SK" dirty="0" smtClean="0"/>
              <a:t> – rozhlas na </a:t>
            </a:r>
            <a:r>
              <a:rPr lang="sk-SK" dirty="0" smtClean="0">
                <a:solidFill>
                  <a:srgbClr val="FFFF00"/>
                </a:solidFill>
              </a:rPr>
              <a:t>Slovensku</a:t>
            </a:r>
          </a:p>
          <a:p>
            <a:r>
              <a:rPr lang="sk-SK" dirty="0"/>
              <a:t>p</a:t>
            </a:r>
            <a:r>
              <a:rPr lang="sk-SK" dirty="0" smtClean="0"/>
              <a:t>rvý </a:t>
            </a:r>
            <a:r>
              <a:rPr lang="sk-SK" dirty="0" smtClean="0"/>
              <a:t>rádiový prenos hlasu uskutočnil v roku 1905 v USA – Jozef Murgaš</a:t>
            </a:r>
          </a:p>
        </p:txBody>
      </p:sp>
      <p:pic>
        <p:nvPicPr>
          <p:cNvPr id="5122" name="Picture 2" descr="https://www.skolske.sk/storage/cover/f/c/8/780x_fc837bb4714ac47c8de93c74db9bc1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28" y="3165330"/>
            <a:ext cx="3605513" cy="292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578853" y="6088285"/>
            <a:ext cx="4438891" cy="649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00B0F0"/>
                </a:solidFill>
              </a:rPr>
              <a:t>Za prvým rozhlasovým prenosom stál americký vynálezca </a:t>
            </a:r>
            <a:r>
              <a:rPr lang="sk-SK" b="1" dirty="0" err="1">
                <a:solidFill>
                  <a:srgbClr val="00B0F0"/>
                </a:solidFill>
              </a:rPr>
              <a:t>Lee</a:t>
            </a:r>
            <a:r>
              <a:rPr lang="sk-SK" b="1" dirty="0">
                <a:solidFill>
                  <a:srgbClr val="00B0F0"/>
                </a:solidFill>
              </a:rPr>
              <a:t> de </a:t>
            </a:r>
            <a:r>
              <a:rPr lang="sk-SK" b="1" dirty="0" err="1">
                <a:solidFill>
                  <a:srgbClr val="00B0F0"/>
                </a:solidFill>
              </a:rPr>
              <a:t>Forest</a:t>
            </a:r>
            <a:endParaRPr lang="sk-SK" b="1" dirty="0">
              <a:solidFill>
                <a:srgbClr val="00B0F0"/>
              </a:solidFill>
            </a:endParaRPr>
          </a:p>
        </p:txBody>
      </p:sp>
      <p:pic>
        <p:nvPicPr>
          <p:cNvPr id="5124" name="Picture 4" descr="Výsledok vyhľadávania obrázkov pre dopyt prve radio na sve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280" y="3877520"/>
            <a:ext cx="2951371" cy="221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ýsledok vyhľadávania obrázkov pre dopyt prve radio na sve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887" y="3333508"/>
            <a:ext cx="4187081" cy="276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4394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7858" y="150472"/>
            <a:ext cx="2442258" cy="1157468"/>
          </a:xfrm>
          <a:solidFill>
            <a:schemeClr val="accent3"/>
          </a:solidFill>
        </p:spPr>
        <p:txBody>
          <a:bodyPr/>
          <a:lstStyle/>
          <a:p>
            <a:r>
              <a:rPr lang="sk-SK" dirty="0" smtClean="0"/>
              <a:t>Šport: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768770" y="289367"/>
            <a:ext cx="7222602" cy="3611301"/>
          </a:xfrm>
        </p:spPr>
        <p:txBody>
          <a:bodyPr>
            <a:normAutofit/>
          </a:bodyPr>
          <a:lstStyle/>
          <a:p>
            <a:r>
              <a:rPr lang="sk-SK" dirty="0" smtClean="0"/>
              <a:t>stáva sa obľúbený </a:t>
            </a:r>
            <a:r>
              <a:rPr lang="sk-SK" dirty="0" smtClean="0"/>
              <a:t>u širokých vrstiev obyvateľstva</a:t>
            </a:r>
          </a:p>
          <a:p>
            <a:r>
              <a:rPr lang="sk-SK" dirty="0" smtClean="0"/>
              <a:t>vy</a:t>
            </a:r>
            <a:r>
              <a:rPr lang="sk-SK" dirty="0" smtClean="0"/>
              <a:t>tváral </a:t>
            </a:r>
            <a:r>
              <a:rPr lang="sk-SK" dirty="0" smtClean="0"/>
              <a:t>súťaživé prostredie, vyvolával túžbu po vrcholových výkonoch a uplatnení</a:t>
            </a:r>
          </a:p>
          <a:p>
            <a:r>
              <a:rPr lang="sk-SK" dirty="0" smtClean="0"/>
              <a:t>rozvoj </a:t>
            </a:r>
            <a:r>
              <a:rPr lang="sk-SK" dirty="0" smtClean="0">
                <a:solidFill>
                  <a:srgbClr val="FFFF00"/>
                </a:solidFill>
              </a:rPr>
              <a:t>futbalu, cyklistiky, plávania, atletiky </a:t>
            </a:r>
            <a:r>
              <a:rPr lang="sk-SK" dirty="0" smtClean="0"/>
              <a:t>a </a:t>
            </a:r>
            <a:r>
              <a:rPr lang="sk-SK" dirty="0" err="1" smtClean="0"/>
              <a:t>ďal</a:t>
            </a:r>
            <a:r>
              <a:rPr lang="sk-SK" dirty="0" smtClean="0"/>
              <a:t>.</a:t>
            </a:r>
          </a:p>
          <a:p>
            <a:r>
              <a:rPr lang="sk-SK" dirty="0"/>
              <a:t>n</a:t>
            </a:r>
            <a:r>
              <a:rPr lang="sk-SK" dirty="0" smtClean="0"/>
              <a:t>ajviac </a:t>
            </a:r>
            <a:r>
              <a:rPr lang="sk-SK" dirty="0" smtClean="0"/>
              <a:t>obľúbený bol futbal – slovenskou jednotkou bol </a:t>
            </a:r>
            <a:r>
              <a:rPr lang="sk-SK" dirty="0" err="1" smtClean="0">
                <a:solidFill>
                  <a:srgbClr val="FFFF00"/>
                </a:solidFill>
              </a:rPr>
              <a:t>I.ČsŠK</a:t>
            </a:r>
            <a:r>
              <a:rPr lang="sk-SK" dirty="0" smtClean="0"/>
              <a:t> </a:t>
            </a:r>
            <a:r>
              <a:rPr lang="sk-SK" dirty="0" smtClean="0">
                <a:solidFill>
                  <a:srgbClr val="FFFF00"/>
                </a:solidFill>
              </a:rPr>
              <a:t>Bratislava</a:t>
            </a:r>
            <a:r>
              <a:rPr lang="sk-SK" dirty="0" smtClean="0"/>
              <a:t>, ktorý v r. </a:t>
            </a:r>
            <a:r>
              <a:rPr lang="sk-SK" b="1" dirty="0" smtClean="0">
                <a:solidFill>
                  <a:srgbClr val="FFFF00"/>
                </a:solidFill>
              </a:rPr>
              <a:t>1927 získal titul majstra ČSR</a:t>
            </a:r>
          </a:p>
          <a:p>
            <a:r>
              <a:rPr lang="sk-SK" dirty="0"/>
              <a:t>k</a:t>
            </a:r>
            <a:r>
              <a:rPr lang="sk-SK" dirty="0" smtClean="0"/>
              <a:t>onali </a:t>
            </a:r>
            <a:r>
              <a:rPr lang="sk-SK" dirty="0" smtClean="0"/>
              <a:t>sa pravidelné </a:t>
            </a:r>
            <a:r>
              <a:rPr lang="sk-SK" b="1" dirty="0" smtClean="0">
                <a:solidFill>
                  <a:srgbClr val="FFFF00"/>
                </a:solidFill>
              </a:rPr>
              <a:t>olympijské hry </a:t>
            </a:r>
            <a:r>
              <a:rPr lang="sk-SK" dirty="0" smtClean="0"/>
              <a:t>– zakladateľ moderných OH </a:t>
            </a:r>
            <a:r>
              <a:rPr lang="sk-SK" dirty="0" smtClean="0"/>
              <a:t>- </a:t>
            </a:r>
            <a:r>
              <a:rPr lang="sk-SK" dirty="0" smtClean="0">
                <a:solidFill>
                  <a:srgbClr val="FFFF00"/>
                </a:solidFill>
              </a:rPr>
              <a:t>Pierre </a:t>
            </a:r>
            <a:r>
              <a:rPr lang="sk-SK" dirty="0" smtClean="0">
                <a:solidFill>
                  <a:srgbClr val="FFFF00"/>
                </a:solidFill>
              </a:rPr>
              <a:t>de </a:t>
            </a:r>
            <a:r>
              <a:rPr lang="sk-SK" dirty="0" err="1" smtClean="0">
                <a:solidFill>
                  <a:srgbClr val="FFFF00"/>
                </a:solidFill>
              </a:rPr>
              <a:t>Cubertin</a:t>
            </a:r>
            <a:endParaRPr lang="sk-SK" dirty="0" smtClean="0">
              <a:solidFill>
                <a:srgbClr val="FFFF00"/>
              </a:solidFill>
            </a:endParaRPr>
          </a:p>
          <a:p>
            <a:r>
              <a:rPr lang="sk-SK" dirty="0"/>
              <a:t>p</a:t>
            </a:r>
            <a:r>
              <a:rPr lang="sk-SK" dirty="0" smtClean="0"/>
              <a:t>rvé </a:t>
            </a:r>
            <a:r>
              <a:rPr lang="sk-SK" dirty="0" smtClean="0"/>
              <a:t>OH sa konali v Aténach v roku 1896</a:t>
            </a:r>
            <a:endParaRPr lang="sk-SK" dirty="0"/>
          </a:p>
        </p:txBody>
      </p:sp>
      <p:pic>
        <p:nvPicPr>
          <p:cNvPr id="6146" name="Picture 2" descr="Výsledok vyhľadávania obrázkov pre dopyt 20.roky šport vo svete 1.čsš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167" y="3839614"/>
            <a:ext cx="4563118" cy="284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133800" y="4027991"/>
            <a:ext cx="446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zakladateľ moderných Olympijských hier</a:t>
            </a:r>
            <a:endParaRPr lang="sk-SK" dirty="0"/>
          </a:p>
        </p:txBody>
      </p:sp>
      <p:pic>
        <p:nvPicPr>
          <p:cNvPr id="6150" name="Picture 6" descr="Výsledok vyhľadávania obrázkov pre dopyt olympijské hry pierre de cubert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00" y="1435276"/>
            <a:ext cx="4609270" cy="259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Výsledok vyhľadávania obrázkov pre dopyt šport po 1.svetovej voj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76" y="4397323"/>
            <a:ext cx="5072404" cy="234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4024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7549" y="289367"/>
            <a:ext cx="9896355" cy="995423"/>
          </a:xfrm>
          <a:solidFill>
            <a:schemeClr val="accent3"/>
          </a:solidFill>
        </p:spPr>
        <p:txBody>
          <a:bodyPr/>
          <a:lstStyle/>
          <a:p>
            <a:r>
              <a:rPr lang="pt-BR" dirty="0" smtClean="0"/>
              <a:t>Výtvarn</a:t>
            </a:r>
            <a:r>
              <a:rPr lang="sk-SK" dirty="0" smtClean="0"/>
              <a:t>é</a:t>
            </a:r>
            <a:r>
              <a:rPr lang="pt-BR" dirty="0" smtClean="0"/>
              <a:t> umen</a:t>
            </a:r>
            <a:r>
              <a:rPr lang="sk-SK" dirty="0" err="1" smtClean="0"/>
              <a:t>ie</a:t>
            </a:r>
            <a:r>
              <a:rPr lang="pt-BR" dirty="0" smtClean="0"/>
              <a:t> a literatúr</a:t>
            </a:r>
            <a:r>
              <a:rPr lang="sk-SK" dirty="0" smtClean="0"/>
              <a:t>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39838" y="1412111"/>
            <a:ext cx="9705170" cy="3368233"/>
          </a:xfrm>
        </p:spPr>
        <p:txBody>
          <a:bodyPr>
            <a:normAutofit/>
          </a:bodyPr>
          <a:lstStyle/>
          <a:p>
            <a:r>
              <a:rPr lang="sk-SK" dirty="0" smtClean="0"/>
              <a:t>umelci začali hľadať </a:t>
            </a:r>
            <a:r>
              <a:rPr lang="sk-SK" dirty="0"/>
              <a:t>nové spôsoby vyjadrenia svojich pocitov a predstáv. Skupina umelcov, ktorá počas vojny žila vo Švajčiarsku, založila hnutie </a:t>
            </a:r>
            <a:r>
              <a:rPr lang="sk-SK" sz="2400" b="1" dirty="0">
                <a:solidFill>
                  <a:srgbClr val="FFFF00"/>
                </a:solidFill>
              </a:rPr>
              <a:t>DADAIZMUS</a:t>
            </a:r>
            <a:r>
              <a:rPr lang="sk-SK" sz="2400" b="1" dirty="0" smtClean="0">
                <a:solidFill>
                  <a:srgbClr val="FFFF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Napr. básnik </a:t>
            </a:r>
            <a:r>
              <a:rPr lang="sk-SK" dirty="0" err="1" smtClean="0">
                <a:solidFill>
                  <a:srgbClr val="FFFF00"/>
                </a:solidFill>
              </a:rPr>
              <a:t>Tristan</a:t>
            </a:r>
            <a:r>
              <a:rPr lang="sk-SK" dirty="0" smtClean="0">
                <a:solidFill>
                  <a:srgbClr val="FFFF00"/>
                </a:solidFill>
              </a:rPr>
              <a:t> </a:t>
            </a:r>
            <a:r>
              <a:rPr lang="sk-SK" dirty="0" err="1" smtClean="0">
                <a:solidFill>
                  <a:srgbClr val="FFFF00"/>
                </a:solidFill>
              </a:rPr>
              <a:t>Tzara</a:t>
            </a:r>
            <a:r>
              <a:rPr lang="sk-SK" dirty="0" smtClean="0"/>
              <a:t>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maliar </a:t>
            </a:r>
            <a:r>
              <a:rPr lang="sk-SK" dirty="0">
                <a:solidFill>
                  <a:srgbClr val="FFFF00"/>
                </a:solidFill>
              </a:rPr>
              <a:t>Marcel </a:t>
            </a:r>
            <a:r>
              <a:rPr lang="sk-SK" dirty="0" err="1">
                <a:solidFill>
                  <a:srgbClr val="FFFF00"/>
                </a:solidFill>
              </a:rPr>
              <a:t>Duchamp</a:t>
            </a:r>
            <a:r>
              <a:rPr lang="sk-SK" dirty="0"/>
              <a:t>, </a:t>
            </a:r>
            <a:endParaRPr lang="sk-SK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sochár </a:t>
            </a:r>
            <a:r>
              <a:rPr lang="sk-SK" dirty="0"/>
              <a:t>a básnik </a:t>
            </a:r>
            <a:r>
              <a:rPr lang="sk-SK" dirty="0" err="1">
                <a:solidFill>
                  <a:srgbClr val="FFFF00"/>
                </a:solidFill>
              </a:rPr>
              <a:t>Hans</a:t>
            </a:r>
            <a:r>
              <a:rPr lang="sk-SK" dirty="0">
                <a:solidFill>
                  <a:srgbClr val="FFFF00"/>
                </a:solidFill>
              </a:rPr>
              <a:t> </a:t>
            </a:r>
            <a:r>
              <a:rPr lang="sk-SK" dirty="0" err="1">
                <a:solidFill>
                  <a:srgbClr val="FFFF00"/>
                </a:solidFill>
              </a:rPr>
              <a:t>Arp</a:t>
            </a:r>
            <a:r>
              <a:rPr lang="sk-SK" dirty="0"/>
              <a:t>. </a:t>
            </a:r>
            <a:endParaRPr lang="sk-SK" dirty="0" smtClean="0"/>
          </a:p>
          <a:p>
            <a:r>
              <a:rPr lang="sk-SK" dirty="0"/>
              <a:t>z</a:t>
            </a:r>
            <a:r>
              <a:rPr lang="sk-SK" dirty="0" smtClean="0"/>
              <a:t>a </a:t>
            </a:r>
            <a:r>
              <a:rPr lang="sk-SK" dirty="0"/>
              <a:t>základný princíp pokladali </a:t>
            </a:r>
            <a:r>
              <a:rPr lang="sk-SK" dirty="0">
                <a:solidFill>
                  <a:srgbClr val="FFFF00"/>
                </a:solidFill>
              </a:rPr>
              <a:t>hru a náhodu</a:t>
            </a:r>
            <a:r>
              <a:rPr lang="sk-SK" dirty="0"/>
              <a:t>. </a:t>
            </a:r>
            <a:endParaRPr lang="sk-SK" dirty="0" smtClean="0"/>
          </a:p>
          <a:p>
            <a:r>
              <a:rPr lang="sk-SK" dirty="0" smtClean="0"/>
              <a:t>Napr</a:t>
            </a:r>
            <a:r>
              <a:rPr lang="sk-SK" dirty="0"/>
              <a:t>. </a:t>
            </a:r>
            <a:r>
              <a:rPr lang="sk-SK" b="1" dirty="0">
                <a:solidFill>
                  <a:srgbClr val="00B0F0"/>
                </a:solidFill>
              </a:rPr>
              <a:t>dadaistická</a:t>
            </a:r>
            <a:r>
              <a:rPr lang="sk-SK" b="1" dirty="0"/>
              <a:t> </a:t>
            </a:r>
            <a:r>
              <a:rPr lang="sk-SK" b="1" dirty="0">
                <a:solidFill>
                  <a:srgbClr val="00B0F0"/>
                </a:solidFill>
              </a:rPr>
              <a:t>báseň</a:t>
            </a:r>
            <a:r>
              <a:rPr lang="sk-SK" dirty="0"/>
              <a:t> – náhodne zoskupené slová, </a:t>
            </a:r>
            <a:r>
              <a:rPr lang="sk-SK" b="1" dirty="0" smtClean="0">
                <a:solidFill>
                  <a:srgbClr val="00B0F0"/>
                </a:solidFill>
              </a:rPr>
              <a:t>dadaistický </a:t>
            </a:r>
            <a:r>
              <a:rPr lang="sk-SK" b="1" dirty="0">
                <a:solidFill>
                  <a:srgbClr val="00B0F0"/>
                </a:solidFill>
              </a:rPr>
              <a:t>obraz </a:t>
            </a:r>
            <a:r>
              <a:rPr lang="sk-SK" dirty="0"/>
              <a:t>– 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</a:t>
            </a:r>
            <a:r>
              <a:rPr lang="sk-SK" dirty="0" smtClean="0"/>
              <a:t>náhodne </a:t>
            </a:r>
            <a:r>
              <a:rPr lang="sk-SK" dirty="0"/>
              <a:t>zoskupené obyčajné predmety, napr. zhrdzavené klince, cestovné lístky. </a:t>
            </a:r>
          </a:p>
        </p:txBody>
      </p:sp>
      <p:pic>
        <p:nvPicPr>
          <p:cNvPr id="7170" name="Picture 2" descr="Výsledok vyhľadávania obrázkov pre dopyt dadaizmus die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61" y="4664958"/>
            <a:ext cx="3356658" cy="210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Výsledok vyhľadávania obrázkov pre dopyt tristan tzara dadaizm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87406" y="1412110"/>
            <a:ext cx="2211998" cy="305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Výsledok vyhľadávania obrázkov pre dopyt tristan tzara dadaizm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460" y="4664957"/>
            <a:ext cx="4016985" cy="210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Výsledok vyhľadávania obrázkov pre dopyt hans ar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449" y="4862708"/>
            <a:ext cx="3821955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1903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 drev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yp dreva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ruhovaný okraj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Typ dreva</Template>
  <TotalTime>206</TotalTime>
  <Words>796</Words>
  <Application>Microsoft Office PowerPoint</Application>
  <PresentationFormat>Širokouhlá</PresentationFormat>
  <Paragraphs>71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Wingdings</vt:lpstr>
      <vt:lpstr>Typ dreva</vt:lpstr>
      <vt:lpstr>ŽIVOT  V MEDZIVOJNOVEJ EURÓPE</vt:lpstr>
      <vt:lpstr>Zmeny v životnom štýle ľudí:</vt:lpstr>
      <vt:lpstr>Prezentácia programu PowerPoint</vt:lpstr>
      <vt:lpstr>Zmena postavenia žien</vt:lpstr>
      <vt:lpstr>Prezentácia programu PowerPoint</vt:lpstr>
      <vt:lpstr>Filmový priemysel:</vt:lpstr>
      <vt:lpstr>Rozhlasové vysielanie:</vt:lpstr>
      <vt:lpstr>Šport:</vt:lpstr>
      <vt:lpstr>Výtvarné umenie a literatúra</vt:lpstr>
      <vt:lpstr>Výtvarné umenie a literatúra</vt:lpstr>
      <vt:lpstr>Začlenenie SLOVENSKA do ČSR sa prejavilo aj v kultúrnom rozvoji Slovenska. </vt:lpstr>
      <vt:lpstr>Kultúrny rozvoj Slovenska</vt:lpstr>
      <vt:lpstr>Pracovný list (vyber správnu možnosť a zakrúžkuj ju)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V MEDZIVOJNOVEJ EURÓPE</dc:title>
  <dc:creator>Katarína</dc:creator>
  <cp:lastModifiedBy>Katarína</cp:lastModifiedBy>
  <cp:revision>22</cp:revision>
  <dcterms:created xsi:type="dcterms:W3CDTF">2021-02-03T21:04:51Z</dcterms:created>
  <dcterms:modified xsi:type="dcterms:W3CDTF">2021-02-04T18:44:08Z</dcterms:modified>
</cp:coreProperties>
</file>