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8.gif" ContentType="image/gif"/>
  <Override PartName="/ppt/media/image5.png" ContentType="image/png"/>
  <Override PartName="/ppt/media/image6.png" ContentType="image/png"/>
  <Override PartName="/ppt/media/image7.png" ContentType="image/png"/>
  <Override PartName="/ppt/media/image10.jpeg" ContentType="image/jpe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8D0329D-A141-49ED-A6E1-57A99B30DD59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30. 12. 2021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E00BFEB-7194-49F7-9263-05E10511FC7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sk-SK" sz="6000" spc="-1" strike="noStrike">
                <a:solidFill>
                  <a:srgbClr val="000000"/>
                </a:solidFill>
                <a:latin typeface="Calibri Light"/>
              </a:rPr>
              <a:t>Kliknutím upravte štýl predlohy nadpisu</a:t>
            </a:r>
            <a:endParaRPr b="0" lang="sk-SK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00CE70E-84CC-4B54-8328-DC077248E5EA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30. 12. 2021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DCBD866-912D-41F8-A3B8-9B40C53837FA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sk-SK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sk-SK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sk-SK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gif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sk-SK" sz="6000" spc="-1" strike="noStrike">
                <a:solidFill>
                  <a:srgbClr val="000000"/>
                </a:solidFill>
                <a:latin typeface="Calibri Light"/>
              </a:rPr>
              <a:t>Alkány</a:t>
            </a:r>
            <a:endParaRPr b="0" lang="sk-SK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9.ročník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Miloš Čekan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2191760" cy="1552680"/>
          </a:xfrm>
          <a:prstGeom prst="rect">
            <a:avLst/>
          </a:prstGeom>
          <a:noFill/>
          <a:ln w="38160">
            <a:solidFill>
              <a:schemeClr val="accent2">
                <a:lumMod val="5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Alkány: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Sú uhľovodíky, ktoré majú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otvorený reťazec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atómov uhlíka a medzi atómami uhlíka sú iba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jednoduché väzby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i="1" lang="cs-CZ" sz="3200" spc="-1" strike="noStrike">
                <a:solidFill>
                  <a:srgbClr val="000000"/>
                </a:solidFill>
                <a:latin typeface="Calibri"/>
              </a:rPr>
              <a:t>nasýtené uhľovodíky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76440" y="1856880"/>
            <a:ext cx="2405160" cy="57780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Názvoslovie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1997640" y="2666520"/>
            <a:ext cx="73429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 názve majú všetky alkány príponu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-án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0" y="3429000"/>
            <a:ext cx="1800360" cy="57780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1. Metán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0" y="4173480"/>
            <a:ext cx="2620800" cy="2684160"/>
          </a:xfrm>
          <a:prstGeom prst="rect">
            <a:avLst/>
          </a:prstGeom>
          <a:ln>
            <a:noFill/>
          </a:ln>
        </p:spPr>
      </p:pic>
      <p:sp>
        <p:nvSpPr>
          <p:cNvPr id="89" name="CustomShape 5"/>
          <p:cNvSpPr/>
          <p:nvPr/>
        </p:nvSpPr>
        <p:spPr>
          <a:xfrm>
            <a:off x="2996280" y="5219280"/>
            <a:ext cx="1279800" cy="584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6"/>
          <p:cNvSpPr/>
          <p:nvPr/>
        </p:nvSpPr>
        <p:spPr>
          <a:xfrm>
            <a:off x="4459320" y="512676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4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1" name="CustomShape 7"/>
          <p:cNvSpPr/>
          <p:nvPr/>
        </p:nvSpPr>
        <p:spPr>
          <a:xfrm>
            <a:off x="6848640" y="3429000"/>
            <a:ext cx="1800360" cy="577800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2. Etán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2" name="Picture 4" descr=""/>
          <p:cNvPicPr/>
          <p:nvPr/>
        </p:nvPicPr>
        <p:blipFill>
          <a:blip r:embed="rId2"/>
          <a:stretch/>
        </p:blipFill>
        <p:spPr>
          <a:xfrm>
            <a:off x="6114960" y="4256640"/>
            <a:ext cx="3331080" cy="2509200"/>
          </a:xfrm>
          <a:prstGeom prst="rect">
            <a:avLst/>
          </a:prstGeom>
          <a:ln>
            <a:noFill/>
          </a:ln>
        </p:spPr>
      </p:pic>
      <p:sp>
        <p:nvSpPr>
          <p:cNvPr id="93" name="CustomShape 8"/>
          <p:cNvSpPr/>
          <p:nvPr/>
        </p:nvSpPr>
        <p:spPr>
          <a:xfrm>
            <a:off x="9589680" y="5219280"/>
            <a:ext cx="1279800" cy="584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9"/>
          <p:cNvSpPr/>
          <p:nvPr/>
        </p:nvSpPr>
        <p:spPr>
          <a:xfrm>
            <a:off x="11013120" y="512676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5" name="CustomShape 10"/>
          <p:cNvSpPr/>
          <p:nvPr/>
        </p:nvSpPr>
        <p:spPr>
          <a:xfrm>
            <a:off x="10319040" y="6120000"/>
            <a:ext cx="3024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0"/>
            <a:ext cx="1800360" cy="577800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3. Propán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254520" y="859320"/>
            <a:ext cx="4164120" cy="2446200"/>
          </a:xfrm>
          <a:prstGeom prst="rect">
            <a:avLst/>
          </a:prstGeom>
          <a:ln>
            <a:noFill/>
          </a:ln>
        </p:spPr>
      </p:pic>
      <p:sp>
        <p:nvSpPr>
          <p:cNvPr id="98" name="CustomShape 2"/>
          <p:cNvSpPr/>
          <p:nvPr/>
        </p:nvSpPr>
        <p:spPr>
          <a:xfrm>
            <a:off x="4909680" y="182880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3"/>
          <p:cNvSpPr/>
          <p:nvPr/>
        </p:nvSpPr>
        <p:spPr>
          <a:xfrm>
            <a:off x="7242840" y="169776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8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0" y="3580200"/>
            <a:ext cx="1800360" cy="577800"/>
          </a:xfrm>
          <a:prstGeom prst="rect">
            <a:avLst/>
          </a:prstGeom>
          <a:noFill/>
          <a:ln w="38160">
            <a:solidFill>
              <a:srgbClr val="ffff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4. Bután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01" name="Picture 4" descr=""/>
          <p:cNvPicPr/>
          <p:nvPr/>
        </p:nvPicPr>
        <p:blipFill>
          <a:blip r:embed="rId2"/>
          <a:stretch/>
        </p:blipFill>
        <p:spPr>
          <a:xfrm>
            <a:off x="254520" y="4480920"/>
            <a:ext cx="4045680" cy="2087280"/>
          </a:xfrm>
          <a:prstGeom prst="rect">
            <a:avLst/>
          </a:prstGeom>
          <a:ln>
            <a:noFill/>
          </a:ln>
        </p:spPr>
      </p:pic>
      <p:sp>
        <p:nvSpPr>
          <p:cNvPr id="102" name="CustomShape 5"/>
          <p:cNvSpPr/>
          <p:nvPr/>
        </p:nvSpPr>
        <p:spPr>
          <a:xfrm>
            <a:off x="4909680" y="525060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6"/>
          <p:cNvSpPr/>
          <p:nvPr/>
        </p:nvSpPr>
        <p:spPr>
          <a:xfrm>
            <a:off x="7242840" y="502992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10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7242840" y="2467440"/>
            <a:ext cx="3024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05" name="CustomShape 8"/>
          <p:cNvSpPr/>
          <p:nvPr/>
        </p:nvSpPr>
        <p:spPr>
          <a:xfrm>
            <a:off x="7242840" y="5937840"/>
            <a:ext cx="3391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1800360" cy="577800"/>
          </a:xfrm>
          <a:prstGeom prst="rect">
            <a:avLst/>
          </a:prstGeom>
          <a:noFill/>
          <a:ln w="38160">
            <a:solidFill>
              <a:srgbClr val="92d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5. Pentán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201240" y="950400"/>
            <a:ext cx="4567320" cy="2256840"/>
          </a:xfrm>
          <a:prstGeom prst="rect">
            <a:avLst/>
          </a:prstGeom>
          <a:ln>
            <a:noFill/>
          </a:ln>
        </p:spPr>
      </p:pic>
      <p:sp>
        <p:nvSpPr>
          <p:cNvPr id="108" name="CustomShape 2"/>
          <p:cNvSpPr/>
          <p:nvPr/>
        </p:nvSpPr>
        <p:spPr>
          <a:xfrm>
            <a:off x="5061960" y="180468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7242840" y="169776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12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0" y="3823920"/>
            <a:ext cx="1800360" cy="577800"/>
          </a:xfrm>
          <a:prstGeom prst="rect">
            <a:avLst/>
          </a:prstGeom>
          <a:noFill/>
          <a:ln w="38160">
            <a:solidFill>
              <a:srgbClr val="00b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6. Hexán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11" name="Picture 4" descr=""/>
          <p:cNvPicPr/>
          <p:nvPr/>
        </p:nvPicPr>
        <p:blipFill>
          <a:blip r:embed="rId2"/>
          <a:stretch/>
        </p:blipFill>
        <p:spPr>
          <a:xfrm>
            <a:off x="23040" y="4869360"/>
            <a:ext cx="5038920" cy="1945440"/>
          </a:xfrm>
          <a:prstGeom prst="rect">
            <a:avLst/>
          </a:prstGeom>
          <a:ln>
            <a:noFill/>
          </a:ln>
        </p:spPr>
      </p:pic>
      <p:sp>
        <p:nvSpPr>
          <p:cNvPr id="112" name="CustomShape 5"/>
          <p:cNvSpPr/>
          <p:nvPr/>
        </p:nvSpPr>
        <p:spPr>
          <a:xfrm>
            <a:off x="5175000" y="556776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6"/>
          <p:cNvSpPr/>
          <p:nvPr/>
        </p:nvSpPr>
        <p:spPr>
          <a:xfrm>
            <a:off x="7355520" y="545760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14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7129800" y="2467440"/>
            <a:ext cx="4742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5" name="CustomShape 8"/>
          <p:cNvSpPr/>
          <p:nvPr/>
        </p:nvSpPr>
        <p:spPr>
          <a:xfrm>
            <a:off x="7242840" y="6076440"/>
            <a:ext cx="5038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6" name="CustomShape 9"/>
          <p:cNvSpPr/>
          <p:nvPr/>
        </p:nvSpPr>
        <p:spPr>
          <a:xfrm flipV="1">
            <a:off x="3080880" y="4316040"/>
            <a:ext cx="548280" cy="94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tailEnd len="med" type="triangle" w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17" name="CustomShape 10"/>
          <p:cNvSpPr/>
          <p:nvPr/>
        </p:nvSpPr>
        <p:spPr>
          <a:xfrm>
            <a:off x="3488760" y="3687120"/>
            <a:ext cx="6583320" cy="516960"/>
          </a:xfrm>
          <a:prstGeom prst="rect">
            <a:avLst/>
          </a:prstGeom>
          <a:noFill/>
          <a:ln w="38160">
            <a:solidFill>
              <a:srgbClr val="00206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Homologický rad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– vždy + viac CH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skupina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2039400" cy="577800"/>
          </a:xfrm>
          <a:prstGeom prst="rect">
            <a:avLst/>
          </a:prstGeom>
          <a:noFill/>
          <a:ln w="38160">
            <a:solidFill>
              <a:srgbClr val="00b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7. Heptán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189360" y="1024560"/>
            <a:ext cx="5749920" cy="178848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6269400" y="164484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8508960" y="153432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7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16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0" y="3459600"/>
            <a:ext cx="2039400" cy="577800"/>
          </a:xfrm>
          <a:prstGeom prst="rect">
            <a:avLst/>
          </a:prstGeom>
          <a:noFill/>
          <a:ln w="38160">
            <a:solidFill>
              <a:srgbClr val="00b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8. Oktán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23" name="Picture 4" descr=""/>
          <p:cNvPicPr/>
          <p:nvPr/>
        </p:nvPicPr>
        <p:blipFill>
          <a:blip r:embed="rId2"/>
          <a:stretch/>
        </p:blipFill>
        <p:spPr>
          <a:xfrm>
            <a:off x="189360" y="4715280"/>
            <a:ext cx="5409360" cy="1536840"/>
          </a:xfrm>
          <a:prstGeom prst="rect">
            <a:avLst/>
          </a:prstGeom>
          <a:ln>
            <a:noFill/>
          </a:ln>
        </p:spPr>
      </p:pic>
      <p:sp>
        <p:nvSpPr>
          <p:cNvPr id="124" name="CustomShape 5"/>
          <p:cNvSpPr/>
          <p:nvPr/>
        </p:nvSpPr>
        <p:spPr>
          <a:xfrm>
            <a:off x="6269400" y="5209560"/>
            <a:ext cx="2067480" cy="548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8508960" y="4988880"/>
            <a:ext cx="163620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8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18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6" name="CustomShape 7"/>
          <p:cNvSpPr/>
          <p:nvPr/>
        </p:nvSpPr>
        <p:spPr>
          <a:xfrm>
            <a:off x="6095880" y="2303640"/>
            <a:ext cx="5906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7" name="CustomShape 8"/>
          <p:cNvSpPr/>
          <p:nvPr/>
        </p:nvSpPr>
        <p:spPr>
          <a:xfrm>
            <a:off x="5024520" y="6163200"/>
            <a:ext cx="69778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-CH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0"/>
            <a:ext cx="2109960" cy="577800"/>
          </a:xfrm>
          <a:prstGeom prst="rect">
            <a:avLst/>
          </a:prstGeom>
          <a:noFill/>
          <a:ln w="38160">
            <a:solidFill>
              <a:srgbClr val="00b0f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Vlastnosti: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0" y="773640"/>
            <a:ext cx="81730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Metán, etán, propán bután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→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plyny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0" y="1547280"/>
            <a:ext cx="83559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Pentán a hexán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→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kvapaliny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0" y="2236680"/>
            <a:ext cx="79761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- 7 a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&gt; →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Cambria Math"/>
              </a:rPr>
              <a:t>tuhé látky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0" y="2804040"/>
            <a:ext cx="121917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Pri dostatočnom prístupe vzduchu sa alkány spaľujú na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oxid uhličitý a vodu: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3" name="CustomShape 6"/>
          <p:cNvSpPr/>
          <p:nvPr/>
        </p:nvSpPr>
        <p:spPr>
          <a:xfrm>
            <a:off x="3038760" y="3493440"/>
            <a:ext cx="71038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+ 2O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Cambria Math"/>
              </a:rPr>
              <a:t>→ CO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Cambria Math"/>
              </a:rPr>
              <a:t> + 2H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Cambria Math"/>
              </a:rPr>
              <a:t>2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  <a:ea typeface="Cambria Math"/>
              </a:rPr>
              <a:t>O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3502800" y="4139640"/>
            <a:ext cx="360" cy="115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5" name="CustomShape 8"/>
          <p:cNvSpPr/>
          <p:nvPr/>
        </p:nvSpPr>
        <p:spPr>
          <a:xfrm>
            <a:off x="4583880" y="4155480"/>
            <a:ext cx="360" cy="115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6" name="CustomShape 9"/>
          <p:cNvSpPr/>
          <p:nvPr/>
        </p:nvSpPr>
        <p:spPr>
          <a:xfrm>
            <a:off x="5875560" y="4139640"/>
            <a:ext cx="360" cy="115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7" name="CustomShape 10"/>
          <p:cNvSpPr/>
          <p:nvPr/>
        </p:nvSpPr>
        <p:spPr>
          <a:xfrm>
            <a:off x="7254360" y="4139640"/>
            <a:ext cx="360" cy="115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8" name="CustomShape 11"/>
          <p:cNvSpPr/>
          <p:nvPr/>
        </p:nvSpPr>
        <p:spPr>
          <a:xfrm>
            <a:off x="2916720" y="5290200"/>
            <a:ext cx="1237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Metán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39" name="CustomShape 12"/>
          <p:cNvSpPr/>
          <p:nvPr/>
        </p:nvSpPr>
        <p:spPr>
          <a:xfrm>
            <a:off x="4102920" y="5290200"/>
            <a:ext cx="1237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Kyslík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0" name="CustomShape 13"/>
          <p:cNvSpPr/>
          <p:nvPr/>
        </p:nvSpPr>
        <p:spPr>
          <a:xfrm>
            <a:off x="5390280" y="5290200"/>
            <a:ext cx="123768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Oxid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uhličitý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41" name="CustomShape 14"/>
          <p:cNvSpPr/>
          <p:nvPr/>
        </p:nvSpPr>
        <p:spPr>
          <a:xfrm>
            <a:off x="6901560" y="5310720"/>
            <a:ext cx="1237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Voda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0"/>
            <a:ext cx="1476720" cy="577800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Benzín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0" y="745560"/>
            <a:ext cx="94107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Uhľovodíky s 5-10 atómami uhlíka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0" y="1330200"/>
            <a:ext cx="69210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Vzniká destiláciou ropy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0" y="1915200"/>
            <a:ext cx="69210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Horľavý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6" name="CustomShape 5"/>
          <p:cNvSpPr/>
          <p:nvPr/>
        </p:nvSpPr>
        <p:spPr>
          <a:xfrm>
            <a:off x="0" y="2616480"/>
            <a:ext cx="11675880" cy="17967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Oktánové číslo: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Porovnávanie vlastnosti benzínov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Čím ma benzín väčšie oktánové číslo, tým je kvalitnejší</a:t>
            </a:r>
            <a:endParaRPr b="0" lang="cs-CZ" sz="2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Oktánové číslo 0-100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47" name="Picture 2" descr=""/>
          <p:cNvPicPr/>
          <p:nvPr/>
        </p:nvPicPr>
        <p:blipFill>
          <a:blip r:embed="rId1"/>
          <a:stretch/>
        </p:blipFill>
        <p:spPr>
          <a:xfrm>
            <a:off x="7160400" y="78480"/>
            <a:ext cx="3474000" cy="2309400"/>
          </a:xfrm>
          <a:prstGeom prst="rect">
            <a:avLst/>
          </a:prstGeom>
          <a:ln>
            <a:noFill/>
          </a:ln>
        </p:spPr>
      </p:pic>
      <p:pic>
        <p:nvPicPr>
          <p:cNvPr id="148" name="Picture 4" descr=""/>
          <p:cNvPicPr/>
          <p:nvPr/>
        </p:nvPicPr>
        <p:blipFill>
          <a:blip r:embed="rId2"/>
          <a:stretch/>
        </p:blipFill>
        <p:spPr>
          <a:xfrm>
            <a:off x="3638880" y="4611600"/>
            <a:ext cx="4398120" cy="221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65760" y="858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1338840" y="2296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1338840" y="867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5252040" y="8650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4255560" y="867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6"/>
          <p:cNvSpPr/>
          <p:nvPr/>
        </p:nvSpPr>
        <p:spPr>
          <a:xfrm>
            <a:off x="2310480" y="8722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7"/>
          <p:cNvSpPr/>
          <p:nvPr/>
        </p:nvSpPr>
        <p:spPr>
          <a:xfrm>
            <a:off x="3295440" y="867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8"/>
          <p:cNvSpPr/>
          <p:nvPr/>
        </p:nvSpPr>
        <p:spPr>
          <a:xfrm>
            <a:off x="7245000" y="858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9"/>
          <p:cNvSpPr/>
          <p:nvPr/>
        </p:nvSpPr>
        <p:spPr>
          <a:xfrm>
            <a:off x="6248520" y="8650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0"/>
          <p:cNvSpPr/>
          <p:nvPr/>
        </p:nvSpPr>
        <p:spPr>
          <a:xfrm>
            <a:off x="4255560" y="2296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1"/>
          <p:cNvSpPr/>
          <p:nvPr/>
        </p:nvSpPr>
        <p:spPr>
          <a:xfrm>
            <a:off x="7233120" y="14436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12"/>
          <p:cNvSpPr/>
          <p:nvPr/>
        </p:nvSpPr>
        <p:spPr>
          <a:xfrm>
            <a:off x="6248520" y="1584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13"/>
          <p:cNvSpPr/>
          <p:nvPr/>
        </p:nvSpPr>
        <p:spPr>
          <a:xfrm>
            <a:off x="5252040" y="14436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14"/>
          <p:cNvSpPr/>
          <p:nvPr/>
        </p:nvSpPr>
        <p:spPr>
          <a:xfrm>
            <a:off x="4255560" y="1490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15"/>
          <p:cNvSpPr/>
          <p:nvPr/>
        </p:nvSpPr>
        <p:spPr>
          <a:xfrm>
            <a:off x="3295440" y="1490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16"/>
          <p:cNvSpPr/>
          <p:nvPr/>
        </p:nvSpPr>
        <p:spPr>
          <a:xfrm>
            <a:off x="2310480" y="1490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7"/>
          <p:cNvSpPr/>
          <p:nvPr/>
        </p:nvSpPr>
        <p:spPr>
          <a:xfrm>
            <a:off x="1338840" y="1584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18"/>
          <p:cNvSpPr/>
          <p:nvPr/>
        </p:nvSpPr>
        <p:spPr>
          <a:xfrm>
            <a:off x="365760" y="1490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19"/>
          <p:cNvSpPr/>
          <p:nvPr/>
        </p:nvSpPr>
        <p:spPr>
          <a:xfrm>
            <a:off x="3277800" y="22766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20"/>
          <p:cNvSpPr/>
          <p:nvPr/>
        </p:nvSpPr>
        <p:spPr>
          <a:xfrm>
            <a:off x="9312840" y="1567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21"/>
          <p:cNvSpPr/>
          <p:nvPr/>
        </p:nvSpPr>
        <p:spPr>
          <a:xfrm>
            <a:off x="829296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22"/>
          <p:cNvSpPr/>
          <p:nvPr/>
        </p:nvSpPr>
        <p:spPr>
          <a:xfrm>
            <a:off x="727308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23"/>
          <p:cNvSpPr/>
          <p:nvPr/>
        </p:nvSpPr>
        <p:spPr>
          <a:xfrm>
            <a:off x="625320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24"/>
          <p:cNvSpPr/>
          <p:nvPr/>
        </p:nvSpPr>
        <p:spPr>
          <a:xfrm>
            <a:off x="523332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5"/>
          <p:cNvSpPr/>
          <p:nvPr/>
        </p:nvSpPr>
        <p:spPr>
          <a:xfrm>
            <a:off x="425556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26"/>
          <p:cNvSpPr/>
          <p:nvPr/>
        </p:nvSpPr>
        <p:spPr>
          <a:xfrm>
            <a:off x="327780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27"/>
          <p:cNvSpPr/>
          <p:nvPr/>
        </p:nvSpPr>
        <p:spPr>
          <a:xfrm>
            <a:off x="231048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28"/>
          <p:cNvSpPr/>
          <p:nvPr/>
        </p:nvSpPr>
        <p:spPr>
          <a:xfrm>
            <a:off x="1338840" y="15872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29"/>
          <p:cNvSpPr/>
          <p:nvPr/>
        </p:nvSpPr>
        <p:spPr>
          <a:xfrm>
            <a:off x="365760" y="1567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30"/>
          <p:cNvSpPr/>
          <p:nvPr/>
        </p:nvSpPr>
        <p:spPr>
          <a:xfrm>
            <a:off x="365760" y="22766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31"/>
          <p:cNvSpPr/>
          <p:nvPr/>
        </p:nvSpPr>
        <p:spPr>
          <a:xfrm>
            <a:off x="2310480" y="22766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32"/>
          <p:cNvSpPr/>
          <p:nvPr/>
        </p:nvSpPr>
        <p:spPr>
          <a:xfrm>
            <a:off x="4262400" y="30150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33"/>
          <p:cNvSpPr/>
          <p:nvPr/>
        </p:nvSpPr>
        <p:spPr>
          <a:xfrm>
            <a:off x="5291640" y="30150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34"/>
          <p:cNvSpPr/>
          <p:nvPr/>
        </p:nvSpPr>
        <p:spPr>
          <a:xfrm>
            <a:off x="3277800" y="29858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35"/>
          <p:cNvSpPr/>
          <p:nvPr/>
        </p:nvSpPr>
        <p:spPr>
          <a:xfrm>
            <a:off x="2323440" y="2989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36"/>
          <p:cNvSpPr/>
          <p:nvPr/>
        </p:nvSpPr>
        <p:spPr>
          <a:xfrm>
            <a:off x="1338840" y="30164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37"/>
          <p:cNvSpPr/>
          <p:nvPr/>
        </p:nvSpPr>
        <p:spPr>
          <a:xfrm>
            <a:off x="353880" y="29858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38"/>
          <p:cNvSpPr/>
          <p:nvPr/>
        </p:nvSpPr>
        <p:spPr>
          <a:xfrm>
            <a:off x="353880" y="369504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39"/>
          <p:cNvSpPr/>
          <p:nvPr/>
        </p:nvSpPr>
        <p:spPr>
          <a:xfrm>
            <a:off x="2323440" y="37162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40"/>
          <p:cNvSpPr/>
          <p:nvPr/>
        </p:nvSpPr>
        <p:spPr>
          <a:xfrm>
            <a:off x="3303720" y="37162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1"/>
          <p:cNvSpPr/>
          <p:nvPr/>
        </p:nvSpPr>
        <p:spPr>
          <a:xfrm>
            <a:off x="4304880" y="3711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42"/>
          <p:cNvSpPr/>
          <p:nvPr/>
        </p:nvSpPr>
        <p:spPr>
          <a:xfrm>
            <a:off x="5312880" y="3711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43"/>
          <p:cNvSpPr/>
          <p:nvPr/>
        </p:nvSpPr>
        <p:spPr>
          <a:xfrm>
            <a:off x="6321240" y="369396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44"/>
          <p:cNvSpPr/>
          <p:nvPr/>
        </p:nvSpPr>
        <p:spPr>
          <a:xfrm>
            <a:off x="7329240" y="369396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5"/>
          <p:cNvSpPr/>
          <p:nvPr/>
        </p:nvSpPr>
        <p:spPr>
          <a:xfrm>
            <a:off x="8302320" y="370332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46"/>
          <p:cNvSpPr/>
          <p:nvPr/>
        </p:nvSpPr>
        <p:spPr>
          <a:xfrm>
            <a:off x="9270720" y="371160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47"/>
          <p:cNvSpPr/>
          <p:nvPr/>
        </p:nvSpPr>
        <p:spPr>
          <a:xfrm>
            <a:off x="11240280" y="37198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48"/>
          <p:cNvSpPr/>
          <p:nvPr/>
        </p:nvSpPr>
        <p:spPr>
          <a:xfrm>
            <a:off x="10260000" y="37198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49"/>
          <p:cNvSpPr/>
          <p:nvPr/>
        </p:nvSpPr>
        <p:spPr>
          <a:xfrm>
            <a:off x="1343520" y="3719880"/>
            <a:ext cx="885960" cy="63252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50"/>
          <p:cNvSpPr/>
          <p:nvPr/>
        </p:nvSpPr>
        <p:spPr>
          <a:xfrm>
            <a:off x="-14040" y="4499640"/>
            <a:ext cx="11943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1. Ako nazývame uhľovodíky, ktoré majú iba jednoduchú väzbu ?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99" name="CustomShape 51"/>
          <p:cNvSpPr/>
          <p:nvPr/>
        </p:nvSpPr>
        <p:spPr>
          <a:xfrm>
            <a:off x="-14040" y="4947480"/>
            <a:ext cx="10409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2. Aký typ vzorca je na obrázku ? </a:t>
            </a:r>
            <a:r>
              <a:rPr b="1" lang="cs-CZ" sz="2400" spc="-1" strike="noStrike">
                <a:solidFill>
                  <a:srgbClr val="000000"/>
                </a:solidFill>
                <a:latin typeface="Cambria Math"/>
                <a:ea typeface="Cambria Math"/>
              </a:rPr>
              <a:t>→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200" name="Picture 2" descr=""/>
          <p:cNvPicPr/>
          <p:nvPr/>
        </p:nvPicPr>
        <p:blipFill>
          <a:blip r:embed="rId1"/>
          <a:stretch/>
        </p:blipFill>
        <p:spPr>
          <a:xfrm>
            <a:off x="5608440" y="4955760"/>
            <a:ext cx="2606760" cy="1035360"/>
          </a:xfrm>
          <a:prstGeom prst="rect">
            <a:avLst/>
          </a:prstGeom>
          <a:ln>
            <a:noFill/>
          </a:ln>
        </p:spPr>
      </p:pic>
      <p:sp>
        <p:nvSpPr>
          <p:cNvPr id="201" name="CustomShape 52"/>
          <p:cNvSpPr/>
          <p:nvPr/>
        </p:nvSpPr>
        <p:spPr>
          <a:xfrm>
            <a:off x="-28080" y="5467680"/>
            <a:ext cx="9973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3. Ako sa nazývajú zlúčeniny vodíka a uhlíka ?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2" name="CustomShape 53"/>
          <p:cNvSpPr/>
          <p:nvPr/>
        </p:nvSpPr>
        <p:spPr>
          <a:xfrm>
            <a:off x="-28080" y="5901480"/>
            <a:ext cx="10226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4. Počet atómov uhlíka - 8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3" name="CustomShape 54"/>
          <p:cNvSpPr/>
          <p:nvPr/>
        </p:nvSpPr>
        <p:spPr>
          <a:xfrm>
            <a:off x="-28080" y="6335640"/>
            <a:ext cx="7638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5. Počet atómov uhlíka - 5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4" name="CustomShape 55"/>
          <p:cNvSpPr/>
          <p:nvPr/>
        </p:nvSpPr>
        <p:spPr>
          <a:xfrm>
            <a:off x="8398440" y="5872680"/>
            <a:ext cx="460908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6. Koľko väzbový je uhlík v organických zlúčeninách ?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5" name="CustomShape 56"/>
          <p:cNvSpPr/>
          <p:nvPr/>
        </p:nvSpPr>
        <p:spPr>
          <a:xfrm>
            <a:off x="493560" y="1584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06" name="CustomShape 57"/>
          <p:cNvSpPr/>
          <p:nvPr/>
        </p:nvSpPr>
        <p:spPr>
          <a:xfrm>
            <a:off x="1560240" y="1998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07" name="CustomShape 58"/>
          <p:cNvSpPr/>
          <p:nvPr/>
        </p:nvSpPr>
        <p:spPr>
          <a:xfrm>
            <a:off x="2512800" y="1684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08" name="CustomShape 59"/>
          <p:cNvSpPr/>
          <p:nvPr/>
        </p:nvSpPr>
        <p:spPr>
          <a:xfrm>
            <a:off x="3511800" y="1998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09" name="CustomShape 60"/>
          <p:cNvSpPr/>
          <p:nvPr/>
        </p:nvSpPr>
        <p:spPr>
          <a:xfrm>
            <a:off x="4426560" y="1584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0" name="CustomShape 61"/>
          <p:cNvSpPr/>
          <p:nvPr/>
        </p:nvSpPr>
        <p:spPr>
          <a:xfrm>
            <a:off x="6477120" y="1555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1" name="CustomShape 62"/>
          <p:cNvSpPr/>
          <p:nvPr/>
        </p:nvSpPr>
        <p:spPr>
          <a:xfrm>
            <a:off x="5441400" y="1998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2" name="CustomShape 63"/>
          <p:cNvSpPr/>
          <p:nvPr/>
        </p:nvSpPr>
        <p:spPr>
          <a:xfrm>
            <a:off x="7371000" y="1825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É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3" name="CustomShape 64"/>
          <p:cNvSpPr/>
          <p:nvPr/>
        </p:nvSpPr>
        <p:spPr>
          <a:xfrm>
            <a:off x="493560" y="9288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L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4" name="CustomShape 65"/>
          <p:cNvSpPr/>
          <p:nvPr/>
        </p:nvSpPr>
        <p:spPr>
          <a:xfrm>
            <a:off x="1600200" y="9255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I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5" name="CustomShape 66"/>
          <p:cNvSpPr/>
          <p:nvPr/>
        </p:nvSpPr>
        <p:spPr>
          <a:xfrm>
            <a:off x="2500560" y="9302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6" name="CustomShape 67"/>
          <p:cNvSpPr/>
          <p:nvPr/>
        </p:nvSpPr>
        <p:spPr>
          <a:xfrm>
            <a:off x="3457800" y="9021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7" name="CustomShape 68"/>
          <p:cNvSpPr/>
          <p:nvPr/>
        </p:nvSpPr>
        <p:spPr>
          <a:xfrm>
            <a:off x="4493880" y="8715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Á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8" name="CustomShape 69"/>
          <p:cNvSpPr/>
          <p:nvPr/>
        </p:nvSpPr>
        <p:spPr>
          <a:xfrm>
            <a:off x="5475240" y="8715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19" name="CustomShape 70"/>
          <p:cNvSpPr/>
          <p:nvPr/>
        </p:nvSpPr>
        <p:spPr>
          <a:xfrm>
            <a:off x="6504480" y="8560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0" name="CustomShape 71"/>
          <p:cNvSpPr/>
          <p:nvPr/>
        </p:nvSpPr>
        <p:spPr>
          <a:xfrm>
            <a:off x="7500960" y="8434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Y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1" name="CustomShape 72"/>
          <p:cNvSpPr/>
          <p:nvPr/>
        </p:nvSpPr>
        <p:spPr>
          <a:xfrm>
            <a:off x="493560" y="15872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U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2" name="CustomShape 73"/>
          <p:cNvSpPr/>
          <p:nvPr/>
        </p:nvSpPr>
        <p:spPr>
          <a:xfrm>
            <a:off x="1560240" y="15976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3" name="CustomShape 74"/>
          <p:cNvSpPr/>
          <p:nvPr/>
        </p:nvSpPr>
        <p:spPr>
          <a:xfrm>
            <a:off x="2512800" y="1581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Ľ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4" name="CustomShape 75"/>
          <p:cNvSpPr/>
          <p:nvPr/>
        </p:nvSpPr>
        <p:spPr>
          <a:xfrm>
            <a:off x="3457800" y="16120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5" name="CustomShape 76"/>
          <p:cNvSpPr/>
          <p:nvPr/>
        </p:nvSpPr>
        <p:spPr>
          <a:xfrm>
            <a:off x="4456080" y="1581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6" name="CustomShape 77"/>
          <p:cNvSpPr/>
          <p:nvPr/>
        </p:nvSpPr>
        <p:spPr>
          <a:xfrm>
            <a:off x="5438520" y="15670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7" name="CustomShape 78"/>
          <p:cNvSpPr/>
          <p:nvPr/>
        </p:nvSpPr>
        <p:spPr>
          <a:xfrm>
            <a:off x="6477120" y="1581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8" name="CustomShape 79"/>
          <p:cNvSpPr/>
          <p:nvPr/>
        </p:nvSpPr>
        <p:spPr>
          <a:xfrm>
            <a:off x="7456320" y="16246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Í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29" name="CustomShape 80"/>
          <p:cNvSpPr/>
          <p:nvPr/>
        </p:nvSpPr>
        <p:spPr>
          <a:xfrm>
            <a:off x="8494560" y="16092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0" name="CustomShape 81"/>
          <p:cNvSpPr/>
          <p:nvPr/>
        </p:nvSpPr>
        <p:spPr>
          <a:xfrm>
            <a:off x="9496080" y="15865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Y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1" name="CustomShape 82"/>
          <p:cNvSpPr/>
          <p:nvPr/>
        </p:nvSpPr>
        <p:spPr>
          <a:xfrm>
            <a:off x="549720" y="22964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2" name="CustomShape 83"/>
          <p:cNvSpPr/>
          <p:nvPr/>
        </p:nvSpPr>
        <p:spPr>
          <a:xfrm>
            <a:off x="1560240" y="23122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3" name="CustomShape 84"/>
          <p:cNvSpPr/>
          <p:nvPr/>
        </p:nvSpPr>
        <p:spPr>
          <a:xfrm>
            <a:off x="2512800" y="23072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4" name="CustomShape 85"/>
          <p:cNvSpPr/>
          <p:nvPr/>
        </p:nvSpPr>
        <p:spPr>
          <a:xfrm>
            <a:off x="3486960" y="23158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Á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5" name="CustomShape 86"/>
          <p:cNvSpPr/>
          <p:nvPr/>
        </p:nvSpPr>
        <p:spPr>
          <a:xfrm>
            <a:off x="4488120" y="22888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6" name="CustomShape 87"/>
          <p:cNvSpPr/>
          <p:nvPr/>
        </p:nvSpPr>
        <p:spPr>
          <a:xfrm>
            <a:off x="532800" y="29952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7" name="CustomShape 88"/>
          <p:cNvSpPr/>
          <p:nvPr/>
        </p:nvSpPr>
        <p:spPr>
          <a:xfrm>
            <a:off x="1560240" y="30261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8" name="CustomShape 89"/>
          <p:cNvSpPr/>
          <p:nvPr/>
        </p:nvSpPr>
        <p:spPr>
          <a:xfrm>
            <a:off x="2488680" y="29898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39" name="CustomShape 90"/>
          <p:cNvSpPr/>
          <p:nvPr/>
        </p:nvSpPr>
        <p:spPr>
          <a:xfrm>
            <a:off x="3546000" y="300996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0" name="CustomShape 91"/>
          <p:cNvSpPr/>
          <p:nvPr/>
        </p:nvSpPr>
        <p:spPr>
          <a:xfrm>
            <a:off x="4526280" y="30186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Á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1" name="CustomShape 92"/>
          <p:cNvSpPr/>
          <p:nvPr/>
        </p:nvSpPr>
        <p:spPr>
          <a:xfrm>
            <a:off x="5496480" y="3003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2" name="CustomShape 93"/>
          <p:cNvSpPr/>
          <p:nvPr/>
        </p:nvSpPr>
        <p:spPr>
          <a:xfrm>
            <a:off x="549720" y="3719880"/>
            <a:ext cx="6433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Š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3" name="CustomShape 94"/>
          <p:cNvSpPr/>
          <p:nvPr/>
        </p:nvSpPr>
        <p:spPr>
          <a:xfrm>
            <a:off x="1569600" y="37274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4" name="CustomShape 95"/>
          <p:cNvSpPr/>
          <p:nvPr/>
        </p:nvSpPr>
        <p:spPr>
          <a:xfrm>
            <a:off x="2526840" y="37274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5" name="CustomShape 96"/>
          <p:cNvSpPr/>
          <p:nvPr/>
        </p:nvSpPr>
        <p:spPr>
          <a:xfrm>
            <a:off x="3478680" y="37296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6" name="CustomShape 97"/>
          <p:cNvSpPr/>
          <p:nvPr/>
        </p:nvSpPr>
        <p:spPr>
          <a:xfrm>
            <a:off x="4501080" y="372708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7" name="CustomShape 98"/>
          <p:cNvSpPr/>
          <p:nvPr/>
        </p:nvSpPr>
        <p:spPr>
          <a:xfrm>
            <a:off x="6496920" y="37166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Ä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8" name="CustomShape 99"/>
          <p:cNvSpPr/>
          <p:nvPr/>
        </p:nvSpPr>
        <p:spPr>
          <a:xfrm>
            <a:off x="5533920" y="3759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49" name="CustomShape 100"/>
          <p:cNvSpPr/>
          <p:nvPr/>
        </p:nvSpPr>
        <p:spPr>
          <a:xfrm>
            <a:off x="7545600" y="37166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50" name="CustomShape 101"/>
          <p:cNvSpPr/>
          <p:nvPr/>
        </p:nvSpPr>
        <p:spPr>
          <a:xfrm>
            <a:off x="8491680" y="37166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B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51" name="CustomShape 102"/>
          <p:cNvSpPr/>
          <p:nvPr/>
        </p:nvSpPr>
        <p:spPr>
          <a:xfrm>
            <a:off x="9492120" y="372924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52" name="CustomShape 103"/>
          <p:cNvSpPr/>
          <p:nvPr/>
        </p:nvSpPr>
        <p:spPr>
          <a:xfrm>
            <a:off x="10443600" y="375912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253" name="CustomShape 104"/>
          <p:cNvSpPr/>
          <p:nvPr/>
        </p:nvSpPr>
        <p:spPr>
          <a:xfrm>
            <a:off x="11423520" y="3783600"/>
            <a:ext cx="5191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Ý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7" dur="indefinite" restart="never" nodeType="tmRoot">
          <p:childTnLst>
            <p:seq>
              <p:cTn id="288" dur="indefinite" nodeType="mainSeq">
                <p:childTnLst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Application>Neat_Office/6.2.8.2$Windows_x86 LibreOffice_project/</Application>
  <Words>271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2021-12-01T18:06:42Z</dcterms:created>
  <dc:creator>Lenka Tegiová</dc:creator>
  <dc:description/>
  <dc:language>cs-CZ</dc:language>
  <cp:lastModifiedBy/>
  <dcterms:modified xsi:type="dcterms:W3CDTF">2021-12-30T11:08:16Z</dcterms:modified>
  <cp:revision>2</cp:revision>
  <dc:subject/>
  <dc:title>Prezentácia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Širokouhlá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