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3123590"/>
            <a:ext cx="7329840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1596540"/>
            <a:ext cx="7482545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833016"/>
            <a:ext cx="748254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89" y="1648067"/>
            <a:ext cx="7466075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83301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596540"/>
            <a:ext cx="641361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833015"/>
            <a:ext cx="59554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784" y="1730202"/>
            <a:ext cx="358207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9784" y="2360065"/>
            <a:ext cx="3582073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7790" y="1730202"/>
            <a:ext cx="358348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7790" y="2360065"/>
            <a:ext cx="3583480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6590" y="3123590"/>
            <a:ext cx="4877410" cy="183246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Segoe Print" panose="02000600000000000000" pitchFamily="2" charset="0"/>
              </a:rPr>
              <a:t>Zdroje uhľovodíkov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Segoe Print" panose="02000600000000000000" pitchFamily="2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661455" y="5872280"/>
            <a:ext cx="7482545" cy="106893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k-SK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Mgr. Lenka </a:t>
            </a:r>
            <a:r>
              <a:rPr lang="sk-SK" sz="2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Štofaníková</a:t>
            </a:r>
            <a:endParaRPr lang="sk-SK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23" y="833014"/>
            <a:ext cx="7482545" cy="7635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Kvalita benzínu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443835"/>
            <a:ext cx="7940660" cy="5650085"/>
          </a:xfrm>
        </p:spPr>
        <p:txBody>
          <a:bodyPr>
            <a:normAutofit/>
          </a:bodyPr>
          <a:lstStyle/>
          <a:p>
            <a:r>
              <a:rPr lang="sk-SK" dirty="0">
                <a:latin typeface="Tw Cen MT" panose="020B0602020104020603" pitchFamily="34" charset="-18"/>
              </a:rPr>
              <a:t>hodnotí sa tzv. </a:t>
            </a: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oktánovým číslom</a:t>
            </a:r>
            <a:r>
              <a:rPr lang="sk-SK" dirty="0">
                <a:latin typeface="Tw Cen MT" panose="020B0602020104020603" pitchFamily="34" charset="-18"/>
              </a:rPr>
              <a:t>, </a:t>
            </a:r>
          </a:p>
          <a:p>
            <a:pPr algn="just"/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čím je hodnota oktánového čísla vyššia, tým je benzín kvalitnejší a stálejší proti vznieteniu, </a:t>
            </a:r>
          </a:p>
          <a:p>
            <a:pPr algn="just"/>
            <a:r>
              <a:rPr lang="sk-SK" dirty="0">
                <a:latin typeface="Tw Cen MT" panose="020B0602020104020603" pitchFamily="34" charset="-18"/>
              </a:rPr>
              <a:t>pri laboratórnom stanovení sa vlastnosti benzínu porovnávajú s vlastnosťami štandardnej látky s presným oktánovým číslom 100 a 0</a:t>
            </a:r>
          </a:p>
          <a:p>
            <a:pPr algn="just"/>
            <a:endParaRPr lang="sk-SK" dirty="0">
              <a:latin typeface="Tw Cen MT" panose="020B0602020104020603" pitchFamily="34" charset="-18"/>
            </a:endParaRPr>
          </a:p>
        </p:txBody>
      </p:sp>
      <p:pic>
        <p:nvPicPr>
          <p:cNvPr id="8196" name="Picture 4" descr="Výsledek obrázku pro benz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6220" y="1"/>
            <a:ext cx="2560316" cy="20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ýsledek obrázku pro oktánové čís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77" y="4192524"/>
            <a:ext cx="3998213" cy="26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3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8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EF288613-1FDB-41FD-906A-1797C1AAD17C}"/>
              </a:ext>
            </a:extLst>
          </p:cNvPr>
          <p:cNvSpPr txBox="1"/>
          <p:nvPr/>
        </p:nvSpPr>
        <p:spPr>
          <a:xfrm flipH="1">
            <a:off x="1986990" y="2360065"/>
            <a:ext cx="5497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Ďakujem za pozornosť!</a:t>
            </a:r>
          </a:p>
        </p:txBody>
      </p:sp>
      <p:pic>
        <p:nvPicPr>
          <p:cNvPr id="1026" name="Picture 2" descr="Výsledok vyhľadávania obrázkov pre dopyt emotikon goodbye">
            <a:extLst>
              <a:ext uri="{FF2B5EF4-FFF2-40B4-BE49-F238E27FC236}">
                <a16:creationId xmlns:a16="http://schemas.microsoft.com/office/drawing/2014/main" id="{2E4E5601-867C-4DED-A312-FAAC8B837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74" y="3276295"/>
            <a:ext cx="5376811" cy="29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8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7482545" cy="6108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Zdroje uhľovodíkov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578577"/>
            <a:ext cx="7940660" cy="5209933"/>
          </a:xfrm>
        </p:spPr>
        <p:txBody>
          <a:bodyPr>
            <a:normAutofit/>
          </a:bodyPr>
          <a:lstStyle/>
          <a:p>
            <a:r>
              <a:rPr lang="sk-SK" dirty="0">
                <a:latin typeface="Tw Cen MT" panose="020B0602020104020603" pitchFamily="34" charset="-18"/>
              </a:rPr>
              <a:t>uhľovodíky sú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dôležité chemické suroviny </a:t>
            </a:r>
            <a:r>
              <a:rPr lang="sk-SK" dirty="0">
                <a:latin typeface="Tw Cen MT" panose="020B0602020104020603" pitchFamily="34" charset="-18"/>
              </a:rPr>
              <a:t>a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palivá</a:t>
            </a:r>
            <a:r>
              <a:rPr lang="sk-SK" dirty="0">
                <a:latin typeface="Tw Cen MT" panose="020B0602020104020603" pitchFamily="34" charset="-18"/>
              </a:rPr>
              <a:t>, </a:t>
            </a:r>
          </a:p>
          <a:p>
            <a:r>
              <a:rPr lang="sk-SK" dirty="0">
                <a:latin typeface="Tw Cen MT" panose="020B0602020104020603" pitchFamily="34" charset="-18"/>
              </a:rPr>
              <a:t>získavame ich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z troch</a:t>
            </a:r>
            <a:r>
              <a:rPr lang="sk-SK" dirty="0">
                <a:latin typeface="Tw Cen MT" panose="020B0602020104020603" pitchFamily="34" charset="-18"/>
              </a:rPr>
              <a:t> hlavných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zdrojov</a:t>
            </a:r>
            <a:r>
              <a:rPr lang="sk-SK" dirty="0">
                <a:latin typeface="Tw Cen MT" panose="020B0602020104020603" pitchFamily="34" charset="-18"/>
              </a:rPr>
              <a:t>: </a:t>
            </a:r>
          </a:p>
          <a:p>
            <a:pPr lvl="1"/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ropy</a:t>
            </a:r>
          </a:p>
          <a:p>
            <a:pPr lvl="1"/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zemného plynu</a:t>
            </a:r>
          </a:p>
          <a:p>
            <a:pPr lvl="1"/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uhlia</a:t>
            </a:r>
          </a:p>
          <a:p>
            <a:pPr marL="446088" indent="-269875"/>
            <a:r>
              <a:rPr lang="sk-SK" dirty="0">
                <a:latin typeface="Tw Cen MT" panose="020B0602020104020603" pitchFamily="34" charset="-18"/>
              </a:rPr>
              <a:t>všetky sa nachádzajú</a:t>
            </a:r>
            <a:br>
              <a:rPr lang="sk-SK" dirty="0">
                <a:latin typeface="Tw Cen MT" panose="020B0602020104020603" pitchFamily="34" charset="-18"/>
              </a:rPr>
            </a:br>
            <a:r>
              <a:rPr lang="sk-SK" dirty="0">
                <a:latin typeface="Tw Cen MT" panose="020B0602020104020603" pitchFamily="34" charset="-18"/>
              </a:rPr>
              <a:t>v zemskej kôre, v ložiskách,</a:t>
            </a:r>
            <a:br>
              <a:rPr lang="sk-SK" dirty="0">
                <a:latin typeface="Tw Cen MT" panose="020B0602020104020603" pitchFamily="34" charset="-18"/>
              </a:rPr>
            </a:br>
            <a:r>
              <a:rPr lang="sk-SK" dirty="0">
                <a:latin typeface="Tw Cen MT" panose="020B0602020104020603" pitchFamily="34" charset="-18"/>
              </a:rPr>
              <a:t>ktoré vznikli v dávnych dobách premenou drobných morských živočíchov a rastlín bez prístupu vzduchu, </a:t>
            </a:r>
          </a:p>
          <a:p>
            <a:pPr marL="725488"/>
            <a:r>
              <a:rPr lang="sk-SK" dirty="0">
                <a:latin typeface="Tw Cen MT" panose="020B0602020104020603" pitchFamily="34" charset="-18"/>
              </a:rPr>
              <a:t>sú veľmi dôležité zlúčeniny</a:t>
            </a:r>
          </a:p>
        </p:txBody>
      </p:sp>
      <p:pic>
        <p:nvPicPr>
          <p:cNvPr id="1026" name="Picture 2" descr="Výsledek obrázku pro vznik uhl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9" b="14535"/>
          <a:stretch/>
        </p:blipFill>
        <p:spPr bwMode="auto">
          <a:xfrm>
            <a:off x="5488230" y="2602683"/>
            <a:ext cx="3596726" cy="25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6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1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6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23" y="833014"/>
            <a:ext cx="7482545" cy="7635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Ropa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578577"/>
            <a:ext cx="7940660" cy="5209933"/>
          </a:xfrm>
        </p:spPr>
        <p:txBody>
          <a:bodyPr>
            <a:normAutofit/>
          </a:bodyPr>
          <a:lstStyle/>
          <a:p>
            <a:r>
              <a:rPr lang="sk-SK" dirty="0">
                <a:latin typeface="Tw Cen MT" panose="020B0602020104020603" pitchFamily="34" charset="-18"/>
              </a:rPr>
              <a:t>je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hnedočierna kvapalina </a:t>
            </a:r>
            <a:r>
              <a:rPr lang="sk-SK" dirty="0">
                <a:latin typeface="Tw Cen MT" panose="020B0602020104020603" pitchFamily="34" charset="-18"/>
              </a:rPr>
              <a:t>s menšou </a:t>
            </a:r>
            <a:br>
              <a:rPr lang="sk-SK" dirty="0">
                <a:latin typeface="Tw Cen MT" panose="020B0602020104020603" pitchFamily="34" charset="-18"/>
              </a:rPr>
            </a:br>
            <a:r>
              <a:rPr lang="sk-SK" dirty="0">
                <a:latin typeface="Tw Cen MT" panose="020B0602020104020603" pitchFamily="34" charset="-18"/>
              </a:rPr>
              <a:t>hustotou ako voda a s charakteristickým </a:t>
            </a:r>
            <a:br>
              <a:rPr lang="sk-SK" dirty="0">
                <a:latin typeface="Tw Cen MT" panose="020B0602020104020603" pitchFamily="34" charset="-18"/>
              </a:rPr>
            </a:br>
            <a:r>
              <a:rPr lang="sk-SK" dirty="0">
                <a:latin typeface="Tw Cen MT" panose="020B0602020104020603" pitchFamily="34" charset="-18"/>
              </a:rPr>
              <a:t>zápachom, </a:t>
            </a:r>
          </a:p>
          <a:p>
            <a:r>
              <a:rPr lang="sk-SK" dirty="0">
                <a:latin typeface="Tw Cen MT" panose="020B0602020104020603" pitchFamily="34" charset="-18"/>
              </a:rPr>
              <a:t>je to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zmes uhľovodíkov </a:t>
            </a:r>
            <a:r>
              <a:rPr lang="sk-SK" dirty="0">
                <a:latin typeface="Tw Cen MT" panose="020B0602020104020603" pitchFamily="34" charset="-18"/>
              </a:rPr>
              <a:t>(najmä </a:t>
            </a:r>
            <a:r>
              <a:rPr lang="sk-SK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alkánov</a:t>
            </a:r>
            <a:r>
              <a:rPr lang="sk-SK" dirty="0">
                <a:latin typeface="Tw Cen MT" panose="020B0602020104020603" pitchFamily="34" charset="-18"/>
              </a:rPr>
              <a:t>), priemyselne sa spracováva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frakčnou destiláciou </a:t>
            </a:r>
            <a:r>
              <a:rPr lang="sk-SK" dirty="0">
                <a:latin typeface="Tw Cen MT" panose="020B0602020104020603" pitchFamily="34" charset="-18"/>
              </a:rPr>
              <a:t>v kolónach, </a:t>
            </a:r>
          </a:p>
          <a:p>
            <a:pPr marL="533400"/>
            <a:r>
              <a:rPr lang="sk-SK" dirty="0">
                <a:latin typeface="Tw Cen MT" panose="020B0602020104020603" pitchFamily="34" charset="-18"/>
              </a:rPr>
              <a:t>z rôznych častí kolóny sa pri destilácií z ropy získavajú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jednotlivé produkty </a:t>
            </a:r>
            <a:r>
              <a:rPr lang="sk-SK" dirty="0">
                <a:latin typeface="Tw Cen MT" panose="020B0602020104020603" pitchFamily="34" charset="-18"/>
              </a:rPr>
              <a:t>–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frakcie </a:t>
            </a:r>
            <a:r>
              <a:rPr lang="sk-SK" dirty="0">
                <a:latin typeface="Tw Cen MT" panose="020B0602020104020603" pitchFamily="34" charset="-18"/>
              </a:rPr>
              <a:t>- ktoré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vrú v</a:t>
            </a:r>
            <a:r>
              <a:rPr lang="sk-SK" dirty="0">
                <a:latin typeface="Tw Cen MT" panose="020B0602020104020603" pitchFamily="34" charset="-18"/>
              </a:rPr>
              <a:t> určitom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rozmedzí teplôt</a:t>
            </a:r>
            <a:r>
              <a:rPr lang="sk-SK" dirty="0">
                <a:latin typeface="Tw Cen MT" panose="020B0602020104020603" pitchFamily="34" charset="-18"/>
              </a:rPr>
              <a:t>, </a:t>
            </a:r>
          </a:p>
          <a:p>
            <a:pPr marL="725488"/>
            <a:r>
              <a:rPr lang="sk-SK" dirty="0">
                <a:latin typeface="Tw Cen MT" panose="020B0602020104020603" pitchFamily="34" charset="-18"/>
              </a:rPr>
              <a:t>pri postupne zväčšujúcej sa teplote varu možno frakčnou destiláciou ropy získať rôzne frakcie, </a:t>
            </a:r>
          </a:p>
        </p:txBody>
      </p:sp>
      <p:pic>
        <p:nvPicPr>
          <p:cNvPr id="1036" name="Picture 12" descr="https://encrypted-tbn1.gstatic.com/images?q=tbn:ANd9GcRHeEiBUZhUTvT9BfFdKZ48FLm8cuM3wyXRUF7p5hTaVvFp9Zs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53" l="979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84" y="0"/>
            <a:ext cx="2630771" cy="351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3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23" y="833014"/>
            <a:ext cx="7482545" cy="7635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Frakcie ropy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578577"/>
            <a:ext cx="7940660" cy="52099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surový benzín</a:t>
            </a:r>
            <a:r>
              <a:rPr lang="sk-SK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 </a:t>
            </a:r>
            <a:r>
              <a:rPr lang="sk-SK" dirty="0">
                <a:latin typeface="Tw Cen MT" panose="020B0602020104020603" pitchFamily="34" charset="-18"/>
              </a:rPr>
              <a:t>– do spaľovacích </a:t>
            </a:r>
            <a:br>
              <a:rPr lang="sk-SK" dirty="0">
                <a:latin typeface="Tw Cen MT" panose="020B0602020104020603" pitchFamily="34" charset="-18"/>
              </a:rPr>
            </a:br>
            <a:r>
              <a:rPr lang="sk-SK" dirty="0">
                <a:latin typeface="Tw Cen MT" panose="020B0602020104020603" pitchFamily="34" charset="-18"/>
              </a:rPr>
              <a:t>motorov, čistenie škvŕn </a:t>
            </a:r>
          </a:p>
          <a:p>
            <a:pPr marL="528638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petrolej</a:t>
            </a:r>
            <a:r>
              <a:rPr lang="sk-SK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 </a:t>
            </a:r>
            <a:r>
              <a:rPr lang="sk-SK" dirty="0">
                <a:latin typeface="Tw Cen MT" panose="020B0602020104020603" pitchFamily="34" charset="-18"/>
              </a:rPr>
              <a:t>– ďalej sa chemicky spracováva</a:t>
            </a:r>
          </a:p>
          <a:p>
            <a:pPr marL="528638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plynový olej</a:t>
            </a:r>
            <a:r>
              <a:rPr lang="sk-SK" dirty="0">
                <a:latin typeface="Tw Cen MT" panose="020B0602020104020603" pitchFamily="34" charset="-18"/>
              </a:rPr>
              <a:t> – pohonná látka v </a:t>
            </a:r>
            <a:r>
              <a:rPr lang="sk-SK" dirty="0" err="1">
                <a:latin typeface="Tw Cen MT" panose="020B0602020104020603" pitchFamily="34" charset="-18"/>
              </a:rPr>
              <a:t>dieselo</a:t>
            </a:r>
            <a:r>
              <a:rPr lang="sk-SK" dirty="0">
                <a:latin typeface="Tw Cen MT" panose="020B0602020104020603" pitchFamily="34" charset="-18"/>
              </a:rPr>
              <a:t>-</a:t>
            </a:r>
            <a:br>
              <a:rPr lang="sk-SK" dirty="0">
                <a:latin typeface="Tw Cen MT" panose="020B0602020104020603" pitchFamily="34" charset="-18"/>
              </a:rPr>
            </a:br>
            <a:r>
              <a:rPr lang="sk-SK" dirty="0" err="1">
                <a:latin typeface="Tw Cen MT" panose="020B0602020104020603" pitchFamily="34" charset="-18"/>
              </a:rPr>
              <a:t>vých</a:t>
            </a:r>
            <a:r>
              <a:rPr lang="sk-SK" dirty="0">
                <a:latin typeface="Tw Cen MT" panose="020B0602020104020603" pitchFamily="34" charset="-18"/>
              </a:rPr>
              <a:t> motoroch (s petrolejom = nafta)</a:t>
            </a:r>
          </a:p>
          <a:p>
            <a:pPr marL="720725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mazacie oleje</a:t>
            </a:r>
            <a:r>
              <a:rPr lang="sk-SK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 </a:t>
            </a:r>
            <a:r>
              <a:rPr lang="sk-SK" dirty="0">
                <a:latin typeface="Tw Cen MT" panose="020B0602020104020603" pitchFamily="34" charset="-18"/>
              </a:rPr>
              <a:t>– mazanie strojov</a:t>
            </a:r>
          </a:p>
          <a:p>
            <a:pPr marL="720725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vazelína</a:t>
            </a:r>
            <a:r>
              <a:rPr lang="sk-SK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 </a:t>
            </a:r>
            <a:r>
              <a:rPr lang="sk-SK" dirty="0">
                <a:latin typeface="Tw Cen MT" panose="020B0602020104020603" pitchFamily="34" charset="-18"/>
              </a:rPr>
              <a:t>– na mazanie strojov, čistá </a:t>
            </a:r>
            <a:br>
              <a:rPr lang="sk-SK" dirty="0">
                <a:latin typeface="Tw Cen MT" panose="020B0602020104020603" pitchFamily="34" charset="-18"/>
              </a:rPr>
            </a:br>
            <a:r>
              <a:rPr lang="sk-SK" dirty="0">
                <a:latin typeface="Tw Cen MT" panose="020B0602020104020603" pitchFamily="34" charset="-18"/>
              </a:rPr>
              <a:t>sa používa v kozmetike, lekárstve</a:t>
            </a:r>
          </a:p>
          <a:p>
            <a:pPr marL="898525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parafín</a:t>
            </a:r>
            <a:r>
              <a:rPr lang="sk-SK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 </a:t>
            </a:r>
            <a:r>
              <a:rPr lang="sk-SK" dirty="0">
                <a:latin typeface="Tw Cen MT" panose="020B0602020104020603" pitchFamily="34" charset="-18"/>
              </a:rPr>
              <a:t>– výroba sviečok, leštidiel</a:t>
            </a:r>
          </a:p>
          <a:p>
            <a:pPr marL="985838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asfalt</a:t>
            </a:r>
            <a:r>
              <a:rPr lang="sk-SK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 </a:t>
            </a:r>
            <a:r>
              <a:rPr lang="sk-SK" dirty="0">
                <a:latin typeface="Tw Cen MT" panose="020B0602020104020603" pitchFamily="34" charset="-18"/>
              </a:rPr>
              <a:t>– povrchová úprava ciest</a:t>
            </a:r>
          </a:p>
          <a:p>
            <a:pPr marL="514350" indent="-514350">
              <a:buFont typeface="+mj-lt"/>
              <a:buAutoNum type="arabicPeriod"/>
            </a:pPr>
            <a:endParaRPr lang="sk-SK" dirty="0">
              <a:latin typeface="Tw Cen MT" panose="020B0602020104020603" pitchFamily="34" charset="-18"/>
            </a:endParaRPr>
          </a:p>
        </p:txBody>
      </p:sp>
      <p:pic>
        <p:nvPicPr>
          <p:cNvPr id="2054" name="Picture 6" descr="Výsledek obrázku pro amoniaková vo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5290" y="666750"/>
            <a:ext cx="3810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578577"/>
            <a:ext cx="7940660" cy="52099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sk-SK" dirty="0">
              <a:latin typeface="Tw Cen MT" panose="020B0602020104020603" pitchFamily="34" charset="-18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k-SK"/>
          </a:p>
        </p:txBody>
      </p:sp>
      <p:pic>
        <p:nvPicPr>
          <p:cNvPr id="4098" name="Picture 2" descr="Výsledek obrázku pro frakcie r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23" y="833014"/>
            <a:ext cx="7482545" cy="7635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Zemný plyn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578577"/>
            <a:ext cx="7940660" cy="520993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zmes plynných uhľovodíkov</a:t>
            </a:r>
            <a:r>
              <a:rPr lang="sk-SK" dirty="0">
                <a:latin typeface="Tw Cen MT" panose="020B0602020104020603" pitchFamily="34" charset="-18"/>
              </a:rPr>
              <a:t>, z ktorých</a:t>
            </a:r>
            <a:br>
              <a:rPr lang="sk-SK" dirty="0">
                <a:latin typeface="Tw Cen MT" panose="020B0602020104020603" pitchFamily="34" charset="-18"/>
              </a:rPr>
            </a:b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90% objemu </a:t>
            </a:r>
            <a:r>
              <a:rPr lang="sk-SK" dirty="0">
                <a:latin typeface="Tw Cen MT" panose="020B0602020104020603" pitchFamily="34" charset="-18"/>
              </a:rPr>
              <a:t>tvorí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metán</a:t>
            </a:r>
            <a:r>
              <a:rPr lang="sk-SK" dirty="0">
                <a:latin typeface="Tw Cen MT" panose="020B0602020104020603" pitchFamily="34" charset="-18"/>
              </a:rPr>
              <a:t>, </a:t>
            </a:r>
          </a:p>
          <a:p>
            <a:r>
              <a:rPr lang="sk-SK" dirty="0">
                <a:latin typeface="Tw Cen MT" panose="020B0602020104020603" pitchFamily="34" charset="-18"/>
              </a:rPr>
              <a:t>zemný plyn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obsahuje aj etán, propán, bután</a:t>
            </a:r>
            <a:r>
              <a:rPr lang="sk-SK" dirty="0">
                <a:latin typeface="Tw Cen MT" panose="020B0602020104020603" pitchFamily="34" charset="-18"/>
              </a:rPr>
              <a:t>, môže byť znečistený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aj </a:t>
            </a:r>
            <a:r>
              <a:rPr lang="sk-SK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sulfánom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 H</a:t>
            </a:r>
            <a:r>
              <a:rPr lang="sk-SK" baseline="-2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2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S</a:t>
            </a:r>
            <a:r>
              <a:rPr lang="sk-SK" dirty="0">
                <a:latin typeface="Tw Cen MT" panose="020B0602020104020603" pitchFamily="34" charset="-18"/>
              </a:rPr>
              <a:t>,</a:t>
            </a:r>
          </a:p>
          <a:p>
            <a:r>
              <a:rPr lang="sk-SK" dirty="0">
                <a:latin typeface="Tw Cen MT" panose="020B0602020104020603" pitchFamily="34" charset="-18"/>
              </a:rPr>
              <a:t>je to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veľmi dobré palivo</a:t>
            </a:r>
            <a:r>
              <a:rPr lang="sk-SK" dirty="0">
                <a:latin typeface="Tw Cen MT" panose="020B0602020104020603" pitchFamily="34" charset="-18"/>
              </a:rPr>
              <a:t>, výhodou je, že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horením nevzniká popolček </a:t>
            </a:r>
            <a:r>
              <a:rPr lang="sk-SK" dirty="0">
                <a:latin typeface="Tw Cen MT" panose="020B0602020104020603" pitchFamily="34" charset="-18"/>
              </a:rPr>
              <a:t>a iné škodlivé plynné produkty, </a:t>
            </a:r>
          </a:p>
          <a:p>
            <a:pPr marL="533400"/>
            <a:r>
              <a:rPr lang="sk-SK" dirty="0">
                <a:latin typeface="Tw Cen MT" panose="020B0602020104020603" pitchFamily="34" charset="-18"/>
              </a:rPr>
              <a:t>spaľuje sa bez sadzí, preto sa vo veľkom využíva v domácnostiach, </a:t>
            </a:r>
          </a:p>
          <a:p>
            <a:pPr marL="636588">
              <a:tabLst>
                <a:tab pos="354013" algn="l"/>
              </a:tabLst>
            </a:pPr>
            <a:r>
              <a:rPr lang="sk-SK" dirty="0">
                <a:latin typeface="Tw Cen MT" panose="020B0602020104020603" pitchFamily="34" charset="-18"/>
              </a:rPr>
              <a:t>pri používaní plynných palív je nevyhnutné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zamedziť ich úniku</a:t>
            </a:r>
            <a:r>
              <a:rPr lang="sk-SK" dirty="0">
                <a:latin typeface="Tw Cen MT" panose="020B0602020104020603" pitchFamily="34" charset="-18"/>
              </a:rPr>
              <a:t>, pretože v uzavretom priestore hrozí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nebezpečenstvo výbuchu a udusenia</a:t>
            </a:r>
          </a:p>
        </p:txBody>
      </p:sp>
      <p:pic>
        <p:nvPicPr>
          <p:cNvPr id="5122" name="Picture 2" descr="Výsledek obrázku pro zemný ply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0" b="11945"/>
          <a:stretch/>
        </p:blipFill>
        <p:spPr bwMode="auto">
          <a:xfrm>
            <a:off x="6773499" y="11897"/>
            <a:ext cx="2370501" cy="17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metá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8230" l="0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985720"/>
            <a:ext cx="1740274" cy="17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8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3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23" y="833014"/>
            <a:ext cx="7482545" cy="7635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Uhlie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578577"/>
            <a:ext cx="7940660" cy="520993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dlho </a:t>
            </a:r>
            <a:r>
              <a:rPr lang="sk-SK" dirty="0">
                <a:latin typeface="Tw Cen MT" panose="020B0602020104020603" pitchFamily="34" charset="-18"/>
              </a:rPr>
              <a:t>bolo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najvýznamnejším zdrojom </a:t>
            </a:r>
            <a:br>
              <a:rPr lang="sk-SK" dirty="0">
                <a:latin typeface="Tw Cen MT" panose="020B0602020104020603" pitchFamily="34" charset="-18"/>
              </a:rPr>
            </a:b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energie</a:t>
            </a:r>
            <a:r>
              <a:rPr lang="sk-SK" dirty="0">
                <a:latin typeface="Tw Cen MT" panose="020B0602020104020603" pitchFamily="34" charset="-18"/>
              </a:rPr>
              <a:t>,  spaľovanie uhlia nie je ekonomicky </a:t>
            </a:r>
            <a:r>
              <a:rPr lang="sk-SK" dirty="0" err="1">
                <a:latin typeface="Tw Cen MT" panose="020B0602020104020603" pitchFamily="34" charset="-18"/>
              </a:rPr>
              <a:t>výhod-né</a:t>
            </a:r>
            <a:r>
              <a:rPr lang="sk-SK" dirty="0">
                <a:latin typeface="Tw Cen MT" panose="020B0602020104020603" pitchFamily="34" charset="-18"/>
              </a:rPr>
              <a:t>, pretože jeho preprava je drahá, </a:t>
            </a:r>
          </a:p>
          <a:p>
            <a:pPr algn="just"/>
            <a:r>
              <a:rPr lang="sk-SK" dirty="0">
                <a:latin typeface="Tw Cen MT" panose="020B0602020104020603" pitchFamily="34" charset="-18"/>
              </a:rPr>
              <a:t>ako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palivo </a:t>
            </a:r>
            <a:r>
              <a:rPr lang="sk-SK" dirty="0">
                <a:latin typeface="Tw Cen MT" panose="020B0602020104020603" pitchFamily="34" charset="-18"/>
              </a:rPr>
              <a:t>sa používa najmä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v elektrárňach v mieste jeho ťažby </a:t>
            </a:r>
            <a:r>
              <a:rPr lang="sk-SK" dirty="0">
                <a:latin typeface="Tw Cen MT" panose="020B0602020104020603" pitchFamily="34" charset="-18"/>
              </a:rPr>
              <a:t>(napr. Nováky, Handlová), </a:t>
            </a:r>
          </a:p>
          <a:p>
            <a:pPr marL="446088" algn="just"/>
            <a:r>
              <a:rPr lang="sk-SK" dirty="0">
                <a:latin typeface="Tw Cen MT" panose="020B0602020104020603" pitchFamily="34" charset="-18"/>
              </a:rPr>
              <a:t>spracováva sa zohrievaním bez prístupu vzduchu, </a:t>
            </a:r>
          </a:p>
          <a:p>
            <a:pPr marL="533400" algn="just"/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pri zohrievaní</a:t>
            </a:r>
            <a:r>
              <a:rPr lang="sk-SK" dirty="0">
                <a:latin typeface="Tw Cen MT" panose="020B0602020104020603" pitchFamily="34" charset="-18"/>
              </a:rPr>
              <a:t> čierneho uhlia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nad 1000°C </a:t>
            </a:r>
            <a:r>
              <a:rPr lang="sk-SK" dirty="0">
                <a:latin typeface="Tw Cen MT" panose="020B0602020104020603" pitchFamily="34" charset="-18"/>
              </a:rPr>
              <a:t>(bez prístupu vzduchu) prebiehajú </a:t>
            </a:r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zložité chemické reakcie</a:t>
            </a:r>
            <a:r>
              <a:rPr lang="sk-SK" dirty="0">
                <a:latin typeface="Tw Cen MT" panose="020B0602020104020603" pitchFamily="34" charset="-18"/>
              </a:rPr>
              <a:t>, ktorých výsledkom sú viaceré hlavné produkty</a:t>
            </a:r>
          </a:p>
        </p:txBody>
      </p:sp>
      <p:pic>
        <p:nvPicPr>
          <p:cNvPr id="6146" name="Picture 2" descr="Výsledek obrázku pro uhli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65" y="17548"/>
            <a:ext cx="3052059" cy="203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9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23" y="833014"/>
            <a:ext cx="7482545" cy="7635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Spaľovanie uhlia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578577"/>
            <a:ext cx="7940660" cy="52099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koksárenský plyn (svietiplyn)</a:t>
            </a:r>
            <a:r>
              <a:rPr lang="sk-SK" dirty="0">
                <a:latin typeface="Tw Cen MT" panose="020B0602020104020603" pitchFamily="34" charset="-18"/>
              </a:rPr>
              <a:t> – obsahuje najmä vodík, metán, etylén a oxid uhoľnatý, používa sa ako palivo, </a:t>
            </a:r>
            <a:r>
              <a:rPr lang="sk-SK" sz="500" dirty="0">
                <a:latin typeface="Tw Cen MT" panose="020B0602020104020603" pitchFamily="34" charset="-18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sk-SK" sz="400" dirty="0">
              <a:latin typeface="Tw Cen MT" panose="020B0602020104020603" pitchFamily="34" charset="-18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čiernouhoľný decht </a:t>
            </a:r>
            <a:r>
              <a:rPr lang="sk-SK" dirty="0">
                <a:latin typeface="Tw Cen MT" panose="020B0602020104020603" pitchFamily="34" charset="-18"/>
              </a:rPr>
              <a:t>– izoluje sa z neho benzín, </a:t>
            </a:r>
            <a:r>
              <a:rPr lang="sk-SK" dirty="0" err="1">
                <a:latin typeface="Tw Cen MT" panose="020B0602020104020603" pitchFamily="34" charset="-18"/>
              </a:rPr>
              <a:t>naftalén</a:t>
            </a:r>
            <a:r>
              <a:rPr lang="sk-SK" dirty="0">
                <a:latin typeface="Tw Cen MT" panose="020B0602020104020603" pitchFamily="34" charset="-18"/>
              </a:rPr>
              <a:t> a ďalšie dôležité látky, </a:t>
            </a:r>
          </a:p>
          <a:p>
            <a:pPr marL="514350" indent="-514350">
              <a:buFont typeface="+mj-lt"/>
              <a:buAutoNum type="arabicPeriod"/>
            </a:pPr>
            <a:endParaRPr lang="sk-SK" sz="500" dirty="0">
              <a:latin typeface="Tw Cen MT" panose="020B0602020104020603" pitchFamily="34" charset="-18"/>
            </a:endParaRPr>
          </a:p>
          <a:p>
            <a:pPr marL="720725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koks</a:t>
            </a:r>
            <a:r>
              <a:rPr lang="sk-SK" dirty="0">
                <a:latin typeface="Tw Cen MT" panose="020B0602020104020603" pitchFamily="34" charset="-18"/>
              </a:rPr>
              <a:t> – používa sa ako palivo, pri výrobe surového železa a na iné účely, </a:t>
            </a:r>
          </a:p>
          <a:p>
            <a:pPr marL="720725" indent="-514350">
              <a:buFont typeface="+mj-lt"/>
              <a:buAutoNum type="arabicPeriod"/>
            </a:pPr>
            <a:endParaRPr lang="sk-SK" sz="500" dirty="0">
              <a:latin typeface="Tw Cen MT" panose="020B0602020104020603" pitchFamily="34" charset="-18"/>
            </a:endParaRPr>
          </a:p>
          <a:p>
            <a:pPr marL="898525" indent="-514350">
              <a:buFont typeface="+mj-lt"/>
              <a:buAutoNum type="arabicPeriod"/>
            </a:pP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-18"/>
              </a:rPr>
              <a:t>vedľajší produkt – amoniaková voda </a:t>
            </a:r>
            <a:r>
              <a:rPr lang="sk-SK" dirty="0">
                <a:latin typeface="Tw Cen MT" panose="020B0602020104020603" pitchFamily="34" charset="-18"/>
              </a:rPr>
              <a:t>– </a:t>
            </a:r>
            <a:r>
              <a:rPr lang="sk-SK" dirty="0" err="1">
                <a:latin typeface="Tw Cen MT" panose="020B0602020104020603" pitchFamily="34" charset="-18"/>
              </a:rPr>
              <a:t>použí-va</a:t>
            </a:r>
            <a:r>
              <a:rPr lang="sk-SK" dirty="0">
                <a:latin typeface="Tw Cen MT" panose="020B0602020104020603" pitchFamily="34" charset="-18"/>
              </a:rPr>
              <a:t> sa na výrobu dusíkatých hnojív</a:t>
            </a:r>
          </a:p>
        </p:txBody>
      </p:sp>
      <p:pic>
        <p:nvPicPr>
          <p:cNvPr id="6146" name="Picture 2" descr="Výsledek obrázku pro uhli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56" y="17549"/>
            <a:ext cx="2358844" cy="15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9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23" y="833014"/>
            <a:ext cx="7482545" cy="7635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Benzín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9785" y="1443835"/>
                <a:ext cx="7940660" cy="5650085"/>
              </a:xfrm>
            </p:spPr>
            <p:txBody>
              <a:bodyPr>
                <a:normAutofit/>
              </a:bodyPr>
              <a:lstStyle/>
              <a:p>
                <a:r>
                  <a:rPr lang="sk-SK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najvýznamnejšia zmes uhľovodíkov</a:t>
                </a:r>
                <a:r>
                  <a:rPr lang="sk-SK" dirty="0">
                    <a:latin typeface="Tw Cen MT" panose="020B0602020104020603" pitchFamily="34" charset="-18"/>
                  </a:rPr>
                  <a:t>, ktorá  sa používa najmä v spaľovacích motorov, </a:t>
                </a:r>
              </a:p>
              <a:p>
                <a:r>
                  <a:rPr lang="sk-SK" dirty="0">
                    <a:latin typeface="Tw Cen MT" panose="020B0602020104020603" pitchFamily="34" charset="-18"/>
                  </a:rPr>
                  <a:t>na zväčšenie produkcie benzínu sa využíva chemický rozklad petroleja krakovaním,</a:t>
                </a:r>
              </a:p>
              <a:p>
                <a:r>
                  <a:rPr lang="sk-SK" b="1" i="1" dirty="0">
                    <a:solidFill>
                      <a:srgbClr val="FFFF00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krakovanie</a:t>
                </a:r>
                <a:r>
                  <a:rPr lang="sk-SK" dirty="0">
                    <a:solidFill>
                      <a:srgbClr val="FFFF00"/>
                    </a:solidFill>
                    <a:latin typeface="Tw Cen MT" panose="020B0602020104020603" pitchFamily="34" charset="-18"/>
                  </a:rPr>
                  <a:t> </a:t>
                </a:r>
                <a:r>
                  <a:rPr lang="sk-SK" dirty="0">
                    <a:latin typeface="Tw Cen MT" panose="020B0602020104020603" pitchFamily="34" charset="-18"/>
                  </a:rPr>
                  <a:t>je </a:t>
                </a:r>
                <a:r>
                  <a:rPr lang="sk-SK" i="1" dirty="0">
                    <a:solidFill>
                      <a:srgbClr val="FFFF00"/>
                    </a:solidFill>
                    <a:latin typeface="Tw Cen MT" panose="020B0602020104020603" pitchFamily="34" charset="-18"/>
                  </a:rPr>
                  <a:t>tepelný rozklad uhľovodíkov s dlhším reťazcom na uhľovodíky s kratším reťazcom</a:t>
                </a:r>
                <a:r>
                  <a:rPr lang="sk-SK" dirty="0">
                    <a:latin typeface="Tw Cen MT" panose="020B0602020104020603" pitchFamily="34" charset="-18"/>
                  </a:rPr>
                  <a:t>, </a:t>
                </a:r>
              </a:p>
              <a:p>
                <a:r>
                  <a:rPr lang="sk-SK" dirty="0">
                    <a:latin typeface="Tw Cen MT" panose="020B0602020104020603" pitchFamily="34" charset="-18"/>
                  </a:rPr>
                  <a:t>pri krakovaní </a:t>
                </a:r>
                <a:r>
                  <a:rPr lang="sk-SK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nastáva štiepenie väzieb </a:t>
                </a:r>
                <a:r>
                  <a:rPr lang="sk-SK" dirty="0">
                    <a:latin typeface="Tw Cen MT" panose="020B0602020104020603" pitchFamily="34" charset="-18"/>
                  </a:rPr>
                  <a:t>medzi atómami C—C a </a:t>
                </a:r>
                <a:r>
                  <a:rPr lang="sk-SK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vznikajú</a:t>
                </a:r>
                <a:r>
                  <a:rPr lang="sk-SK" dirty="0">
                    <a:latin typeface="Tw Cen MT" panose="020B0602020104020603" pitchFamily="34" charset="-18"/>
                  </a:rPr>
                  <a:t> plynné a kvapalné </a:t>
                </a:r>
                <a:r>
                  <a:rPr lang="sk-SK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uhľovodíky</a:t>
                </a:r>
                <a:r>
                  <a:rPr lang="sk-SK" dirty="0">
                    <a:latin typeface="Tw Cen MT" panose="020B0602020104020603" pitchFamily="34" charset="-18"/>
                  </a:rPr>
                  <a:t> </a:t>
                </a:r>
                <a:r>
                  <a:rPr lang="sk-SK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s menším počtom atómov uhlíka </a:t>
                </a:r>
                <a:r>
                  <a:rPr lang="sk-SK" dirty="0">
                    <a:latin typeface="Tw Cen MT" panose="020B0602020104020603" pitchFamily="34" charset="-18"/>
                  </a:rPr>
                  <a:t>v reťazci</a:t>
                </a:r>
              </a:p>
              <a:p>
                <a:pPr marL="0" indent="0" algn="ctr">
                  <a:buNone/>
                </a:pPr>
                <a:r>
                  <a:rPr lang="sk-SK" b="1" dirty="0"/>
                  <a:t>	</a:t>
                </a:r>
                <a:r>
                  <a:rPr lang="sk-SK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C</a:t>
                </a:r>
                <a:r>
                  <a:rPr lang="sk-SK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16</a:t>
                </a:r>
                <a:r>
                  <a:rPr lang="sk-SK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H</a:t>
                </a:r>
                <a:r>
                  <a:rPr lang="sk-SK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34</a:t>
                </a:r>
                <a:r>
                  <a:rPr lang="sk-SK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sk-SK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sk-SK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𝟒</m:t>
                        </m:r>
                        <m:r>
                          <a:rPr lang="sk-SK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𝟎𝟎</m:t>
                        </m:r>
                        <m:r>
                          <a:rPr lang="sk-SK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sk-SK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𝟔𝟎𝟎</m:t>
                        </m:r>
                        <m:r>
                          <a:rPr lang="sk-SK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°</m:t>
                        </m:r>
                        <m:r>
                          <a:rPr lang="sk-SK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𝑪</m:t>
                        </m:r>
                      </m:e>
                    </m:groupChr>
                    <m:r>
                      <a:rPr lang="sk-SK" b="1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sk-SK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 C</a:t>
                </a:r>
                <a:r>
                  <a:rPr lang="sk-SK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8</a:t>
                </a:r>
                <a:r>
                  <a:rPr lang="sk-SK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H</a:t>
                </a:r>
                <a:r>
                  <a:rPr lang="sk-SK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18</a:t>
                </a:r>
                <a:r>
                  <a:rPr lang="sk-SK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 + C</a:t>
                </a:r>
                <a:r>
                  <a:rPr lang="sk-SK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8</a:t>
                </a:r>
                <a:r>
                  <a:rPr lang="sk-SK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H</a:t>
                </a:r>
                <a:r>
                  <a:rPr lang="sk-SK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16</a:t>
                </a:r>
                <a:endParaRPr lang="sk-SK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w Cen MT" panose="020B0602020104020603" pitchFamily="34" charset="-18"/>
                </a:endParaRPr>
              </a:p>
              <a:p>
                <a:pPr marL="0" indent="0">
                  <a:buNone/>
                </a:pPr>
                <a:r>
                  <a:rPr lang="sk-SK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		</a:t>
                </a:r>
                <a:r>
                  <a:rPr lang="sk-SK" sz="18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hexadekán</a:t>
                </a:r>
                <a:r>
                  <a:rPr lang="sk-SK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	     	     oktán           </a:t>
                </a:r>
                <a:r>
                  <a:rPr lang="sk-SK" sz="18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Tw Cen MT" panose="020B0602020104020603" pitchFamily="34" charset="-18"/>
                  </a:rPr>
                  <a:t>oktén</a:t>
                </a:r>
                <a:endParaRPr lang="sk-SK" sz="18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9785" y="1443835"/>
                <a:ext cx="7940660" cy="5650085"/>
              </a:xfrm>
              <a:blipFill rotWithShape="1">
                <a:blip r:embed="rId2"/>
                <a:stretch>
                  <a:fillRect l="-2842" t="-3236" r="-27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 descr="Výsledek obrázku pro benz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5279" y="1"/>
            <a:ext cx="2091257" cy="16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533</Words>
  <Application>Microsoft Office PowerPoint</Application>
  <PresentationFormat>Prezentácia na obrazovke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Segoe Print</vt:lpstr>
      <vt:lpstr>Tw Cen MT</vt:lpstr>
      <vt:lpstr>Office Theme</vt:lpstr>
      <vt:lpstr>Zdroje uhľovodíkov</vt:lpstr>
      <vt:lpstr>Zdroje uhľovodíkov</vt:lpstr>
      <vt:lpstr>Ropa</vt:lpstr>
      <vt:lpstr>Frakcie ropy</vt:lpstr>
      <vt:lpstr>Prezentácia programu PowerPoint</vt:lpstr>
      <vt:lpstr>Zemný plyn</vt:lpstr>
      <vt:lpstr>Uhlie</vt:lpstr>
      <vt:lpstr>Spaľovanie uhlia</vt:lpstr>
      <vt:lpstr>Benzín</vt:lpstr>
      <vt:lpstr>Kvalita benzínu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lenus</cp:lastModifiedBy>
  <cp:revision>51</cp:revision>
  <dcterms:created xsi:type="dcterms:W3CDTF">2013-08-21T19:17:07Z</dcterms:created>
  <dcterms:modified xsi:type="dcterms:W3CDTF">2021-02-04T15:47:00Z</dcterms:modified>
</cp:coreProperties>
</file>