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788AD7D-446F-49ED-B339-29F664F5562F}" type="datetimeFigureOut">
              <a:rPr lang="sk-SK" smtClean="0"/>
              <a:t>30. 12. 2021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0744B4B-4758-4C80-BCDE-EAA44BD6FB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766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AD7D-446F-49ED-B339-29F664F5562F}" type="datetimeFigureOut">
              <a:rPr lang="sk-SK" smtClean="0"/>
              <a:t>30. 12. 2021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4B4B-4758-4C80-BCDE-EAA44BD6FB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364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AD7D-446F-49ED-B339-29F664F5562F}" type="datetimeFigureOut">
              <a:rPr lang="sk-SK" smtClean="0"/>
              <a:t>30. 12. 2021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4B4B-4758-4C80-BCDE-EAA44BD6FB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7934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AD7D-446F-49ED-B339-29F664F5562F}" type="datetimeFigureOut">
              <a:rPr lang="sk-SK" smtClean="0"/>
              <a:t>30. 12. 2021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4B4B-4758-4C80-BCDE-EAA44BD6FB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4373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AD7D-446F-49ED-B339-29F664F5562F}" type="datetimeFigureOut">
              <a:rPr lang="sk-SK" smtClean="0"/>
              <a:t>30. 12. 2021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4B4B-4758-4C80-BCDE-EAA44BD6FB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1606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AD7D-446F-49ED-B339-29F664F5562F}" type="datetimeFigureOut">
              <a:rPr lang="sk-SK" smtClean="0"/>
              <a:t>30. 12. 2021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4B4B-4758-4C80-BCDE-EAA44BD6FB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2716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AD7D-446F-49ED-B339-29F664F5562F}" type="datetimeFigureOut">
              <a:rPr lang="sk-SK" smtClean="0"/>
              <a:t>30. 12. 2021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4B4B-4758-4C80-BCDE-EAA44BD6FB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5865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788AD7D-446F-49ED-B339-29F664F5562F}" type="datetimeFigureOut">
              <a:rPr lang="sk-SK" smtClean="0"/>
              <a:t>30. 12. 2021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4B4B-4758-4C80-BCDE-EAA44BD6FB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6538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788AD7D-446F-49ED-B339-29F664F5562F}" type="datetimeFigureOut">
              <a:rPr lang="sk-SK" smtClean="0"/>
              <a:t>30. 12. 2021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4B4B-4758-4C80-BCDE-EAA44BD6FB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597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AD7D-446F-49ED-B339-29F664F5562F}" type="datetimeFigureOut">
              <a:rPr lang="sk-SK" smtClean="0"/>
              <a:t>30. 12. 2021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4B4B-4758-4C80-BCDE-EAA44BD6FB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015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AD7D-446F-49ED-B339-29F664F5562F}" type="datetimeFigureOut">
              <a:rPr lang="sk-SK" smtClean="0"/>
              <a:t>30. 12. 2021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4B4B-4758-4C80-BCDE-EAA44BD6FB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702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AD7D-446F-49ED-B339-29F664F5562F}" type="datetimeFigureOut">
              <a:rPr lang="sk-SK" smtClean="0"/>
              <a:t>30. 12. 2021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4B4B-4758-4C80-BCDE-EAA44BD6FB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248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AD7D-446F-49ED-B339-29F664F5562F}" type="datetimeFigureOut">
              <a:rPr lang="sk-SK" smtClean="0"/>
              <a:t>30. 12. 2021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4B4B-4758-4C80-BCDE-EAA44BD6FB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778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AD7D-446F-49ED-B339-29F664F5562F}" type="datetimeFigureOut">
              <a:rPr lang="sk-SK" smtClean="0"/>
              <a:t>30. 12. 2021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4B4B-4758-4C80-BCDE-EAA44BD6FB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292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AD7D-446F-49ED-B339-29F664F5562F}" type="datetimeFigureOut">
              <a:rPr lang="sk-SK" smtClean="0"/>
              <a:t>30. 12. 2021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4B4B-4758-4C80-BCDE-EAA44BD6FB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265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AD7D-446F-49ED-B339-29F664F5562F}" type="datetimeFigureOut">
              <a:rPr lang="sk-SK" smtClean="0"/>
              <a:t>30. 12. 2021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4B4B-4758-4C80-BCDE-EAA44BD6FB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575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AD7D-446F-49ED-B339-29F664F5562F}" type="datetimeFigureOut">
              <a:rPr lang="sk-SK" smtClean="0"/>
              <a:t>30. 12. 2021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4B4B-4758-4C80-BCDE-EAA44BD6FB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757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788AD7D-446F-49ED-B339-29F664F5562F}" type="datetimeFigureOut">
              <a:rPr lang="sk-SK" smtClean="0"/>
              <a:t>30. 12. 2021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0744B4B-4758-4C80-BCDE-EAA44BD6FB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3209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Násobenie a delenie výrazov číslom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Ing. Adriana </a:t>
            </a:r>
            <a:r>
              <a:rPr lang="sk-SK" dirty="0" err="1" smtClean="0"/>
              <a:t>Belejkaničová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3720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Ďakujem za pozornosť!</a:t>
            </a:r>
            <a:endParaRPr lang="sk-SK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860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57382"/>
            <a:ext cx="10515600" cy="692726"/>
          </a:xfrm>
        </p:spPr>
        <p:txBody>
          <a:bodyPr>
            <a:normAutofit/>
          </a:bodyPr>
          <a:lstStyle/>
          <a:p>
            <a:r>
              <a:rPr lang="sk-SK" dirty="0" smtClean="0"/>
              <a:t>Príklad: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309091"/>
            <a:ext cx="10515600" cy="3867872"/>
          </a:xfrm>
        </p:spPr>
        <p:txBody>
          <a:bodyPr/>
          <a:lstStyle/>
          <a:p>
            <a:pPr marL="0" indent="0">
              <a:buNone/>
            </a:pPr>
            <a:r>
              <a:rPr lang="sk-SK" sz="1800" dirty="0" smtClean="0"/>
              <a:t>Jablko má hmotnosť x gramov, hruška má hmotnosť o 25 g väčšiu a hmotnosť melóna je </a:t>
            </a:r>
            <a:endParaRPr lang="sk-SK" sz="1800" dirty="0" smtClean="0"/>
          </a:p>
          <a:p>
            <a:pPr marL="0" indent="0">
              <a:buNone/>
            </a:pPr>
            <a:r>
              <a:rPr lang="sk-SK" sz="1800" dirty="0" smtClean="0"/>
              <a:t>12-krát </a:t>
            </a:r>
            <a:r>
              <a:rPr lang="sk-SK" sz="1800" dirty="0" smtClean="0"/>
              <a:t>väčšia ako hmotnosť hrušky. Vyjadrite hmotnosť melóna v tvare dvojčlena.</a:t>
            </a:r>
          </a:p>
          <a:p>
            <a:pPr marL="0" indent="0">
              <a:buNone/>
            </a:pPr>
            <a:r>
              <a:rPr lang="sk-SK" sz="1800" u="sng" dirty="0" smtClean="0"/>
              <a:t>Riešenie:</a:t>
            </a:r>
            <a:r>
              <a:rPr lang="sk-SK" sz="1800" dirty="0" smtClean="0"/>
              <a:t>     jablko .......... </a:t>
            </a:r>
            <a:r>
              <a:rPr lang="sk-SK" sz="1800" dirty="0" smtClean="0"/>
              <a:t>x </a:t>
            </a:r>
            <a:r>
              <a:rPr lang="sk-SK" sz="1800" dirty="0" smtClean="0"/>
              <a:t>gramov</a:t>
            </a:r>
          </a:p>
          <a:p>
            <a:pPr marL="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             hruška ......... (x + 25) gramov</a:t>
            </a:r>
          </a:p>
          <a:p>
            <a:pPr marL="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                melón .......... 12 . (x + 25) gramov</a:t>
            </a:r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r>
              <a:rPr lang="sk-SK" sz="1800" dirty="0" smtClean="0"/>
              <a:t>12 . (x + 25) = 12 . x + 12 . 25 = 12.x + 300</a:t>
            </a:r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r>
              <a:rPr lang="sk-SK" sz="1800" u="sng" dirty="0" smtClean="0"/>
              <a:t>Odpoveď:</a:t>
            </a:r>
            <a:r>
              <a:rPr lang="sk-SK" sz="1800" dirty="0" smtClean="0"/>
              <a:t>  Hmotnosť melóna je 12x + 300 gramov.</a:t>
            </a:r>
            <a:endParaRPr lang="sk-SK" sz="18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9145" y="4470400"/>
            <a:ext cx="1928236" cy="1928236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8136" y="3356732"/>
            <a:ext cx="1541551" cy="137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32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22293"/>
          </a:xfrm>
        </p:spPr>
        <p:txBody>
          <a:bodyPr/>
          <a:lstStyle/>
          <a:p>
            <a:r>
              <a:rPr lang="sk-SK" dirty="0" smtClean="0"/>
              <a:t>Násobiť výraz číslom znamená vynásobiť týmto číslom každý člen výrazu.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484581"/>
            <a:ext cx="10515600" cy="3692381"/>
          </a:xfrm>
        </p:spPr>
        <p:txBody>
          <a:bodyPr>
            <a:normAutofit lnSpcReduction="10000"/>
          </a:bodyPr>
          <a:lstStyle/>
          <a:p>
            <a:r>
              <a:rPr lang="sk-SK" sz="2400" dirty="0" smtClean="0"/>
              <a:t>Vynásobte výraz 5b + 4 číslom 2.</a:t>
            </a:r>
          </a:p>
          <a:p>
            <a:pPr marL="0" indent="0">
              <a:buNone/>
            </a:pPr>
            <a:r>
              <a:rPr lang="sk-SK" sz="2400" dirty="0" smtClean="0"/>
              <a:t>   2 . (5b + 4) = 2 . 5b + 2 . 4 = 10b + 8</a:t>
            </a:r>
          </a:p>
          <a:p>
            <a:pPr marL="0" indent="0">
              <a:buNone/>
            </a:pPr>
            <a:endParaRPr lang="sk-SK" sz="2400" dirty="0"/>
          </a:p>
          <a:p>
            <a:r>
              <a:rPr lang="sk-SK" sz="2400" dirty="0" smtClean="0"/>
              <a:t>Vynásobte výraz 3x – 1 číslom 5.</a:t>
            </a:r>
          </a:p>
          <a:p>
            <a:pPr marL="0" indent="0">
              <a:buNone/>
            </a:pPr>
            <a:r>
              <a:rPr lang="sk-SK" sz="2400" dirty="0"/>
              <a:t> </a:t>
            </a:r>
            <a:r>
              <a:rPr lang="sk-SK" sz="2400" dirty="0" smtClean="0"/>
              <a:t>  5 . (3x – 1) = 5 . 3x – 5 . 1 = 15x – 5</a:t>
            </a:r>
          </a:p>
          <a:p>
            <a:pPr marL="0" indent="0">
              <a:buNone/>
            </a:pPr>
            <a:endParaRPr lang="sk-SK" sz="2400" dirty="0"/>
          </a:p>
          <a:p>
            <a:r>
              <a:rPr lang="sk-SK" sz="2400" dirty="0" smtClean="0"/>
              <a:t>Vynásobte výraz 5a – 6 číslom 6.</a:t>
            </a:r>
          </a:p>
          <a:p>
            <a:pPr marL="0" indent="0">
              <a:buNone/>
            </a:pPr>
            <a:r>
              <a:rPr lang="sk-SK" sz="2400" dirty="0"/>
              <a:t> </a:t>
            </a:r>
            <a:r>
              <a:rPr lang="sk-SK" sz="2400" dirty="0" smtClean="0"/>
              <a:t>   6 . (5a – 6) = 6 . 5a – 6 . </a:t>
            </a:r>
            <a:r>
              <a:rPr lang="sk-SK" sz="2400" smtClean="0"/>
              <a:t>6 = 30a – 36 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7813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Príklad: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Dá sa zjednodušiť tento výraz: (4x + 6) : 2 ?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     Riešenie:  (4x + 6) : 2 = 4x : 2 + 6 : 2 = 2x + 3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sz="3200" b="1" dirty="0" smtClean="0">
                <a:solidFill>
                  <a:schemeClr val="accent6">
                    <a:lumMod val="50000"/>
                  </a:schemeClr>
                </a:solidFill>
              </a:rPr>
              <a:t>Deliť výraz číslom znamená vydeliť týmto číslom každý člen výrazu.</a:t>
            </a:r>
            <a:endParaRPr lang="sk-SK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59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Počítajte: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Vydeľte výraz 12a – 24 číslom 4.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(12a – 24) : 4 = 12a : 4 – 24 : 4 = 3a – 6 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 smtClean="0"/>
              <a:t>Vydeľte výraz 10y + 15x číslom 5.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(10y + 15x) : 5 = 10y : 5 + 15x : 5 = 2y + 3x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 smtClean="0"/>
              <a:t>Vydeľte výraz 9 + 12x číslom 3.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(9 + 12x) : 3 = 9 : 3 + 12x : 3 = 3 + 4x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524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Príklad: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Strana štvorca má dĺžku a. Aký obvod má štvorec so stranou o 2 jednotky kratšou?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</a:t>
            </a:r>
            <a:r>
              <a:rPr lang="sk-SK" u="sng" dirty="0" smtClean="0"/>
              <a:t>Riešenie:</a:t>
            </a:r>
            <a:r>
              <a:rPr lang="sk-SK" dirty="0" smtClean="0"/>
              <a:t> strana štvorca ....................... a</a:t>
            </a:r>
          </a:p>
          <a:p>
            <a:pPr marL="0" indent="0">
              <a:buNone/>
            </a:pPr>
            <a:r>
              <a:rPr lang="sk-SK" dirty="0" smtClean="0"/>
              <a:t>                    </a:t>
            </a:r>
            <a:r>
              <a:rPr lang="sk-SK" dirty="0" smtClean="0"/>
              <a:t>  strana menšieho štvorca ..... </a:t>
            </a:r>
            <a:r>
              <a:rPr lang="sk-SK" dirty="0"/>
              <a:t>a</a:t>
            </a:r>
            <a:r>
              <a:rPr lang="sk-SK" dirty="0" smtClean="0"/>
              <a:t> – 2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obvod: (a – 2) + (a – 2) + (a – 2) + (a – 2) =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= a + a + a + a – 2 – 2 – 2 – 2 = 4a – 8 = 4 . (a – 2)</a:t>
            </a:r>
          </a:p>
          <a:p>
            <a:r>
              <a:rPr lang="sk-SK" dirty="0" smtClean="0"/>
              <a:t>Každý člen výrazu 4a – 8 je deliteľný číslom 4, preto tento výraz upravíme tak, že číslo 4 napíšeme pred zátvorku a každý člen výrazu v zátvorke ním vydelíme.</a:t>
            </a:r>
          </a:p>
          <a:p>
            <a:pPr marL="0" indent="0">
              <a:buNone/>
            </a:pPr>
            <a:r>
              <a:rPr lang="sk-SK" u="sng" dirty="0"/>
              <a:t> </a:t>
            </a:r>
            <a:r>
              <a:rPr lang="sk-SK" u="sng" dirty="0" smtClean="0"/>
              <a:t>                     </a:t>
            </a:r>
            <a:endParaRPr lang="sk-SK" u="sng" dirty="0"/>
          </a:p>
        </p:txBody>
      </p:sp>
    </p:spTree>
    <p:extLst>
      <p:ext uri="{BB962C8B-B14F-4D97-AF65-F5344CB8AC3E}">
        <p14:creationId xmlns:p14="http://schemas.microsoft.com/office/powerpoint/2010/main" val="26679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Vynímanie pred zátvorku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>
                <a:solidFill>
                  <a:schemeClr val="accent6">
                    <a:lumMod val="50000"/>
                  </a:schemeClr>
                </a:solidFill>
              </a:rPr>
              <a:t>Najväčšieho spoločného deliteľa všetkých členov výrazu napíšeme (vyjmeme) pred zátvorku.</a:t>
            </a:r>
          </a:p>
          <a:p>
            <a:r>
              <a:rPr lang="sk-SK" sz="2800" b="1" dirty="0" smtClean="0">
                <a:solidFill>
                  <a:schemeClr val="accent6">
                    <a:lumMod val="50000"/>
                  </a:schemeClr>
                </a:solidFill>
              </a:rPr>
              <a:t>V zátvorke zostanú členy, ktoré sme týmto deliteľom vydelili.</a:t>
            </a:r>
          </a:p>
          <a:p>
            <a:pPr marL="0" indent="0">
              <a:buNone/>
            </a:pPr>
            <a:r>
              <a:rPr lang="sk-SK" sz="2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28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4a – 8 = 4 . (a – 2)</a:t>
            </a:r>
            <a:endParaRPr lang="sk-SK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6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Riešené príklady: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Upravte výrazy vyňatím najväčšieho spoločného deliteľa pred zátvorku: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a) 15u + 3                b) 2a – 2               c) 28 – 14x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Riešenie: a) 15u + 3 = 3 . (5u + 1)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b) 2a – 2 = 2 . (a – 1)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c) spoločného deliteľa budeme hľadať postupne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28 – 14x = 7 . (4 – 2x) = 7 . 2 . (2 – x) = 14 . (2 – x)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787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Vypočítajte:</a:t>
            </a:r>
            <a:endParaRPr lang="sk-SK" dirty="0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400" dirty="0" smtClean="0"/>
              <a:t>a) Vynásobte:</a:t>
            </a:r>
            <a:endParaRPr lang="sk-SK" sz="1400" dirty="0"/>
          </a:p>
        </p:txBody>
      </p:sp>
      <p:sp>
        <p:nvSpPr>
          <p:cNvPr id="8" name="Zástupný objekt pre text 7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sk-SK" dirty="0" smtClean="0"/>
              <a:t>3 . (5a – 4) =</a:t>
            </a:r>
          </a:p>
          <a:p>
            <a:r>
              <a:rPr lang="sk-SK" dirty="0" smtClean="0"/>
              <a:t>2,5 . (s + 10) =</a:t>
            </a:r>
          </a:p>
          <a:p>
            <a:r>
              <a:rPr lang="sk-SK" dirty="0" smtClean="0"/>
              <a:t>5 . (3x – 8) =</a:t>
            </a:r>
          </a:p>
          <a:p>
            <a:r>
              <a:rPr lang="sk-SK" dirty="0" smtClean="0"/>
              <a:t>0,7 . (x + 1,4) =</a:t>
            </a:r>
          </a:p>
          <a:p>
            <a:r>
              <a:rPr lang="sk-SK" dirty="0" smtClean="0"/>
              <a:t>8 . (5 – 2,2a) =</a:t>
            </a:r>
          </a:p>
          <a:p>
            <a:r>
              <a:rPr lang="sk-SK" dirty="0" smtClean="0"/>
              <a:t>10 . (6a + 1,3) =</a:t>
            </a:r>
          </a:p>
          <a:p>
            <a:r>
              <a:rPr lang="sk-SK" dirty="0" smtClean="0"/>
              <a:t>9 . (6 – 3a) =</a:t>
            </a:r>
          </a:p>
          <a:p>
            <a:r>
              <a:rPr lang="sk-SK" dirty="0" smtClean="0"/>
              <a:t>(5x + 8) . 4 =</a:t>
            </a:r>
            <a:endParaRPr lang="sk-SK" dirty="0"/>
          </a:p>
        </p:txBody>
      </p:sp>
      <p:sp>
        <p:nvSpPr>
          <p:cNvPr id="6" name="Zástupný objekt pre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sz="1400" dirty="0" smtClean="0"/>
              <a:t>b) Vydeľte:</a:t>
            </a:r>
            <a:endParaRPr lang="sk-SK" sz="1400" dirty="0"/>
          </a:p>
        </p:txBody>
      </p:sp>
      <p:sp>
        <p:nvSpPr>
          <p:cNvPr id="9" name="Zástupný objekt pre text 8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sk-SK" dirty="0" smtClean="0"/>
              <a:t>(28 + 14x) : 7 =</a:t>
            </a:r>
          </a:p>
          <a:p>
            <a:r>
              <a:rPr lang="sk-SK" dirty="0" smtClean="0"/>
              <a:t>(10 – 8a) : 2 =</a:t>
            </a:r>
          </a:p>
          <a:p>
            <a:r>
              <a:rPr lang="sk-SK" dirty="0" smtClean="0"/>
              <a:t>(15a + 20) : 5 =</a:t>
            </a:r>
          </a:p>
          <a:p>
            <a:r>
              <a:rPr lang="sk-SK" dirty="0" smtClean="0"/>
              <a:t>(24 – 18x) : 6 =</a:t>
            </a:r>
          </a:p>
          <a:p>
            <a:r>
              <a:rPr lang="sk-SK" dirty="0" smtClean="0"/>
              <a:t>(3,6a + 2,7) : 9 =</a:t>
            </a:r>
          </a:p>
          <a:p>
            <a:r>
              <a:rPr lang="sk-SK" dirty="0" smtClean="0"/>
              <a:t>(100x – 80) : 10 =</a:t>
            </a:r>
          </a:p>
          <a:p>
            <a:r>
              <a:rPr lang="sk-SK" dirty="0" smtClean="0"/>
              <a:t>(36 – 28x) : 4 =</a:t>
            </a:r>
          </a:p>
          <a:p>
            <a:r>
              <a:rPr lang="sk-SK" dirty="0" smtClean="0"/>
              <a:t>(53x + 47) : 10 =</a:t>
            </a:r>
            <a:endParaRPr lang="sk-SK" dirty="0"/>
          </a:p>
        </p:txBody>
      </p:sp>
      <p:sp>
        <p:nvSpPr>
          <p:cNvPr id="7" name="Zástupný objekt pre tex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k-SK" sz="1400" dirty="0" smtClean="0"/>
              <a:t>c) Vyjmite pred zátvorku najväčšieho spoločného </a:t>
            </a:r>
            <a:r>
              <a:rPr lang="sk-SK" sz="1400" dirty="0" err="1" smtClean="0"/>
              <a:t>detiteľa</a:t>
            </a:r>
            <a:r>
              <a:rPr lang="sk-SK" sz="1400" dirty="0" smtClean="0"/>
              <a:t>:</a:t>
            </a:r>
            <a:endParaRPr lang="sk-SK" sz="1400" dirty="0"/>
          </a:p>
        </p:txBody>
      </p:sp>
      <p:sp>
        <p:nvSpPr>
          <p:cNvPr id="10" name="Zástupný objekt pre text 9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sk-SK" dirty="0" smtClean="0"/>
              <a:t>18x + 24 =</a:t>
            </a:r>
          </a:p>
          <a:p>
            <a:r>
              <a:rPr lang="sk-SK" dirty="0" smtClean="0"/>
              <a:t>12 – 9y =</a:t>
            </a:r>
          </a:p>
          <a:p>
            <a:r>
              <a:rPr lang="sk-SK" dirty="0" smtClean="0"/>
              <a:t>8 + 10z =</a:t>
            </a:r>
          </a:p>
          <a:p>
            <a:r>
              <a:rPr lang="sk-SK" dirty="0" smtClean="0"/>
              <a:t>16s – 8k =</a:t>
            </a:r>
          </a:p>
          <a:p>
            <a:r>
              <a:rPr lang="sk-SK" dirty="0" smtClean="0"/>
              <a:t>7 – 42x = </a:t>
            </a:r>
          </a:p>
          <a:p>
            <a:r>
              <a:rPr lang="sk-SK" dirty="0" smtClean="0"/>
              <a:t>56x + 48t =</a:t>
            </a:r>
          </a:p>
          <a:p>
            <a:r>
              <a:rPr lang="sk-SK" dirty="0" smtClean="0"/>
              <a:t>21z + 9u =</a:t>
            </a:r>
          </a:p>
          <a:p>
            <a:r>
              <a:rPr lang="sk-SK" dirty="0" smtClean="0"/>
              <a:t>27x – 18 =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348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n − zasadacia miestnosť">
  <a:themeElements>
    <a:clrScheme name="Ión − zasadacia miestnosť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ón − zasadacia miestnosť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ón − zasadacia miestnosť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237</TotalTime>
  <Words>766</Words>
  <Application>Microsoft Office PowerPoint</Application>
  <PresentationFormat>Širokouhlá</PresentationFormat>
  <Paragraphs>85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Ión − zasadacia miestnosť</vt:lpstr>
      <vt:lpstr>Násobenie a delenie výrazov číslom</vt:lpstr>
      <vt:lpstr>Príklad:</vt:lpstr>
      <vt:lpstr>Násobiť výraz číslom znamená vynásobiť týmto číslom každý člen výrazu.</vt:lpstr>
      <vt:lpstr>Príklad:</vt:lpstr>
      <vt:lpstr>Počítajte:</vt:lpstr>
      <vt:lpstr>Príklad:</vt:lpstr>
      <vt:lpstr>Vynímanie pred zátvorku</vt:lpstr>
      <vt:lpstr>Riešené príklady:</vt:lpstr>
      <vt:lpstr>Vypočítajte:</vt:lpstr>
      <vt:lpstr>Ďakujem za pozornosť!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Násobenie a delenie výrazov číslom</dc:title>
  <dc:creator>janik.belejkani@gmail.com</dc:creator>
  <cp:lastModifiedBy>janik.belejkani@gmail.com</cp:lastModifiedBy>
  <cp:revision>15</cp:revision>
  <dcterms:created xsi:type="dcterms:W3CDTF">2021-12-28T18:47:48Z</dcterms:created>
  <dcterms:modified xsi:type="dcterms:W3CDTF">2021-12-30T11:17:08Z</dcterms:modified>
  <cp:contentStatus>Finálna verzia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