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F9CE0B-5496-4C16-88FE-0A90E225A2A1}" type="datetimeFigureOut">
              <a:rPr lang="sk-SK" smtClean="0"/>
              <a:t>6. 1. 2021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0E8B1E-72FD-4D04-9A58-14E2B2B2946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8568952" cy="3888432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chemeClr val="accent2"/>
                </a:solidFill>
              </a:rPr>
              <a:t>        SLOVESÁ</a:t>
            </a:r>
          </a:p>
          <a:p>
            <a:endParaRPr lang="sk-SK" dirty="0"/>
          </a:p>
          <a:p>
            <a:endParaRPr lang="sk-SK" b="1" i="1" dirty="0" smtClean="0"/>
          </a:p>
          <a:p>
            <a:endParaRPr lang="sk-SK" b="1" i="1" dirty="0"/>
          </a:p>
          <a:p>
            <a:endParaRPr lang="sk-SK" b="1" i="1" dirty="0" smtClean="0"/>
          </a:p>
          <a:p>
            <a:endParaRPr lang="sk-SK" b="1" i="1" dirty="0"/>
          </a:p>
          <a:p>
            <a:endParaRPr lang="sk-SK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4" y="2132856"/>
            <a:ext cx="587496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05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2"/>
                </a:solidFill>
              </a:rPr>
              <a:t>                                 SLOVESÁ</a:t>
            </a:r>
            <a:r>
              <a:rPr lang="sk-SK" b="1" dirty="0">
                <a:solidFill>
                  <a:schemeClr val="accent2"/>
                </a:solidFill>
              </a:rPr>
              <a:t/>
            </a:r>
            <a:br>
              <a:rPr lang="sk-SK" b="1" dirty="0">
                <a:solidFill>
                  <a:schemeClr val="accent2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i="1" dirty="0">
                <a:solidFill>
                  <a:schemeClr val="accent2"/>
                </a:solidFill>
              </a:rPr>
              <a:t>Ohybný slovný druh</a:t>
            </a:r>
            <a:br>
              <a:rPr lang="sk-SK" i="1" dirty="0">
                <a:solidFill>
                  <a:schemeClr val="accent2"/>
                </a:solidFill>
              </a:rPr>
            </a:br>
            <a:endParaRPr lang="sk-SK" i="1" dirty="0" smtClean="0">
              <a:solidFill>
                <a:schemeClr val="accent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k-SK" sz="2800" b="1" i="1" dirty="0" smtClean="0"/>
              <a:t>Delíme </a:t>
            </a:r>
            <a:r>
              <a:rPr lang="sk-SK" sz="2800" b="1" i="1" dirty="0"/>
              <a:t>ich</a:t>
            </a:r>
            <a:r>
              <a:rPr lang="sk-SK" sz="2800" i="1" dirty="0"/>
              <a:t>:     </a:t>
            </a:r>
            <a:r>
              <a:rPr lang="sk-SK" sz="2800" b="1" dirty="0" smtClean="0"/>
              <a:t>plnovýznamové: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800" dirty="0"/>
              <a:t> </a:t>
            </a:r>
            <a:r>
              <a:rPr lang="sk-SK" sz="2800" dirty="0" smtClean="0"/>
              <a:t>                       </a:t>
            </a:r>
            <a:r>
              <a:rPr lang="sk-SK" sz="2800" u="sng" dirty="0" smtClean="0"/>
              <a:t>činnostné </a:t>
            </a:r>
            <a:r>
              <a:rPr lang="sk-SK" sz="2800" dirty="0" smtClean="0"/>
              <a:t>- pomenúvajú </a:t>
            </a:r>
            <a:r>
              <a:rPr lang="sk-SK" sz="2800" dirty="0"/>
              <a:t>činnosti, </a:t>
            </a:r>
            <a:r>
              <a:rPr lang="sk-SK" sz="2800" dirty="0" smtClean="0"/>
              <a:t>úkony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800" dirty="0" smtClean="0"/>
              <a:t>  (pracovať, cestovať, rozprávať, hrabať </a:t>
            </a:r>
            <a:r>
              <a:rPr lang="sk-SK" sz="2800" dirty="0"/>
              <a:t>)</a:t>
            </a:r>
            <a:endParaRPr lang="sk-SK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sk-SK" sz="2800" dirty="0"/>
              <a:t> </a:t>
            </a:r>
            <a:r>
              <a:rPr lang="sk-SK" sz="2800" dirty="0" smtClean="0"/>
              <a:t>                       </a:t>
            </a:r>
            <a:r>
              <a:rPr lang="sk-SK" sz="2800" u="sng" dirty="0" smtClean="0"/>
              <a:t>stavové </a:t>
            </a:r>
            <a:r>
              <a:rPr lang="sk-SK" sz="2800" dirty="0" smtClean="0"/>
              <a:t>- pomenúvajú </a:t>
            </a:r>
            <a:r>
              <a:rPr lang="sk-SK" sz="2800" dirty="0"/>
              <a:t>stavy, deje, </a:t>
            </a:r>
            <a:r>
              <a:rPr lang="sk-SK" sz="2800" dirty="0" smtClean="0"/>
              <a:t>ktoré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2800" dirty="0"/>
              <a:t> </a:t>
            </a:r>
            <a:r>
              <a:rPr lang="sk-SK" sz="2800" dirty="0" smtClean="0"/>
              <a:t> </a:t>
            </a:r>
            <a:r>
              <a:rPr lang="sk-SK" sz="2800" dirty="0"/>
              <a:t>nepodliehajú vôli (</a:t>
            </a:r>
            <a:r>
              <a:rPr lang="sk-SK" sz="2800" dirty="0" smtClean="0"/>
              <a:t>šedivieť, starnúť, uzdraviť </a:t>
            </a:r>
            <a:r>
              <a:rPr lang="sk-SK" sz="2800" dirty="0"/>
              <a:t>sa...)</a:t>
            </a:r>
          </a:p>
          <a:p>
            <a:pPr marL="0" indent="0">
              <a:lnSpc>
                <a:spcPct val="120000"/>
              </a:lnSpc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49234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                         neplnovýznamové </a:t>
            </a:r>
            <a:r>
              <a:rPr lang="sk-SK" sz="2800" dirty="0" smtClean="0"/>
              <a:t>– pomocné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nemajú </a:t>
            </a:r>
            <a:r>
              <a:rPr lang="sk-SK" sz="2800" dirty="0"/>
              <a:t>úplný, samostatný význam, preto sa vo vete spájajú s iným, </a:t>
            </a:r>
            <a:r>
              <a:rPr lang="sk-SK" sz="2800" dirty="0" smtClean="0"/>
              <a:t>plnovýznamovým slovom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/>
              <a:t>chcieť, smieť, môcť, vedieť, mať (=mať povinnosť), byť (=existovať), začať, prestať, stať sa</a:t>
            </a:r>
            <a:r>
              <a:rPr lang="sk-SK" sz="2800" dirty="0" smtClean="0"/>
              <a:t>...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5458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i="1" dirty="0" smtClean="0">
                <a:solidFill>
                  <a:schemeClr val="accent2"/>
                </a:solidFill>
              </a:rPr>
              <a:t>Na slovesá sa pýtame :</a:t>
            </a:r>
            <a:endParaRPr lang="sk-SK" sz="2800" i="1" dirty="0">
              <a:solidFill>
                <a:schemeClr val="accent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       </a:t>
            </a:r>
            <a:r>
              <a:rPr lang="sk-SK" sz="2800" b="1" dirty="0" smtClean="0"/>
              <a:t>Čo robí ?  </a:t>
            </a:r>
            <a:r>
              <a:rPr lang="sk-SK" sz="2800" dirty="0" smtClean="0"/>
              <a:t>pracuje, cvičí, tancuje, kričí........</a:t>
            </a:r>
          </a:p>
          <a:p>
            <a:pPr marL="0" indent="0">
              <a:buNone/>
            </a:pPr>
            <a:r>
              <a:rPr lang="sk-SK" sz="2800" dirty="0"/>
              <a:t> </a:t>
            </a:r>
            <a:r>
              <a:rPr lang="sk-SK" sz="2800" dirty="0" smtClean="0"/>
              <a:t>      </a:t>
            </a:r>
            <a:r>
              <a:rPr lang="sk-SK" sz="2800" b="1" dirty="0" smtClean="0"/>
              <a:t>Čo sa s ním deje?  </a:t>
            </a:r>
            <a:r>
              <a:rPr lang="sk-SK" sz="2800" dirty="0" smtClean="0"/>
              <a:t>šedivie, chorľavie, </a:t>
            </a:r>
            <a:r>
              <a:rPr lang="sk-SK" sz="2800" dirty="0" err="1" smtClean="0"/>
              <a:t>stárne</a:t>
            </a:r>
            <a:r>
              <a:rPr lang="sk-SK" sz="2800" dirty="0" smtClean="0"/>
              <a:t>.....</a:t>
            </a:r>
          </a:p>
          <a:p>
            <a:pPr marL="0" indent="0">
              <a:buNone/>
            </a:pPr>
            <a:endParaRPr lang="sk-SK" sz="28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322640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93206"/>
            <a:ext cx="2476500" cy="240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36912"/>
            <a:ext cx="226350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25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sz="2800" dirty="0" smtClean="0">
                <a:solidFill>
                  <a:schemeClr val="accent2"/>
                </a:solidFill>
              </a:rPr>
              <a:t>Je </a:t>
            </a:r>
            <a:r>
              <a:rPr lang="sk-SK" sz="2800" dirty="0">
                <a:solidFill>
                  <a:schemeClr val="accent2"/>
                </a:solidFill>
              </a:rPr>
              <a:t>slovný druh, ktorým sa pomenúvajú </a:t>
            </a:r>
            <a:r>
              <a:rPr lang="sk-SK" sz="2800" dirty="0" smtClean="0">
                <a:solidFill>
                  <a:schemeClr val="accent2"/>
                </a:solidFill>
              </a:rPr>
              <a:t>deje, činnosti a</a:t>
            </a:r>
          </a:p>
          <a:p>
            <a:pPr marL="0" indent="0">
              <a:buNone/>
            </a:pPr>
            <a:r>
              <a:rPr lang="sk-SK" sz="2800" dirty="0">
                <a:solidFill>
                  <a:schemeClr val="accent2"/>
                </a:solidFill>
              </a:rPr>
              <a:t> </a:t>
            </a:r>
            <a:r>
              <a:rPr lang="sk-SK" sz="2800" dirty="0" smtClean="0">
                <a:solidFill>
                  <a:schemeClr val="accent2"/>
                </a:solidFill>
              </a:rPr>
              <a:t> lebo stavy osôb, zvierat a vecí.</a:t>
            </a:r>
          </a:p>
          <a:p>
            <a:pPr marL="0" indent="0">
              <a:buNone/>
            </a:pPr>
            <a:r>
              <a:rPr lang="sk-SK" sz="2800" i="1" dirty="0" smtClean="0">
                <a:solidFill>
                  <a:schemeClr val="accent2"/>
                </a:solidFill>
              </a:rPr>
              <a:t>U slovies určujeme gramatické kategórie :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chemeClr val="tx1"/>
                </a:solidFill>
              </a:rPr>
              <a:t>o</a:t>
            </a:r>
            <a:r>
              <a:rPr lang="sk-SK" sz="2800" dirty="0" smtClean="0">
                <a:solidFill>
                  <a:schemeClr val="tx1"/>
                </a:solidFill>
              </a:rPr>
              <a:t>soba /</a:t>
            </a:r>
            <a:r>
              <a:rPr lang="sk-SK" sz="2400" dirty="0" smtClean="0">
                <a:solidFill>
                  <a:schemeClr val="tx1"/>
                </a:solidFill>
              </a:rPr>
              <a:t>prvá, druhá, tretia</a:t>
            </a:r>
            <a:r>
              <a:rPr lang="sk-SK" sz="2800" dirty="0" smtClean="0">
                <a:solidFill>
                  <a:schemeClr val="tx1"/>
                </a:solidFill>
              </a:rPr>
              <a:t>/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chemeClr val="tx1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íslo /</a:t>
            </a:r>
            <a:r>
              <a:rPr lang="sk-SK" sz="2400" dirty="0" smtClean="0">
                <a:solidFill>
                  <a:schemeClr val="tx1"/>
                </a:solidFill>
              </a:rPr>
              <a:t>jednotné, množné</a:t>
            </a:r>
            <a:r>
              <a:rPr lang="sk-SK" sz="2800" dirty="0" smtClean="0">
                <a:solidFill>
                  <a:schemeClr val="tx1"/>
                </a:solidFill>
              </a:rPr>
              <a:t>/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chemeClr val="tx1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as /</a:t>
            </a:r>
            <a:r>
              <a:rPr lang="sk-SK" sz="2400" dirty="0" smtClean="0">
                <a:solidFill>
                  <a:schemeClr val="tx1"/>
                </a:solidFill>
              </a:rPr>
              <a:t>prítomný, minulý, budúci</a:t>
            </a:r>
            <a:r>
              <a:rPr lang="sk-SK" sz="2800" dirty="0" smtClean="0">
                <a:solidFill>
                  <a:schemeClr val="tx1"/>
                </a:solidFill>
              </a:rPr>
              <a:t>/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chemeClr val="tx1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pôsob /</a:t>
            </a:r>
            <a:r>
              <a:rPr lang="sk-SK" sz="2400" dirty="0" smtClean="0">
                <a:solidFill>
                  <a:schemeClr val="tx1"/>
                </a:solidFill>
              </a:rPr>
              <a:t>oznamovací, rozkazovací, podmieňovací</a:t>
            </a:r>
            <a:r>
              <a:rPr lang="sk-SK" sz="2800" dirty="0" smtClean="0">
                <a:solidFill>
                  <a:schemeClr val="tx1"/>
                </a:solidFill>
              </a:rPr>
              <a:t>/</a:t>
            </a:r>
          </a:p>
          <a:p>
            <a:pPr>
              <a:buFontTx/>
              <a:buChar char="-"/>
            </a:pPr>
            <a:r>
              <a:rPr lang="sk-SK" sz="2800" dirty="0">
                <a:solidFill>
                  <a:schemeClr val="tx1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lovesný vid /</a:t>
            </a:r>
            <a:r>
              <a:rPr lang="sk-SK" sz="2400" dirty="0" smtClean="0">
                <a:solidFill>
                  <a:schemeClr val="tx1"/>
                </a:solidFill>
              </a:rPr>
              <a:t>dokonavý, nedokonavý </a:t>
            </a:r>
            <a:r>
              <a:rPr lang="sk-SK" sz="2800" dirty="0" smtClean="0">
                <a:solidFill>
                  <a:schemeClr val="tx1"/>
                </a:solidFill>
              </a:rPr>
              <a:t>/</a:t>
            </a:r>
            <a:endParaRPr lang="sk-SK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9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Činnostné či stavové?</a:t>
            </a:r>
            <a:endParaRPr lang="sk-SK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38635"/>
            <a:ext cx="1582615" cy="158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290" y="1749379"/>
            <a:ext cx="2378596" cy="140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682" y="3999088"/>
            <a:ext cx="2381250" cy="128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12" y="3999088"/>
            <a:ext cx="1512168" cy="184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94532"/>
            <a:ext cx="1783162" cy="147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6471"/>
            <a:ext cx="1944216" cy="156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1619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/>
          <p:cNvSpPr/>
          <p:nvPr/>
        </p:nvSpPr>
        <p:spPr>
          <a:xfrm>
            <a:off x="307975" y="3294293"/>
            <a:ext cx="1872206" cy="499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skáče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AutoShape 13" descr="Aqua, emoticons, -, podozrivý, červenať sa Stock Ilustrácia | k1205479 |  Fotosear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15" descr="Aqua, emoticons, -, podozrivý, červenať sa Stock Ilustrácia | k1205479 |  Fotosearc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696340" y="3292184"/>
            <a:ext cx="177849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číta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833059" y="5414873"/>
            <a:ext cx="17784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kreslí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2483768" y="2843808"/>
            <a:ext cx="17784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č</a:t>
            </a:r>
            <a:r>
              <a:rPr lang="sk-SK" dirty="0" smtClean="0">
                <a:solidFill>
                  <a:schemeClr val="tx1"/>
                </a:solidFill>
              </a:rPr>
              <a:t>ervená sa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7289338" y="3789040"/>
            <a:ext cx="17784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plače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5732446" y="5895189"/>
            <a:ext cx="17784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spí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320412" y="5863208"/>
            <a:ext cx="177849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lyžuje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1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6552728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268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158</Words>
  <Application>Microsoft Office PowerPoint</Application>
  <PresentationFormat>Prezentácia na obrazovke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Prezentácia programu PowerPoint</vt:lpstr>
      <vt:lpstr>                                 SLOVESÁ </vt:lpstr>
      <vt:lpstr>Prezentácia programu PowerPoint</vt:lpstr>
      <vt:lpstr>Na slovesá sa pýtame :</vt:lpstr>
      <vt:lpstr> </vt:lpstr>
      <vt:lpstr>Činnostné či stavové?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Gabika</dc:creator>
  <cp:lastModifiedBy>Gabika</cp:lastModifiedBy>
  <cp:revision>15</cp:revision>
  <dcterms:created xsi:type="dcterms:W3CDTF">2021-01-06T13:48:48Z</dcterms:created>
  <dcterms:modified xsi:type="dcterms:W3CDTF">2021-01-06T16:24:46Z</dcterms:modified>
</cp:coreProperties>
</file>