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7" r:id="rId7"/>
    <p:sldId id="260" r:id="rId8"/>
    <p:sldId id="263" r:id="rId9"/>
    <p:sldId id="268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CC3300"/>
    <a:srgbClr val="003399"/>
    <a:srgbClr val="26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BAB3F-C616-439C-8346-69DAE31C7FD9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28023-B1A0-4C8C-AD3B-B9A5512463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19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0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56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97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50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2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42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45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68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34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B5A8-106E-44B2-9F69-A73CD0BD8B6B}" type="datetimeFigureOut">
              <a:rPr lang="pl-PL" smtClean="0"/>
              <a:t>2020-10-01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BA68-96E2-41ED-BE34-7DFFD317B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90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roste Czarne Ozdobne Dekoracyjne Ramki - Stockowe grafiki wektorowe i  więcej obrazów Abstrakcja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16" y="200844"/>
            <a:ext cx="8696526" cy="641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OMEDO grafika THE FEATHER 30 x 40 złota ramka AnOther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54" y="414391"/>
            <a:ext cx="4154993" cy="27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342584" cy="460851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33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Działalność </a:t>
            </a:r>
            <a:r>
              <a:rPr lang="pl-PL" sz="4000" b="1" dirty="0" smtClean="0">
                <a:solidFill>
                  <a:srgbClr val="0033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bibliotek szkolnych </a:t>
            </a:r>
            <a:r>
              <a:rPr lang="pl-PL" sz="3600" b="1" dirty="0" smtClean="0">
                <a:solidFill>
                  <a:srgbClr val="0033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pl-PL" sz="3600" b="1" dirty="0" smtClean="0">
                <a:solidFill>
                  <a:srgbClr val="0033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pl-PL" sz="3600" b="1" dirty="0" smtClean="0">
                <a:solidFill>
                  <a:srgbClr val="0033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 Liceum Ogólnokształcącym nr VIII im. Bolesława Krzywoustego we Wrocławiu</a:t>
            </a:r>
            <a:endParaRPr lang="pl-PL" sz="3600" b="1" dirty="0">
              <a:solidFill>
                <a:srgbClr val="0033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7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0070C0"/>
                </a:solidFill>
              </a:rPr>
              <a:t>Szczegółowe </a:t>
            </a:r>
            <a:r>
              <a:rPr lang="pl-PL" sz="3600" dirty="0" smtClean="0">
                <a:solidFill>
                  <a:srgbClr val="0070C0"/>
                </a:solidFill>
              </a:rPr>
              <a:t>informacje</a:t>
            </a:r>
            <a:endParaRPr lang="pl-PL" sz="36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Gdzie można je znaleźć?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b="1" dirty="0" smtClean="0"/>
              <a:t>Statucie szkoły</a:t>
            </a:r>
            <a:r>
              <a:rPr lang="pl-PL" dirty="0"/>
              <a:t> </a:t>
            </a:r>
            <a:r>
              <a:rPr lang="pl-PL" sz="2600" dirty="0" smtClean="0"/>
              <a:t>(na stronie internetowej LO nr VIII):</a:t>
            </a:r>
          </a:p>
          <a:p>
            <a:pPr marL="0" indent="0">
              <a:buNone/>
            </a:pPr>
            <a:r>
              <a:rPr lang="pl-PL" dirty="0" smtClean="0"/>
              <a:t>     </a:t>
            </a:r>
            <a:r>
              <a:rPr lang="pl-PL" sz="2800" b="1" dirty="0" smtClean="0">
                <a:solidFill>
                  <a:schemeClr val="accent4">
                    <a:lumMod val="75000"/>
                  </a:schemeClr>
                </a:solidFill>
              </a:rPr>
              <a:t>Dział IV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sz="2800" dirty="0" smtClean="0">
                <a:solidFill>
                  <a:schemeClr val="accent4">
                    <a:lumMod val="75000"/>
                  </a:schemeClr>
                </a:solidFill>
              </a:rPr>
              <a:t>     Organizacja szkoły</a:t>
            </a:r>
          </a:p>
          <a:p>
            <a:pPr marL="0" indent="0">
              <a:buNone/>
            </a:pPr>
            <a:r>
              <a:rPr lang="pl-PL" sz="2800" dirty="0"/>
              <a:t>	</a:t>
            </a:r>
            <a:r>
              <a:rPr lang="pl-PL" sz="2800" dirty="0" smtClean="0"/>
              <a:t>     </a:t>
            </a:r>
            <a:r>
              <a:rPr lang="pl-PL" sz="2800" b="1" dirty="0" smtClean="0">
                <a:solidFill>
                  <a:srgbClr val="C00000"/>
                </a:solidFill>
              </a:rPr>
              <a:t>Rozdział 5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C00000"/>
                </a:solidFill>
              </a:rPr>
              <a:t>	     Biblioteka szkolna</a:t>
            </a:r>
          </a:p>
          <a:p>
            <a:pPr marL="0" indent="0">
              <a:buNone/>
            </a:pPr>
            <a:r>
              <a:rPr lang="pl-PL" sz="2800" dirty="0" smtClean="0"/>
              <a:t>		     </a:t>
            </a:r>
            <a:r>
              <a:rPr lang="pl-PL" sz="2800" b="1" dirty="0" smtClean="0">
                <a:solidFill>
                  <a:srgbClr val="003300"/>
                </a:solidFill>
              </a:rPr>
              <a:t>§ 104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003300"/>
                </a:solidFill>
              </a:rPr>
              <a:t>		</a:t>
            </a:r>
            <a:r>
              <a:rPr lang="pl-PL" sz="2800" dirty="0">
                <a:solidFill>
                  <a:srgbClr val="003300"/>
                </a:solidFill>
              </a:rPr>
              <a:t> </a:t>
            </a:r>
            <a:r>
              <a:rPr lang="pl-PL" sz="2800" dirty="0" smtClean="0">
                <a:solidFill>
                  <a:srgbClr val="003300"/>
                </a:solidFill>
              </a:rPr>
              <a:t>    Regulamin biblioteki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003300"/>
                </a:solidFill>
              </a:rPr>
              <a:t>		     </a:t>
            </a:r>
            <a:r>
              <a:rPr lang="pl-PL" sz="2800" b="1" dirty="0" smtClean="0">
                <a:solidFill>
                  <a:srgbClr val="003300"/>
                </a:solidFill>
              </a:rPr>
              <a:t>§ 105</a:t>
            </a:r>
            <a:endParaRPr lang="pl-PL" sz="2800" b="1" dirty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pl-PL" sz="2800" dirty="0" smtClean="0">
                <a:solidFill>
                  <a:srgbClr val="003300"/>
                </a:solidFill>
              </a:rPr>
              <a:t>	Regulamin korzystania ze stanowisk komputerowych</a:t>
            </a:r>
            <a:endParaRPr lang="pl-PL" sz="2800" dirty="0">
              <a:solidFill>
                <a:srgbClr val="003300"/>
              </a:solidFill>
            </a:endParaRPr>
          </a:p>
        </p:txBody>
      </p:sp>
      <p:pic>
        <p:nvPicPr>
          <p:cNvPr id="3076" name="Picture 4" descr="C:\Users\jpodolczak2208\AppData\Local\Microsoft\Windows\Temporary Internet Files\Content.IE5\965M3838\0488_Problemy_z_nauk_programowania_i_ksi__ki_Listy_od_czytelnik_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39"/>
            <a:ext cx="2232248" cy="11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59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4368" cy="1656184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solidFill>
                  <a:srgbClr val="CC3300"/>
                </a:solidFill>
                <a:latin typeface="Lucida Calligraphy" panose="03010101010101010101" pitchFamily="66" charset="0"/>
              </a:rPr>
              <a:t>Zapraszamy!</a:t>
            </a:r>
            <a:endParaRPr lang="pl-PL" sz="5400" b="1" dirty="0">
              <a:solidFill>
                <a:srgbClr val="CC33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160840" cy="1800200"/>
          </a:xfrm>
        </p:spPr>
        <p:txBody>
          <a:bodyPr>
            <a:normAutofit/>
          </a:bodyPr>
          <a:lstStyle/>
          <a:p>
            <a:pPr algn="r"/>
            <a:endParaRPr lang="pl-PL" sz="2400" b="1" dirty="0" smtClean="0">
              <a:solidFill>
                <a:schemeClr val="tx1"/>
              </a:solidFill>
              <a:latin typeface="Lucida Calligraphy" panose="03010101010101010101" pitchFamily="66" charset="0"/>
            </a:endParaRPr>
          </a:p>
          <a:p>
            <a:pPr algn="r"/>
            <a:r>
              <a:rPr lang="pl-PL" sz="24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Opracowanie:</a:t>
            </a:r>
          </a:p>
          <a:p>
            <a:pPr algn="r"/>
            <a:r>
              <a:rPr lang="pl-PL" sz="2400" b="1" dirty="0" smtClean="0">
                <a:solidFill>
                  <a:srgbClr val="0033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Joanna </a:t>
            </a:r>
            <a:r>
              <a:rPr lang="pl-PL" sz="2400" b="1" dirty="0" err="1" smtClean="0">
                <a:solidFill>
                  <a:srgbClr val="0033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Podolczak</a:t>
            </a:r>
            <a:endParaRPr lang="pl-PL" sz="2400" b="1" dirty="0" smtClean="0">
              <a:solidFill>
                <a:srgbClr val="0033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/>
            <a:r>
              <a:rPr lang="pl-PL" sz="2400" b="1" dirty="0" smtClean="0">
                <a:solidFill>
                  <a:srgbClr val="0033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Małgorzata Karaczewska</a:t>
            </a:r>
            <a:endParaRPr lang="pl-PL" sz="2400" b="1" dirty="0">
              <a:solidFill>
                <a:srgbClr val="0033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2448272" cy="142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54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Biblioteka w budynku A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/>
              <a:t>Nauczyciel bibliotekarz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Pani Małgorzata Karaczewska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i="1" dirty="0" smtClean="0"/>
              <a:t>Godziny pracy:</a:t>
            </a:r>
          </a:p>
          <a:p>
            <a:pPr marL="0" indent="0" algn="ctr">
              <a:buNone/>
            </a:pPr>
            <a:r>
              <a:rPr lang="pl-PL" dirty="0" smtClean="0"/>
              <a:t>Od poniedziałku do piątku</a:t>
            </a:r>
          </a:p>
          <a:p>
            <a:pPr marL="0" indent="0" algn="ctr">
              <a:buNone/>
            </a:pPr>
            <a:r>
              <a:rPr lang="pl-PL" dirty="0"/>
              <a:t>w</a:t>
            </a:r>
            <a:r>
              <a:rPr lang="pl-PL" dirty="0" smtClean="0"/>
              <a:t> godz. 8.00 – 14.00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995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Biblioteka w budynku B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/>
              <a:t>Nauczyciel bibliotekarz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Pani Joanna </a:t>
            </a:r>
            <a:r>
              <a:rPr lang="pl-PL" b="1" dirty="0" err="1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Podolczak</a:t>
            </a:r>
            <a:endParaRPr lang="pl-PL" b="1" dirty="0" smtClean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pl-PL" sz="2800" dirty="0" smtClean="0"/>
              <a:t>			</a:t>
            </a:r>
            <a:r>
              <a:rPr lang="pl-PL" sz="2800" b="1" i="1" dirty="0" smtClean="0"/>
              <a:t>Godziny pracy:</a:t>
            </a:r>
          </a:p>
          <a:p>
            <a:pPr marL="0" indent="0">
              <a:buNone/>
            </a:pPr>
            <a:r>
              <a:rPr lang="pl-PL" sz="2800" dirty="0" smtClean="0"/>
              <a:t>		Poniedziałek   8.00 – 15.00</a:t>
            </a:r>
          </a:p>
          <a:p>
            <a:pPr marL="0" indent="0">
              <a:buNone/>
            </a:pPr>
            <a:r>
              <a:rPr lang="pl-PL" sz="2800" dirty="0" smtClean="0"/>
              <a:t>		Wtorek           10.30 – 13.30</a:t>
            </a:r>
          </a:p>
          <a:p>
            <a:pPr marL="0" indent="0">
              <a:buNone/>
            </a:pPr>
            <a:r>
              <a:rPr lang="pl-PL" sz="2800" dirty="0" smtClean="0"/>
              <a:t>		Środa		   8.00 – 15.00</a:t>
            </a:r>
          </a:p>
          <a:p>
            <a:pPr marL="0" indent="0">
              <a:buNone/>
            </a:pPr>
            <a:r>
              <a:rPr lang="pl-PL" sz="2800" dirty="0" smtClean="0"/>
              <a:t>		Czwartek 	   </a:t>
            </a:r>
            <a:r>
              <a:rPr lang="pl-PL" sz="2800" dirty="0"/>
              <a:t>9</a:t>
            </a:r>
            <a:r>
              <a:rPr lang="pl-PL" sz="2800" dirty="0" smtClean="0"/>
              <a:t>.00 – 15.00</a:t>
            </a:r>
          </a:p>
          <a:p>
            <a:pPr marL="0" indent="0">
              <a:buNone/>
            </a:pPr>
            <a:r>
              <a:rPr lang="pl-PL" sz="2800" dirty="0" smtClean="0"/>
              <a:t>		Piątek 	   8.00 – 15.00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94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Ważna informacja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259228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W I półroczu roku szkolnego 2020/21</a:t>
            </a:r>
          </a:p>
          <a:p>
            <a:pPr marL="0" indent="0" algn="ctr">
              <a:buNone/>
            </a:pPr>
            <a:r>
              <a:rPr lang="pl-PL" b="1" dirty="0"/>
              <a:t>w</a:t>
            </a:r>
            <a:r>
              <a:rPr lang="pl-PL" b="1" dirty="0" smtClean="0"/>
              <a:t>ypożyczenia i zwroty </a:t>
            </a:r>
            <a:r>
              <a:rPr lang="pl-PL" dirty="0" smtClean="0"/>
              <a:t>dla wszystkich klas</a:t>
            </a:r>
          </a:p>
          <a:p>
            <a:pPr marL="0" indent="0" algn="ctr">
              <a:buNone/>
            </a:pPr>
            <a:r>
              <a:rPr lang="pl-PL" dirty="0"/>
              <a:t>o</a:t>
            </a:r>
            <a:r>
              <a:rPr lang="pl-PL" dirty="0" smtClean="0"/>
              <a:t>dbywają się </a:t>
            </a:r>
          </a:p>
          <a:p>
            <a:pPr marL="0" indent="0" algn="ctr">
              <a:buNone/>
            </a:pPr>
            <a:r>
              <a:rPr lang="pl-PL" sz="4000" dirty="0" smtClean="0"/>
              <a:t>TYLKO w bibliotece w budynku A</a:t>
            </a:r>
            <a:endParaRPr lang="pl-PL" sz="4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2160240" cy="158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9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Zasady korzystania z wypożyczalni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l-PL" dirty="0" smtClean="0"/>
              <a:t>Maksymalnie można wypożyczyć 4 książki</a:t>
            </a:r>
          </a:p>
          <a:p>
            <a:r>
              <a:rPr lang="pl-PL" dirty="0" smtClean="0"/>
              <a:t>Maksymalny czas </a:t>
            </a:r>
            <a:r>
              <a:rPr lang="pl-PL" dirty="0" err="1" smtClean="0"/>
              <a:t>wypożyczeń</a:t>
            </a:r>
            <a:r>
              <a:rPr lang="pl-PL" dirty="0" smtClean="0"/>
              <a:t> - 30 dni</a:t>
            </a:r>
          </a:p>
          <a:p>
            <a:r>
              <a:rPr lang="pl-PL" dirty="0" smtClean="0"/>
              <a:t>Możliwa jest </a:t>
            </a:r>
            <a:r>
              <a:rPr lang="pl-PL" dirty="0"/>
              <a:t>p</a:t>
            </a:r>
            <a:r>
              <a:rPr lang="pl-PL" dirty="0" smtClean="0"/>
              <a:t>rolongata w uzasadnionych przypadkach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/>
              <a:t>Z</a:t>
            </a:r>
            <a:r>
              <a:rPr lang="pl-PL" sz="2800" dirty="0" smtClean="0"/>
              <a:t> księgozbioru podręcznego i czasopism </a:t>
            </a:r>
          </a:p>
          <a:p>
            <a:pPr marL="0" indent="0">
              <a:buNone/>
            </a:pPr>
            <a:r>
              <a:rPr lang="pl-PL" sz="2800" dirty="0"/>
              <a:t>m</a:t>
            </a:r>
            <a:r>
              <a:rPr lang="pl-PL" sz="2800" dirty="0" smtClean="0"/>
              <a:t>ożna korzystać tylko na miejscu.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211" y="4293096"/>
            <a:ext cx="259228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0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Z czytelni mogą korzystać uczniowie: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80020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</a:rPr>
              <a:t>Długotrwale </a:t>
            </a:r>
            <a:r>
              <a:rPr lang="pl-PL" dirty="0">
                <a:solidFill>
                  <a:prstClr val="black"/>
                </a:solidFill>
              </a:rPr>
              <a:t>zwolnieni z lekcji W-F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Nieuczęszczający na lekcje religii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</a:rPr>
              <a:t>Przed </a:t>
            </a:r>
            <a:r>
              <a:rPr lang="pl-PL" dirty="0">
                <a:solidFill>
                  <a:prstClr val="black"/>
                </a:solidFill>
              </a:rPr>
              <a:t>i po zajęciach lekcyjnych</a:t>
            </a:r>
          </a:p>
          <a:p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97152"/>
            <a:ext cx="1728192" cy="144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68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Zasady korzystania z wypożyczalni i czytelni w czasie pandemii: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 smtClean="0"/>
              <a:t>1.</a:t>
            </a:r>
            <a:r>
              <a:rPr lang="pl-PL" sz="2600" dirty="0" smtClean="0"/>
              <a:t> W </a:t>
            </a:r>
            <a:r>
              <a:rPr lang="pl-PL" sz="2600" b="1" dirty="0" smtClean="0"/>
              <a:t>wypożyczalni</a:t>
            </a:r>
            <a:r>
              <a:rPr lang="pl-PL" sz="2600" dirty="0" smtClean="0"/>
              <a:t> jednocześnie może przebywać </a:t>
            </a:r>
            <a:r>
              <a:rPr lang="pl-PL" sz="2600" b="1" dirty="0" smtClean="0"/>
              <a:t>1 osoba</a:t>
            </a:r>
            <a:r>
              <a:rPr lang="pl-PL" sz="2600" dirty="0" smtClean="0"/>
              <a:t>.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b="1" dirty="0" smtClean="0"/>
              <a:t>2.</a:t>
            </a:r>
            <a:r>
              <a:rPr lang="pl-PL" sz="2600" dirty="0" smtClean="0"/>
              <a:t> W </a:t>
            </a:r>
            <a:r>
              <a:rPr lang="pl-PL" sz="2600" b="1" dirty="0" smtClean="0"/>
              <a:t>czytelni</a:t>
            </a:r>
            <a:r>
              <a:rPr lang="pl-PL" sz="2600" dirty="0" smtClean="0"/>
              <a:t> jednocześnie mogą przebywać </a:t>
            </a:r>
            <a:r>
              <a:rPr lang="pl-PL" sz="2600" b="1" dirty="0" smtClean="0"/>
              <a:t>4 osoby</a:t>
            </a:r>
            <a:r>
              <a:rPr lang="pl-PL" sz="2600" dirty="0" smtClean="0"/>
              <a:t>.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b="1" dirty="0" smtClean="0"/>
              <a:t>3.</a:t>
            </a:r>
            <a:r>
              <a:rPr lang="pl-PL" sz="2600" dirty="0" smtClean="0"/>
              <a:t> Książki </a:t>
            </a:r>
            <a:r>
              <a:rPr lang="pl-PL" sz="2600" b="1" dirty="0" smtClean="0"/>
              <a:t>podaje bibliotekarz </a:t>
            </a:r>
            <a:r>
              <a:rPr lang="pl-PL" sz="2600" dirty="0" smtClean="0"/>
              <a:t>(brak wolnego dostępu).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b="1" dirty="0" smtClean="0"/>
              <a:t>4.</a:t>
            </a:r>
            <a:r>
              <a:rPr lang="pl-PL" sz="2600" dirty="0" smtClean="0"/>
              <a:t> Osoby </a:t>
            </a:r>
            <a:r>
              <a:rPr lang="pl-PL" sz="2600" dirty="0"/>
              <a:t>z objawami infekcji nie mogą wchodzić do </a:t>
            </a:r>
            <a:r>
              <a:rPr lang="pl-PL" sz="2600" dirty="0" smtClean="0"/>
              <a:t>        biblioteki.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30185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pl-PL" dirty="0" smtClean="0">
                <a:solidFill>
                  <a:srgbClr val="0070C0"/>
                </a:solidFill>
              </a:rPr>
              <a:t>Oferta bibliotek LO nr VIII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413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W zasobach bibliotek w budynkach A i B dostępne są:</a:t>
            </a:r>
          </a:p>
          <a:p>
            <a:r>
              <a:rPr lang="pl-PL" dirty="0" smtClean="0"/>
              <a:t>Lektury szkolne</a:t>
            </a:r>
          </a:p>
          <a:p>
            <a:r>
              <a:rPr lang="pl-PL" dirty="0" smtClean="0"/>
              <a:t>Encyklopedie</a:t>
            </a:r>
            <a:r>
              <a:rPr lang="pl-PL" dirty="0"/>
              <a:t>, </a:t>
            </a:r>
            <a:r>
              <a:rPr lang="pl-PL" dirty="0" smtClean="0"/>
              <a:t>słowniki, atlasy</a:t>
            </a:r>
            <a:endParaRPr lang="pl-PL" dirty="0"/>
          </a:p>
          <a:p>
            <a:r>
              <a:rPr lang="pl-PL" dirty="0" smtClean="0"/>
              <a:t>Wydawnictwa albumowe</a:t>
            </a:r>
          </a:p>
          <a:p>
            <a:r>
              <a:rPr lang="pl-PL" dirty="0" smtClean="0"/>
              <a:t>Pozycje popularnonaukowe z różnych dziedzin wiedzy</a:t>
            </a:r>
          </a:p>
          <a:p>
            <a:r>
              <a:rPr lang="pl-PL" dirty="0" smtClean="0"/>
              <a:t>Duży wybór nowości wydawniczych z zakresu literatury pięknej, zakupionych z funduszy Narodowego Programu Rozwoju Czytelnictwa (w budynku A)</a:t>
            </a:r>
          </a:p>
          <a:p>
            <a:r>
              <a:rPr lang="pl-PL" dirty="0" smtClean="0"/>
              <a:t>Wydawnictwa w języku francuskim</a:t>
            </a:r>
          </a:p>
          <a:p>
            <a:r>
              <a:rPr lang="pl-PL" dirty="0"/>
              <a:t>Czasopisma</a:t>
            </a:r>
          </a:p>
          <a:p>
            <a:endParaRPr lang="pl-PL" dirty="0"/>
          </a:p>
        </p:txBody>
      </p:sp>
      <p:pic>
        <p:nvPicPr>
          <p:cNvPr id="2050" name="Picture 2" descr="C:\Users\jpodolczak2208\AppData\Local\Microsoft\Windows\Temporary Internet Files\Content.IE5\EVZDVT6F\banner_programrozwoju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504056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14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Czasopisma prenumerowane </a:t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sz="4000" dirty="0" smtClean="0">
                <a:solidFill>
                  <a:srgbClr val="0070C0"/>
                </a:solidFill>
              </a:rPr>
              <a:t>w roku szkolnym 2020/21</a:t>
            </a:r>
            <a:endParaRPr lang="pl-PL" sz="40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400" dirty="0" smtClean="0">
                <a:solidFill>
                  <a:srgbClr val="7030A0"/>
                </a:solidFill>
              </a:rPr>
              <a:t>Budynek A</a:t>
            </a:r>
          </a:p>
          <a:p>
            <a:r>
              <a:rPr lang="pl-PL" sz="2800" b="1" i="1" dirty="0" smtClean="0"/>
              <a:t>Wiedza i Życie </a:t>
            </a:r>
            <a:r>
              <a:rPr lang="pl-PL" sz="2600" dirty="0"/>
              <a:t>Magazyn </a:t>
            </a:r>
            <a:r>
              <a:rPr lang="pl-PL" sz="2600" dirty="0" smtClean="0"/>
              <a:t>popularnonaukowy</a:t>
            </a:r>
          </a:p>
          <a:p>
            <a:r>
              <a:rPr lang="pl-PL" sz="2800" b="1" i="1" dirty="0" smtClean="0"/>
              <a:t>Charaktery</a:t>
            </a:r>
            <a:r>
              <a:rPr lang="pl-PL" sz="2800" dirty="0"/>
              <a:t> </a:t>
            </a:r>
            <a:r>
              <a:rPr lang="pl-PL" sz="2600" dirty="0" smtClean="0"/>
              <a:t>Magazyn psychologiczny</a:t>
            </a:r>
          </a:p>
          <a:p>
            <a:r>
              <a:rPr lang="pl-PL" sz="2800" b="1" i="1" dirty="0"/>
              <a:t>Biologia w </a:t>
            </a:r>
            <a:r>
              <a:rPr lang="pl-PL" sz="2800" b="1" i="1" dirty="0" smtClean="0"/>
              <a:t>szkole</a:t>
            </a:r>
          </a:p>
          <a:p>
            <a:r>
              <a:rPr lang="pl-PL" sz="2800" b="1" i="1" dirty="0" smtClean="0"/>
              <a:t>Fizyka w szkole</a:t>
            </a:r>
            <a:endParaRPr lang="pl-PL" sz="2800" b="1" i="1" dirty="0"/>
          </a:p>
          <a:p>
            <a:r>
              <a:rPr lang="pl-PL" sz="2800" b="1" i="1" dirty="0" smtClean="0"/>
              <a:t>Biblioteka w szkole</a:t>
            </a:r>
          </a:p>
          <a:p>
            <a:pPr marL="0" indent="0">
              <a:buNone/>
            </a:pPr>
            <a:r>
              <a:rPr lang="pl-PL" sz="2800" b="1" i="1" dirty="0" smtClean="0"/>
              <a:t> </a:t>
            </a:r>
            <a:endParaRPr lang="pl-PL" sz="2800" dirty="0" smtClean="0"/>
          </a:p>
          <a:p>
            <a:pPr marL="0" indent="0">
              <a:buNone/>
            </a:pPr>
            <a:r>
              <a:rPr lang="pl-PL" sz="3400" dirty="0" smtClean="0">
                <a:solidFill>
                  <a:srgbClr val="7030A0"/>
                </a:solidFill>
              </a:rPr>
              <a:t>Budynek B</a:t>
            </a:r>
          </a:p>
          <a:p>
            <a:r>
              <a:rPr lang="pl-PL" sz="2800" b="1" i="1" dirty="0" smtClean="0"/>
              <a:t>Focus </a:t>
            </a:r>
            <a:r>
              <a:rPr lang="pl-PL" sz="2600" dirty="0" smtClean="0"/>
              <a:t>Magazyn popularnonaukowy</a:t>
            </a:r>
          </a:p>
          <a:p>
            <a:r>
              <a:rPr lang="pl-PL" sz="2800" b="1" i="1" dirty="0" smtClean="0"/>
              <a:t>Mówią Wieki </a:t>
            </a:r>
            <a:r>
              <a:rPr lang="pl-PL" sz="2600" dirty="0" smtClean="0"/>
              <a:t>Magazyn historyczny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300" i="1" dirty="0" smtClean="0"/>
              <a:t>W obu bibliotekach dostępne są też archiwalne numery w/w i innych czasopism.</a:t>
            </a:r>
          </a:p>
          <a:p>
            <a:pPr marL="0" indent="0">
              <a:buNone/>
            </a:pPr>
            <a:r>
              <a:rPr lang="pl-PL" sz="2300" i="1" dirty="0" smtClean="0"/>
              <a:t>W budynku B dostępne są czasopisma w języku francuskim. </a:t>
            </a:r>
            <a:endParaRPr lang="pl-PL" sz="2300" i="1" dirty="0"/>
          </a:p>
        </p:txBody>
      </p:sp>
    </p:spTree>
    <p:extLst>
      <p:ext uri="{BB962C8B-B14F-4D97-AF65-F5344CB8AC3E}">
        <p14:creationId xmlns:p14="http://schemas.microsoft.com/office/powerpoint/2010/main" val="6180053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303</Words>
  <Application>Microsoft Office PowerPoint</Application>
  <PresentationFormat>Pokaz na ekranie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Andalus</vt:lpstr>
      <vt:lpstr>Arial</vt:lpstr>
      <vt:lpstr>Calibri</vt:lpstr>
      <vt:lpstr>Lucida Calligraphy</vt:lpstr>
      <vt:lpstr>Motyw pakietu Office</vt:lpstr>
      <vt:lpstr>Działalność bibliotek szkolnych  w Liceum Ogólnokształcącym nr VIII im. Bolesława Krzywoustego we Wrocławiu</vt:lpstr>
      <vt:lpstr>Biblioteka w budynku A</vt:lpstr>
      <vt:lpstr>Biblioteka w budynku B</vt:lpstr>
      <vt:lpstr>Ważna informacja</vt:lpstr>
      <vt:lpstr>Zasady korzystania z wypożyczalni</vt:lpstr>
      <vt:lpstr>Z czytelni mogą korzystać uczniowie:</vt:lpstr>
      <vt:lpstr>Zasady korzystania z wypożyczalni i czytelni w czasie pandemii:</vt:lpstr>
      <vt:lpstr>Oferta bibliotek LO nr VIII</vt:lpstr>
      <vt:lpstr>Czasopisma prenumerowane  w roku szkolnym 2020/21</vt:lpstr>
      <vt:lpstr>Szczegółowe informacje</vt:lpstr>
      <vt:lpstr>Zapraszamy!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Działalność bibliotek szkolnych  w Liceum Ogólnokształcącym nr VIII we Wrocławiu</dc:title>
  <dc:creator>Podolczak Joanna</dc:creator>
  <cp:lastModifiedBy>Borowczak Małgorzata</cp:lastModifiedBy>
  <cp:revision>38</cp:revision>
  <dcterms:created xsi:type="dcterms:W3CDTF">2020-09-24T11:26:14Z</dcterms:created>
  <dcterms:modified xsi:type="dcterms:W3CDTF">2020-10-01T09:22:04Z</dcterms:modified>
</cp:coreProperties>
</file>