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8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embeddedFontLst>
    <p:embeddedFont>
      <p:font typeface="Nunito" panose="020B0604020202020204" charset="-18"/>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Britannic Bold" panose="020B0903060703020204" pitchFamily="34" charset="0"/>
      <p:regular r:id="rId36"/>
    </p:embeddedFont>
    <p:embeddedFont>
      <p:font typeface="Mongolian Baiti" panose="03000500000000000000" pitchFamily="66"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159346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7243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88633d05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88633d05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4651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88633d05e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88633d05e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1256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888633d05e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888633d05e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739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88633d05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888633d05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9757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88633d05e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888633d05e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22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88633d05e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88633d05e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6474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88633d05e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88633d05e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4546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88633d05e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88633d05e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246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88633d05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888633d05e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07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88633d05e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88633d05e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95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88633d05e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88633d05e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5536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88633d05e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888633d05e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1719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888633d05e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888633d05e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452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888633d05e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888633d05e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4246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88633d05e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888633d05e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083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88633d05e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88633d05e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9852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88633d05e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88633d05e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3763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88633d05e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88633d05e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664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88633d05e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88633d05e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750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88633d05e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88633d05e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558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88633d05e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88633d05e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863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88633d05e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88633d05e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3410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p14:dur="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sz="7200" dirty="0" smtClean="0">
                <a:solidFill>
                  <a:srgbClr val="7030A0"/>
                </a:solidFill>
                <a:latin typeface="Britannic Bold" panose="020B0903060703020204" pitchFamily="34" charset="0"/>
              </a:rPr>
              <a:t>Classics of children’s </a:t>
            </a:r>
            <a:r>
              <a:rPr lang="pl-PL" sz="7200" dirty="0" smtClean="0">
                <a:solidFill>
                  <a:srgbClr val="7030A0"/>
                </a:solidFill>
                <a:latin typeface="Britannic Bold" panose="020B0903060703020204" pitchFamily="34" charset="0"/>
              </a:rPr>
              <a:t>literature</a:t>
            </a:r>
            <a:endParaRPr lang="pl-PL" sz="7200" dirty="0">
              <a:solidFill>
                <a:srgbClr val="7030A0"/>
              </a:solidFill>
              <a:latin typeface="Britannic Bold" panose="020B0903060703020204" pitchFamily="34"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686" y="1180045"/>
            <a:ext cx="1666875" cy="2733675"/>
          </a:xfrm>
          <a:prstGeom prst="rect">
            <a:avLst/>
          </a:prstGeom>
        </p:spPr>
      </p:pic>
    </p:spTree>
    <p:extLst>
      <p:ext uri="{BB962C8B-B14F-4D97-AF65-F5344CB8AC3E}">
        <p14:creationId xmlns:p14="http://schemas.microsoft.com/office/powerpoint/2010/main" val="3368202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just" rtl="0">
              <a:spcBef>
                <a:spcPts val="0"/>
              </a:spcBef>
              <a:spcAft>
                <a:spcPts val="0"/>
              </a:spcAft>
              <a:buNone/>
            </a:pPr>
            <a:r>
              <a:rPr lang="pl" sz="2100" dirty="0" smtClean="0">
                <a:solidFill>
                  <a:srgbClr val="222222"/>
                </a:solidFill>
                <a:highlight>
                  <a:srgbClr val="F8F9FA"/>
                </a:highlight>
                <a:latin typeface="Arial"/>
                <a:ea typeface="Arial"/>
                <a:cs typeface="Arial"/>
                <a:sym typeface="Arial"/>
              </a:rPr>
              <a:t/>
            </a:r>
            <a:br>
              <a:rPr lang="pl" sz="2100" dirty="0" smtClean="0">
                <a:solidFill>
                  <a:srgbClr val="222222"/>
                </a:solidFill>
                <a:highlight>
                  <a:srgbClr val="F8F9FA"/>
                </a:highlight>
                <a:latin typeface="Arial"/>
                <a:ea typeface="Arial"/>
                <a:cs typeface="Arial"/>
                <a:sym typeface="Arial"/>
              </a:rPr>
            </a:br>
            <a:r>
              <a:rPr lang="pl" sz="2100" dirty="0" smtClean="0">
                <a:solidFill>
                  <a:srgbClr val="222222"/>
                </a:solidFill>
                <a:highlight>
                  <a:srgbClr val="F8F9FA"/>
                </a:highlight>
                <a:latin typeface="Britannic Bold" panose="020B0903060703020204" pitchFamily="34" charset="0"/>
                <a:ea typeface="Arial"/>
                <a:cs typeface="Arial"/>
                <a:sym typeface="Arial"/>
              </a:rPr>
              <a:t>Characters</a:t>
            </a:r>
            <a:r>
              <a:rPr lang="pl" sz="2100" dirty="0">
                <a:solidFill>
                  <a:srgbClr val="222222"/>
                </a:solidFill>
                <a:highlight>
                  <a:srgbClr val="F8F9FA"/>
                </a:highlight>
                <a:latin typeface="Britannic Bold" panose="020B0903060703020204" pitchFamily="34" charset="0"/>
                <a:ea typeface="Arial"/>
                <a:cs typeface="Arial"/>
                <a:sym typeface="Arial"/>
              </a:rPr>
              <a:t>: Mowgli, Bagheera, Akela, Baloo, kaa, Shere Khan, Raksha, Tabaqui, Hathi, Sachi, Father </a:t>
            </a:r>
            <a:r>
              <a:rPr lang="pl" sz="2100" dirty="0" smtClean="0">
                <a:solidFill>
                  <a:srgbClr val="222222"/>
                </a:solidFill>
                <a:highlight>
                  <a:srgbClr val="F8F9FA"/>
                </a:highlight>
                <a:latin typeface="Britannic Bold" panose="020B0903060703020204" pitchFamily="34" charset="0"/>
                <a:ea typeface="Arial"/>
                <a:cs typeface="Arial"/>
                <a:sym typeface="Arial"/>
              </a:rPr>
              <a:t>wolf.</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just" rtl="0">
              <a:spcBef>
                <a:spcPts val="0"/>
              </a:spcBef>
              <a:spcAft>
                <a:spcPts val="0"/>
              </a:spcAft>
              <a:buNone/>
            </a:pPr>
            <a:endParaRPr dirty="0">
              <a:latin typeface="Britannic Bold" panose="020B0903060703020204" pitchFamily="34" charset="0"/>
            </a:endParaRPr>
          </a:p>
        </p:txBody>
      </p:sp>
      <p:sp>
        <p:nvSpPr>
          <p:cNvPr id="186" name="Google Shape;186;p21"/>
          <p:cNvSpPr txBox="1">
            <a:spLocks noGrp="1"/>
          </p:cNvSpPr>
          <p:nvPr>
            <p:ph type="body" idx="1"/>
          </p:nvPr>
        </p:nvSpPr>
        <p:spPr>
          <a:xfrm>
            <a:off x="819150" y="2384588"/>
            <a:ext cx="7505700" cy="2054162"/>
          </a:xfrm>
          <a:prstGeom prst="rect">
            <a:avLst/>
          </a:prstGeom>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The book describes the fate of Mauglie, a boy raised in the jungle by wolves, who won the tiger Shir Han.</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just" rtl="0">
              <a:spcBef>
                <a:spcPts val="0"/>
              </a:spcBef>
              <a:spcAft>
                <a:spcPts val="1600"/>
              </a:spcAft>
              <a:buNone/>
            </a:pPr>
            <a:endParaRPr dirty="0"/>
          </a:p>
        </p:txBody>
      </p:sp>
      <p:pic>
        <p:nvPicPr>
          <p:cNvPr id="187" name="Google Shape;187;p21"/>
          <p:cNvPicPr preferRelativeResize="0"/>
          <p:nvPr/>
        </p:nvPicPr>
        <p:blipFill>
          <a:blip r:embed="rId3">
            <a:alphaModFix/>
          </a:blip>
          <a:stretch>
            <a:fillRect/>
          </a:stretch>
        </p:blipFill>
        <p:spPr>
          <a:xfrm>
            <a:off x="317950" y="261212"/>
            <a:ext cx="2857500" cy="1163552"/>
          </a:xfrm>
          <a:prstGeom prst="rect">
            <a:avLst/>
          </a:prstGeom>
          <a:noFill/>
          <a:ln>
            <a:noFill/>
          </a:ln>
        </p:spPr>
      </p:pic>
      <p:pic>
        <p:nvPicPr>
          <p:cNvPr id="188" name="Google Shape;188;p21"/>
          <p:cNvPicPr preferRelativeResize="0"/>
          <p:nvPr/>
        </p:nvPicPr>
        <p:blipFill>
          <a:blip r:embed="rId4">
            <a:alphaModFix/>
          </a:blip>
          <a:stretch>
            <a:fillRect/>
          </a:stretch>
        </p:blipFill>
        <p:spPr>
          <a:xfrm>
            <a:off x="6224752" y="3327773"/>
            <a:ext cx="2543725" cy="1364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2356200" y="1422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pl" sz="3700" b="1" dirty="0">
                <a:solidFill>
                  <a:srgbClr val="222222"/>
                </a:solidFill>
                <a:highlight>
                  <a:srgbClr val="F8F9FA"/>
                </a:highlight>
                <a:latin typeface="Britannic Bold" panose="020B0903060703020204" pitchFamily="34" charset="0"/>
                <a:ea typeface="Arial"/>
                <a:cs typeface="Arial"/>
                <a:sym typeface="Arial"/>
              </a:rPr>
              <a:t>SECRET GARDEN</a:t>
            </a:r>
            <a:endParaRPr sz="3700" b="1"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0"/>
              </a:spcBef>
              <a:spcAft>
                <a:spcPts val="0"/>
              </a:spcAft>
              <a:buNone/>
            </a:pPr>
            <a:endParaRPr dirty="0"/>
          </a:p>
        </p:txBody>
      </p:sp>
      <p:sp>
        <p:nvSpPr>
          <p:cNvPr id="194" name="Google Shape;194;p22"/>
          <p:cNvSpPr txBox="1">
            <a:spLocks noGrp="1"/>
          </p:cNvSpPr>
          <p:nvPr>
            <p:ph type="body" idx="1"/>
          </p:nvPr>
        </p:nvSpPr>
        <p:spPr>
          <a:xfrm>
            <a:off x="442875" y="1203173"/>
            <a:ext cx="3985800" cy="32906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60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Author: </a:t>
            </a:r>
            <a:r>
              <a:rPr lang="pl" sz="2100" dirty="0" smtClean="0">
                <a:solidFill>
                  <a:srgbClr val="222222"/>
                </a:solidFill>
                <a:highlight>
                  <a:srgbClr val="F8F9FA"/>
                </a:highlight>
                <a:latin typeface="Britannic Bold" panose="020B0903060703020204" pitchFamily="34" charset="0"/>
                <a:ea typeface="Arial"/>
                <a:cs typeface="Arial"/>
                <a:sym typeface="Arial"/>
              </a:rPr>
              <a:t>Frances Hodgson </a:t>
            </a:r>
            <a:r>
              <a:rPr lang="pl" sz="2100" dirty="0">
                <a:solidFill>
                  <a:srgbClr val="222222"/>
                </a:solidFill>
                <a:highlight>
                  <a:srgbClr val="F8F9FA"/>
                </a:highlight>
                <a:latin typeface="Britannic Bold" panose="020B0903060703020204" pitchFamily="34" charset="0"/>
                <a:ea typeface="Arial"/>
                <a:cs typeface="Arial"/>
                <a:sym typeface="Arial"/>
              </a:rPr>
              <a:t>Burnett </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0"/>
              </a:spcAft>
              <a:buNone/>
            </a:pPr>
            <a:r>
              <a:rPr lang="pl" sz="2100" dirty="0" smtClean="0">
                <a:solidFill>
                  <a:srgbClr val="222222"/>
                </a:solidFill>
                <a:highlight>
                  <a:srgbClr val="F8F9FA"/>
                </a:highlight>
                <a:latin typeface="Britannic Bold" panose="020B0903060703020204" pitchFamily="34" charset="0"/>
                <a:ea typeface="Arial"/>
                <a:cs typeface="Arial"/>
                <a:sym typeface="Arial"/>
              </a:rPr>
              <a:t>Translation: Andrzej Zieliński</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Release year: 2008</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1600"/>
              </a:spcAft>
              <a:buNone/>
            </a:pPr>
            <a:endParaRPr dirty="0"/>
          </a:p>
        </p:txBody>
      </p:sp>
      <p:pic>
        <p:nvPicPr>
          <p:cNvPr id="195" name="Google Shape;195;p22"/>
          <p:cNvPicPr preferRelativeResize="0"/>
          <p:nvPr/>
        </p:nvPicPr>
        <p:blipFill>
          <a:blip r:embed="rId3">
            <a:alphaModFix/>
          </a:blip>
          <a:stretch>
            <a:fillRect/>
          </a:stretch>
        </p:blipFill>
        <p:spPr>
          <a:xfrm rot="584871">
            <a:off x="4214185" y="1437295"/>
            <a:ext cx="3042320" cy="32456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body" idx="1"/>
          </p:nvPr>
        </p:nvSpPr>
        <p:spPr>
          <a:xfrm>
            <a:off x="819150" y="349321"/>
            <a:ext cx="7505700" cy="289105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dirty="0"/>
          </a:p>
          <a:p>
            <a:pPr marL="0" lvl="0" indent="0" algn="just" rtl="0">
              <a:spcBef>
                <a:spcPts val="160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Mary Lennox, after losing her parents, is given over to her uncle. He turns out to be a strange, inaccessible man. Even stranger is his house, where someone often cries, and the garden near the house that no one is allowed to enter. Mary decides to discover the cause of crying and get inside the secret garden. Whether she succeeded and what the effects were, you'll find out by reading this beautiful, wise book that has enjoyed unflagging popularity for years. It became the basis for many theater and film adaptations.</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just" rtl="0">
              <a:spcBef>
                <a:spcPts val="1600"/>
              </a:spcBef>
              <a:spcAft>
                <a:spcPts val="1600"/>
              </a:spcAft>
              <a:buNone/>
            </a:pPr>
            <a:endParaRPr dirty="0">
              <a:latin typeface="Britannic Bold" panose="020B0903060703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txBox="1">
            <a:spLocks noGrp="1"/>
          </p:cNvSpPr>
          <p:nvPr>
            <p:ph type="title"/>
          </p:nvPr>
        </p:nvSpPr>
        <p:spPr>
          <a:xfrm>
            <a:off x="4454775" y="845600"/>
            <a:ext cx="3870000" cy="954600"/>
          </a:xfrm>
          <a:prstGeom prst="rect">
            <a:avLst/>
          </a:prstGeom>
        </p:spPr>
        <p:txBody>
          <a:bodyPr spcFirstLastPara="1" wrap="square" lIns="91425" tIns="91425" rIns="91425" bIns="91425" anchor="t" anchorCtr="0">
            <a:noAutofit/>
          </a:bodyPr>
          <a:lstStyle/>
          <a:p>
            <a:pPr marL="0" marR="38100" lvl="0" indent="0" algn="ctr" rtl="0">
              <a:lnSpc>
                <a:spcPct val="128571"/>
              </a:lnSpc>
              <a:spcBef>
                <a:spcPts val="0"/>
              </a:spcBef>
              <a:spcAft>
                <a:spcPts val="0"/>
              </a:spcAft>
              <a:buNone/>
            </a:pPr>
            <a:r>
              <a:rPr lang="pl" sz="2100" b="1" dirty="0">
                <a:solidFill>
                  <a:srgbClr val="222222"/>
                </a:solidFill>
                <a:highlight>
                  <a:srgbClr val="F8F9FA"/>
                </a:highlight>
                <a:latin typeface="Britannic Bold" panose="020B0903060703020204" pitchFamily="34" charset="0"/>
                <a:ea typeface="Arial"/>
                <a:cs typeface="Arial"/>
                <a:sym typeface="Arial"/>
              </a:rPr>
              <a:t>LITTLE PRINCESS</a:t>
            </a:r>
            <a:endParaRPr sz="2100" b="1"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0"/>
              </a:spcBef>
              <a:spcAft>
                <a:spcPts val="0"/>
              </a:spcAft>
              <a:buNone/>
            </a:pPr>
            <a:endParaRPr sz="3100" dirty="0">
              <a:latin typeface="Britannic Bold" panose="020B0903060703020204" pitchFamily="34" charset="0"/>
            </a:endParaRPr>
          </a:p>
        </p:txBody>
      </p:sp>
      <p:sp>
        <p:nvSpPr>
          <p:cNvPr id="206" name="Google Shape;206;p24"/>
          <p:cNvSpPr txBox="1">
            <a:spLocks noGrp="1"/>
          </p:cNvSpPr>
          <p:nvPr>
            <p:ph type="body" idx="1"/>
          </p:nvPr>
        </p:nvSpPr>
        <p:spPr>
          <a:xfrm>
            <a:off x="4513275" y="1322513"/>
            <a:ext cx="3753000" cy="24480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pl" sz="2100" dirty="0" smtClean="0">
                <a:solidFill>
                  <a:srgbClr val="222222"/>
                </a:solidFill>
                <a:highlight>
                  <a:srgbClr val="F8F9FA"/>
                </a:highlight>
                <a:latin typeface="Britannic Bold" panose="020B0903060703020204" pitchFamily="34" charset="0"/>
                <a:ea typeface="Arial"/>
                <a:cs typeface="Arial"/>
                <a:sym typeface="Arial"/>
              </a:rPr>
              <a:t>Author</a:t>
            </a:r>
            <a:r>
              <a:rPr lang="pl" sz="2100" dirty="0">
                <a:solidFill>
                  <a:srgbClr val="222222"/>
                </a:solidFill>
                <a:highlight>
                  <a:srgbClr val="F8F9FA"/>
                </a:highlight>
                <a:latin typeface="Britannic Bold" panose="020B0903060703020204" pitchFamily="34" charset="0"/>
                <a:ea typeface="Arial"/>
                <a:cs typeface="Arial"/>
                <a:sym typeface="Arial"/>
              </a:rPr>
              <a:t>: </a:t>
            </a:r>
            <a:r>
              <a:rPr lang="pl" sz="2100" dirty="0" smtClean="0">
                <a:solidFill>
                  <a:srgbClr val="222222"/>
                </a:solidFill>
                <a:highlight>
                  <a:srgbClr val="F8F9FA"/>
                </a:highlight>
                <a:latin typeface="Britannic Bold" panose="020B0903060703020204" pitchFamily="34" charset="0"/>
                <a:ea typeface="Arial"/>
                <a:cs typeface="Arial"/>
                <a:sym typeface="Arial"/>
              </a:rPr>
              <a:t>Frances Hodgson </a:t>
            </a:r>
            <a:r>
              <a:rPr lang="pl" sz="2100" dirty="0">
                <a:solidFill>
                  <a:srgbClr val="222222"/>
                </a:solidFill>
                <a:highlight>
                  <a:srgbClr val="F8F9FA"/>
                </a:highlight>
                <a:latin typeface="Britannic Bold" panose="020B0903060703020204" pitchFamily="34" charset="0"/>
                <a:ea typeface="Arial"/>
                <a:cs typeface="Arial"/>
                <a:sym typeface="Arial"/>
              </a:rPr>
              <a:t>Burnett </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Translation: Birkenmajer Józef</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Release year: 2014</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1600"/>
              </a:spcAft>
              <a:buNone/>
            </a:pPr>
            <a:endParaRPr dirty="0"/>
          </a:p>
        </p:txBody>
      </p:sp>
      <p:pic>
        <p:nvPicPr>
          <p:cNvPr id="207" name="Google Shape;207;p24"/>
          <p:cNvPicPr preferRelativeResize="0"/>
          <p:nvPr/>
        </p:nvPicPr>
        <p:blipFill>
          <a:blip r:embed="rId3">
            <a:alphaModFix/>
          </a:blip>
          <a:stretch>
            <a:fillRect/>
          </a:stretch>
        </p:blipFill>
        <p:spPr>
          <a:xfrm>
            <a:off x="662850" y="351700"/>
            <a:ext cx="3036450" cy="4389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body" idx="1"/>
          </p:nvPr>
        </p:nvSpPr>
        <p:spPr>
          <a:xfrm>
            <a:off x="541450" y="0"/>
            <a:ext cx="75057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900" dirty="0"/>
          </a:p>
          <a:p>
            <a:pPr marL="0" lvl="0" indent="0" algn="just" rtl="0">
              <a:spcBef>
                <a:spcPts val="1600"/>
              </a:spcBef>
              <a:spcAft>
                <a:spcPts val="0"/>
              </a:spcAft>
              <a:buNone/>
            </a:pPr>
            <a:r>
              <a:rPr lang="pl" sz="1900" dirty="0">
                <a:solidFill>
                  <a:srgbClr val="222222"/>
                </a:solidFill>
                <a:highlight>
                  <a:srgbClr val="F8F9FA"/>
                </a:highlight>
                <a:latin typeface="Britannic Bold" panose="020B0903060703020204" pitchFamily="34" charset="0"/>
                <a:ea typeface="Arial"/>
                <a:cs typeface="Arial"/>
                <a:sym typeface="Arial"/>
              </a:rPr>
              <a:t>Seven-year-old Sara Crewe leads a fairy tale life. At the girls' salary in London, she is acclaimed by everyone. Has its own living room, wardrobe, pony, and even a maid! What's more, he is to inherit a great fortune from his parents. However, he is not a spoiled child - he conquers people with his innate modesty and friendly disposition.</a:t>
            </a:r>
            <a:endParaRPr sz="1900" dirty="0">
              <a:solidFill>
                <a:srgbClr val="222222"/>
              </a:solidFill>
              <a:highlight>
                <a:srgbClr val="F8F9FA"/>
              </a:highlight>
              <a:latin typeface="Britannic Bold" panose="020B0903060703020204" pitchFamily="34" charset="0"/>
              <a:ea typeface="Arial"/>
              <a:cs typeface="Arial"/>
              <a:sym typeface="Arial"/>
            </a:endParaRPr>
          </a:p>
          <a:p>
            <a:pPr marL="0" lvl="0" indent="0" algn="just" rtl="0">
              <a:spcBef>
                <a:spcPts val="1600"/>
              </a:spcBef>
              <a:spcAft>
                <a:spcPts val="0"/>
              </a:spcAft>
              <a:buNone/>
            </a:pPr>
            <a:r>
              <a:rPr lang="pl" sz="1900" dirty="0">
                <a:solidFill>
                  <a:srgbClr val="222222"/>
                </a:solidFill>
                <a:highlight>
                  <a:srgbClr val="F8F9FA"/>
                </a:highlight>
                <a:latin typeface="Britannic Bold" panose="020B0903060703020204" pitchFamily="34" charset="0"/>
                <a:ea typeface="Arial"/>
                <a:cs typeface="Arial"/>
                <a:sym typeface="Arial"/>
              </a:rPr>
              <a:t>Her life changes when she learns of her father's sudden bankruptcy and death on her eleventh birthday. From day to day, from a pet becomes a maid, and from a beautiful room moves to a cold attic. He finds refuge from cruel reality in the world of imagination. Every evening, Ermengard and Lottie sneak up to her to hear her amazing stories ...</a:t>
            </a:r>
            <a:endParaRPr sz="19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1600"/>
              </a:spcAft>
              <a:buNone/>
            </a:pPr>
            <a:endParaRPr dirty="0"/>
          </a:p>
        </p:txBody>
      </p:sp>
      <p:pic>
        <p:nvPicPr>
          <p:cNvPr id="213" name="Google Shape;213;p25"/>
          <p:cNvPicPr preferRelativeResize="0"/>
          <p:nvPr/>
        </p:nvPicPr>
        <p:blipFill>
          <a:blip r:embed="rId3">
            <a:alphaModFix/>
          </a:blip>
          <a:stretch>
            <a:fillRect/>
          </a:stretch>
        </p:blipFill>
        <p:spPr>
          <a:xfrm>
            <a:off x="7962867" y="107882"/>
            <a:ext cx="1107650" cy="1365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3678147" y="0"/>
            <a:ext cx="7037327" cy="13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pl" sz="3600" b="1" dirty="0">
                <a:solidFill>
                  <a:srgbClr val="222222"/>
                </a:solidFill>
                <a:highlight>
                  <a:srgbClr val="F8F9FA"/>
                </a:highlight>
                <a:latin typeface="Britannic Bold" panose="020B0903060703020204" pitchFamily="34" charset="0"/>
                <a:ea typeface="Arial"/>
                <a:cs typeface="Arial"/>
                <a:sym typeface="Arial"/>
              </a:rPr>
              <a:t>Christmas </a:t>
            </a:r>
            <a:r>
              <a:rPr lang="pl" sz="3600" b="1" dirty="0" smtClean="0">
                <a:solidFill>
                  <a:srgbClr val="222222"/>
                </a:solidFill>
                <a:highlight>
                  <a:srgbClr val="F8F9FA"/>
                </a:highlight>
                <a:latin typeface="Britannic Bold" panose="020B0903060703020204" pitchFamily="34" charset="0"/>
                <a:ea typeface="Arial"/>
                <a:cs typeface="Arial"/>
                <a:sym typeface="Arial"/>
              </a:rPr>
              <a:t>Carol</a:t>
            </a:r>
            <a:endParaRPr sz="3600" b="1"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0"/>
              </a:spcBef>
              <a:spcAft>
                <a:spcPts val="0"/>
              </a:spcAft>
              <a:buNone/>
            </a:pPr>
            <a:endParaRPr dirty="0"/>
          </a:p>
        </p:txBody>
      </p:sp>
      <p:sp>
        <p:nvSpPr>
          <p:cNvPr id="219" name="Google Shape;219;p26"/>
          <p:cNvSpPr txBox="1">
            <a:spLocks noGrp="1"/>
          </p:cNvSpPr>
          <p:nvPr>
            <p:ph type="body" idx="1"/>
          </p:nvPr>
        </p:nvSpPr>
        <p:spPr>
          <a:xfrm>
            <a:off x="4643919" y="1872344"/>
            <a:ext cx="37530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Author: Dickens Charles</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Translation: Jerzy Lozinski</a:t>
            </a:r>
            <a:endParaRPr sz="2100" dirty="0">
              <a:solidFill>
                <a:srgbClr val="222222"/>
              </a:solidFill>
              <a:highlight>
                <a:srgbClr val="F8F9FA"/>
              </a:highlight>
              <a:latin typeface="Britannic Bold" panose="020B0903060703020204" pitchFamily="34" charset="0"/>
              <a:ea typeface="Arial"/>
              <a:cs typeface="Arial"/>
              <a:sym typeface="Arial"/>
            </a:endParaRPr>
          </a:p>
          <a:p>
            <a:pPr marL="0" marR="38100" lvl="0" indent="0" algn="l" rtl="0">
              <a:lnSpc>
                <a:spcPct val="128571"/>
              </a:lnSpc>
              <a:spcBef>
                <a:spcPts val="160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Release year: 2014</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0"/>
              </a:spcBef>
              <a:spcAft>
                <a:spcPts val="1600"/>
              </a:spcAft>
              <a:buNone/>
            </a:pPr>
            <a:endParaRPr dirty="0"/>
          </a:p>
        </p:txBody>
      </p:sp>
      <p:pic>
        <p:nvPicPr>
          <p:cNvPr id="220" name="Google Shape;220;p26"/>
          <p:cNvPicPr preferRelativeResize="0"/>
          <p:nvPr/>
        </p:nvPicPr>
        <p:blipFill>
          <a:blip r:embed="rId3">
            <a:alphaModFix/>
          </a:blip>
          <a:stretch>
            <a:fillRect/>
          </a:stretch>
        </p:blipFill>
        <p:spPr>
          <a:xfrm rot="1840489">
            <a:off x="1371875" y="1191950"/>
            <a:ext cx="2190750" cy="3333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body" idx="1"/>
          </p:nvPr>
        </p:nvSpPr>
        <p:spPr>
          <a:xfrm>
            <a:off x="229400" y="205250"/>
            <a:ext cx="8693100" cy="5083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900" dirty="0">
                <a:solidFill>
                  <a:srgbClr val="222222"/>
                </a:solidFill>
                <a:highlight>
                  <a:srgbClr val="F8F9FA"/>
                </a:highlight>
                <a:latin typeface="Britannic Bold" panose="020B0903060703020204" pitchFamily="34" charset="0"/>
                <a:ea typeface="Arial"/>
                <a:cs typeface="Arial"/>
                <a:sym typeface="Arial"/>
              </a:rPr>
              <a:t>The story in the form of a morality play shows the profound transformation of Ebenezer Scrooge's miser during Christmas Eve.</a:t>
            </a:r>
            <a:endParaRPr sz="1900" dirty="0">
              <a:solidFill>
                <a:srgbClr val="222222"/>
              </a:solidFill>
              <a:highlight>
                <a:srgbClr val="F8F9FA"/>
              </a:highlight>
              <a:latin typeface="Britannic Bold" panose="020B0903060703020204" pitchFamily="34" charset="0"/>
              <a:ea typeface="Arial"/>
              <a:cs typeface="Arial"/>
              <a:sym typeface="Arial"/>
            </a:endParaRPr>
          </a:p>
          <a:p>
            <a:pPr marL="0" lvl="0" indent="0" algn="just" rtl="0">
              <a:spcBef>
                <a:spcPts val="1600"/>
              </a:spcBef>
              <a:spcAft>
                <a:spcPts val="0"/>
              </a:spcAft>
              <a:buNone/>
            </a:pPr>
            <a:r>
              <a:rPr lang="pl" sz="1900" dirty="0">
                <a:solidFill>
                  <a:srgbClr val="222222"/>
                </a:solidFill>
                <a:highlight>
                  <a:srgbClr val="F8F9FA"/>
                </a:highlight>
                <a:latin typeface="Britannic Bold" panose="020B0903060703020204" pitchFamily="34" charset="0"/>
                <a:ea typeface="Arial"/>
                <a:cs typeface="Arial"/>
                <a:sym typeface="Arial"/>
              </a:rPr>
              <a:t>Scrooge is a loner, a misanthrope disliking people, neglecting the employees of his exchange office, only interested in multiplying his wealth.</a:t>
            </a:r>
            <a:endParaRPr sz="1900" dirty="0">
              <a:solidFill>
                <a:srgbClr val="222222"/>
              </a:solidFill>
              <a:highlight>
                <a:srgbClr val="F8F9FA"/>
              </a:highlight>
              <a:latin typeface="Britannic Bold" panose="020B0903060703020204" pitchFamily="34" charset="0"/>
              <a:ea typeface="Arial"/>
              <a:cs typeface="Arial"/>
              <a:sym typeface="Arial"/>
            </a:endParaRPr>
          </a:p>
          <a:p>
            <a:pPr marL="0" lvl="0" indent="0" algn="just" rtl="0">
              <a:spcBef>
                <a:spcPts val="1600"/>
              </a:spcBef>
              <a:spcAft>
                <a:spcPts val="0"/>
              </a:spcAft>
              <a:buNone/>
            </a:pPr>
            <a:r>
              <a:rPr lang="pl" sz="1900" dirty="0">
                <a:solidFill>
                  <a:srgbClr val="222222"/>
                </a:solidFill>
                <a:highlight>
                  <a:srgbClr val="F8F9FA"/>
                </a:highlight>
                <a:latin typeface="Britannic Bold" panose="020B0903060703020204" pitchFamily="34" charset="0"/>
                <a:ea typeface="Arial"/>
                <a:cs typeface="Arial"/>
                <a:sym typeface="Arial"/>
              </a:rPr>
              <a:t>On Christmas Eve, he first appears to the spirit of </a:t>
            </a:r>
            <a:r>
              <a:rPr lang="pl" sz="1900" dirty="0" smtClean="0">
                <a:solidFill>
                  <a:srgbClr val="222222"/>
                </a:solidFill>
                <a:highlight>
                  <a:srgbClr val="F8F9FA"/>
                </a:highlight>
                <a:latin typeface="Britannic Bold" panose="020B0903060703020204" pitchFamily="34" charset="0"/>
                <a:ea typeface="Arial"/>
                <a:cs typeface="Arial"/>
                <a:sym typeface="Arial"/>
              </a:rPr>
              <a:t>Jacob </a:t>
            </a:r>
            <a:r>
              <a:rPr lang="pl" sz="1900" dirty="0">
                <a:solidFill>
                  <a:srgbClr val="222222"/>
                </a:solidFill>
                <a:highlight>
                  <a:srgbClr val="F8F9FA"/>
                </a:highlight>
                <a:latin typeface="Britannic Bold" panose="020B0903060703020204" pitchFamily="34" charset="0"/>
                <a:ea typeface="Arial"/>
                <a:cs typeface="Arial"/>
                <a:sym typeface="Arial"/>
              </a:rPr>
              <a:t>Marley - a deceased business partner who in the afterlife suffers unspeakable torments for the sins of avarice and indifference to the harm he has done in his life.</a:t>
            </a:r>
            <a:endParaRPr sz="1900" dirty="0">
              <a:solidFill>
                <a:srgbClr val="222222"/>
              </a:solidFill>
              <a:highlight>
                <a:srgbClr val="F8F9FA"/>
              </a:highlight>
              <a:latin typeface="Britannic Bold" panose="020B0903060703020204" pitchFamily="34" charset="0"/>
              <a:ea typeface="Arial"/>
              <a:cs typeface="Arial"/>
              <a:sym typeface="Arial"/>
            </a:endParaRPr>
          </a:p>
          <a:p>
            <a:pPr marL="0" marR="38100" lvl="0" indent="0" algn="just" rtl="0">
              <a:lnSpc>
                <a:spcPct val="128571"/>
              </a:lnSpc>
              <a:spcBef>
                <a:spcPts val="1600"/>
              </a:spcBef>
              <a:spcAft>
                <a:spcPts val="0"/>
              </a:spcAft>
              <a:buNone/>
            </a:pPr>
            <a:r>
              <a:rPr lang="pl" sz="1900" dirty="0">
                <a:solidFill>
                  <a:srgbClr val="222222"/>
                </a:solidFill>
                <a:highlight>
                  <a:srgbClr val="F8F9FA"/>
                </a:highlight>
                <a:latin typeface="Britannic Bold" panose="020B0903060703020204" pitchFamily="34" charset="0"/>
                <a:ea typeface="Arial"/>
                <a:cs typeface="Arial"/>
                <a:sym typeface="Arial"/>
              </a:rPr>
              <a:t>The ghost's visit is to be a warning and protect Scrooge from a similar fate. Initially distrustful and disbelieving, Ebenezer changes his mind under the influence of visits of subsequent ghosts that show the hero more and more terrifying scenes from his past, present and future life ...</a:t>
            </a:r>
            <a:endParaRPr sz="1900" dirty="0">
              <a:solidFill>
                <a:srgbClr val="222222"/>
              </a:solidFill>
              <a:highlight>
                <a:srgbClr val="F8F9FA"/>
              </a:highlight>
              <a:latin typeface="Britannic Bold" panose="020B0903060703020204" pitchFamily="34" charset="0"/>
              <a:ea typeface="Arial"/>
              <a:cs typeface="Arial"/>
              <a:sym typeface="Arial"/>
            </a:endParaRPr>
          </a:p>
          <a:p>
            <a:pPr marL="0" lvl="0" indent="0" algn="just" rtl="0">
              <a:spcBef>
                <a:spcPts val="0"/>
              </a:spcBef>
              <a:spcAft>
                <a:spcPts val="1600"/>
              </a:spcAft>
              <a:buNone/>
            </a:pPr>
            <a:endParaRPr dirty="0"/>
          </a:p>
        </p:txBody>
      </p:sp>
      <p:pic>
        <p:nvPicPr>
          <p:cNvPr id="226" name="Google Shape;226;p27"/>
          <p:cNvPicPr preferRelativeResize="0"/>
          <p:nvPr/>
        </p:nvPicPr>
        <p:blipFill>
          <a:blip r:embed="rId3">
            <a:alphaModFix/>
          </a:blip>
          <a:stretch>
            <a:fillRect/>
          </a:stretch>
        </p:blipFill>
        <p:spPr>
          <a:xfrm>
            <a:off x="6447475" y="4291350"/>
            <a:ext cx="1952900" cy="658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body" idx="1"/>
          </p:nvPr>
        </p:nvSpPr>
        <p:spPr>
          <a:xfrm>
            <a:off x="4530903" y="494939"/>
            <a:ext cx="3996646" cy="4080600"/>
          </a:xfrm>
          <a:prstGeom prst="rect">
            <a:avLst/>
          </a:prstGeom>
        </p:spPr>
        <p:txBody>
          <a:bodyPr spcFirstLastPara="1" wrap="square" lIns="91425" tIns="91425" rIns="91425" bIns="91425" anchor="t" anchorCtr="0">
            <a:noAutofit/>
          </a:bodyPr>
          <a:lstStyle/>
          <a:p>
            <a:pPr marL="0" marR="38100" lvl="0" indent="0" algn="just" rtl="0">
              <a:lnSpc>
                <a:spcPct val="128571"/>
              </a:lnSpc>
              <a:spcBef>
                <a:spcPts val="0"/>
              </a:spcBef>
              <a:spcAft>
                <a:spcPts val="0"/>
              </a:spcAft>
              <a:buNone/>
            </a:pPr>
            <a:endParaRPr sz="2100" dirty="0">
              <a:solidFill>
                <a:srgbClr val="222222"/>
              </a:solidFill>
              <a:highlight>
                <a:srgbClr val="F8F9FA"/>
              </a:highlight>
              <a:latin typeface="Arial"/>
              <a:ea typeface="Arial"/>
              <a:cs typeface="Arial"/>
              <a:sym typeface="Arial"/>
            </a:endParaRPr>
          </a:p>
          <a:p>
            <a:pPr marL="0" marR="38100" lvl="0" indent="0" rtl="0">
              <a:lnSpc>
                <a:spcPct val="128571"/>
              </a:lnSpc>
              <a:spcBef>
                <a:spcPts val="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Harry Potter - a series of seven fantasy novels by British writer J.K. Rowling. The cycle presents the world of magic, i.e. the wizarding community, existing in parallel to the non-magical, so-called Muggle world.</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just" rtl="0">
              <a:spcBef>
                <a:spcPts val="0"/>
              </a:spcBef>
              <a:spcAft>
                <a:spcPts val="1600"/>
              </a:spcAft>
              <a:buNone/>
            </a:pPr>
            <a:endParaRPr dirty="0"/>
          </a:p>
        </p:txBody>
      </p:sp>
      <p:pic>
        <p:nvPicPr>
          <p:cNvPr id="232" name="Google Shape;232;p28"/>
          <p:cNvPicPr preferRelativeResize="0"/>
          <p:nvPr/>
        </p:nvPicPr>
        <p:blipFill>
          <a:blip r:embed="rId3">
            <a:alphaModFix/>
          </a:blip>
          <a:stretch>
            <a:fillRect/>
          </a:stretch>
        </p:blipFill>
        <p:spPr>
          <a:xfrm>
            <a:off x="813251" y="1219177"/>
            <a:ext cx="3501451" cy="26321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9"/>
          <p:cNvSpPr txBox="1">
            <a:spLocks noGrp="1"/>
          </p:cNvSpPr>
          <p:nvPr>
            <p:ph type="body" idx="1"/>
          </p:nvPr>
        </p:nvSpPr>
        <p:spPr>
          <a:xfrm>
            <a:off x="710475" y="433175"/>
            <a:ext cx="7505700" cy="3985800"/>
          </a:xfrm>
          <a:prstGeom prst="rect">
            <a:avLst/>
          </a:prstGeom>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None/>
            </a:pPr>
            <a:r>
              <a:rPr lang="pl" sz="2100" dirty="0">
                <a:solidFill>
                  <a:srgbClr val="222222"/>
                </a:solidFill>
                <a:highlight>
                  <a:srgbClr val="F8F9FA"/>
                </a:highlight>
                <a:latin typeface="Arial"/>
                <a:ea typeface="Arial"/>
                <a:cs typeface="Arial"/>
                <a:sym typeface="Arial"/>
              </a:rPr>
              <a:t>Main characters: teenage Harry Potter and his friends: Ron Weasley and Hermione Granger, students of the School of Magic and Wizardry at Hogwarts. </a:t>
            </a:r>
            <a:endParaRPr sz="2100" dirty="0">
              <a:solidFill>
                <a:srgbClr val="222222"/>
              </a:solidFill>
              <a:highlight>
                <a:srgbClr val="F8F9FA"/>
              </a:highlight>
              <a:latin typeface="Arial"/>
              <a:ea typeface="Arial"/>
              <a:cs typeface="Arial"/>
              <a:sym typeface="Arial"/>
            </a:endParaRPr>
          </a:p>
          <a:p>
            <a:pPr marL="0" marR="38100" lvl="0" indent="0" algn="just" rtl="0">
              <a:lnSpc>
                <a:spcPct val="128571"/>
              </a:lnSpc>
              <a:spcBef>
                <a:spcPts val="0"/>
              </a:spcBef>
              <a:spcAft>
                <a:spcPts val="0"/>
              </a:spcAft>
              <a:buNone/>
            </a:pPr>
            <a:r>
              <a:rPr lang="pl" sz="2100" dirty="0" smtClean="0">
                <a:solidFill>
                  <a:srgbClr val="222222"/>
                </a:solidFill>
                <a:highlight>
                  <a:srgbClr val="F8F9FA"/>
                </a:highlight>
                <a:latin typeface="Arial"/>
                <a:ea typeface="Arial"/>
                <a:cs typeface="Arial"/>
                <a:sym typeface="Arial"/>
              </a:rPr>
              <a:t>The </a:t>
            </a:r>
            <a:r>
              <a:rPr lang="pl" sz="2100" dirty="0">
                <a:solidFill>
                  <a:srgbClr val="222222"/>
                </a:solidFill>
                <a:highlight>
                  <a:srgbClr val="F8F9FA"/>
                </a:highlight>
                <a:latin typeface="Arial"/>
                <a:ea typeface="Arial"/>
                <a:cs typeface="Arial"/>
                <a:sym typeface="Arial"/>
              </a:rPr>
              <a:t>most important plot of the novel: the fight of wizards, in particular Harry, with the sorcerer Lord Voldemort, seeking to gain immortality and seize power </a:t>
            </a:r>
            <a:endParaRPr sz="2100" dirty="0">
              <a:solidFill>
                <a:srgbClr val="222222"/>
              </a:solidFill>
              <a:highlight>
                <a:srgbClr val="F8F9FA"/>
              </a:highlight>
              <a:latin typeface="Arial"/>
              <a:ea typeface="Arial"/>
              <a:cs typeface="Arial"/>
              <a:sym typeface="Arial"/>
            </a:endParaRPr>
          </a:p>
          <a:p>
            <a:pPr marL="0" marR="38100" lvl="0" indent="0" algn="l" rtl="0">
              <a:lnSpc>
                <a:spcPct val="128571"/>
              </a:lnSpc>
              <a:spcBef>
                <a:spcPts val="0"/>
              </a:spcBef>
              <a:spcAft>
                <a:spcPts val="0"/>
              </a:spcAft>
              <a:buNone/>
            </a:pPr>
            <a:r>
              <a:rPr lang="pl" sz="2100" dirty="0">
                <a:solidFill>
                  <a:srgbClr val="222222"/>
                </a:solidFill>
                <a:highlight>
                  <a:srgbClr val="F8F9FA"/>
                </a:highlight>
                <a:latin typeface="Arial"/>
                <a:ea typeface="Arial"/>
                <a:cs typeface="Arial"/>
                <a:sym typeface="Arial"/>
              </a:rPr>
              <a:t>in the world of magic.</a:t>
            </a:r>
            <a:endParaRPr sz="2100" dirty="0">
              <a:solidFill>
                <a:srgbClr val="222222"/>
              </a:solidFill>
              <a:highlight>
                <a:srgbClr val="F8F9FA"/>
              </a:highlight>
              <a:latin typeface="Arial"/>
              <a:ea typeface="Arial"/>
              <a:cs typeface="Arial"/>
              <a:sym typeface="Arial"/>
            </a:endParaRPr>
          </a:p>
          <a:p>
            <a:pPr marL="0" lvl="0" indent="0" algn="l" rtl="0">
              <a:spcBef>
                <a:spcPts val="0"/>
              </a:spcBef>
              <a:spcAft>
                <a:spcPts val="1600"/>
              </a:spcAft>
              <a:buNone/>
            </a:pPr>
            <a:endParaRPr dirty="0"/>
          </a:p>
        </p:txBody>
      </p:sp>
      <p:pic>
        <p:nvPicPr>
          <p:cNvPr id="238" name="Google Shape;238;p29"/>
          <p:cNvPicPr preferRelativeResize="0"/>
          <p:nvPr/>
        </p:nvPicPr>
        <p:blipFill>
          <a:blip r:embed="rId3">
            <a:alphaModFix/>
          </a:blip>
          <a:stretch>
            <a:fillRect/>
          </a:stretch>
        </p:blipFill>
        <p:spPr>
          <a:xfrm>
            <a:off x="4926175" y="2909825"/>
            <a:ext cx="3673850" cy="1941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txBox="1">
            <a:spLocks noGrp="1"/>
          </p:cNvSpPr>
          <p:nvPr>
            <p:ph type="title"/>
          </p:nvPr>
        </p:nvSpPr>
        <p:spPr>
          <a:xfrm>
            <a:off x="1447000" y="471300"/>
            <a:ext cx="7505700" cy="954600"/>
          </a:xfrm>
          <a:prstGeom prst="rect">
            <a:avLst/>
          </a:prstGeom>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None/>
            </a:pPr>
            <a:r>
              <a:rPr lang="pl" sz="2700" b="1" dirty="0">
                <a:solidFill>
                  <a:srgbClr val="222222"/>
                </a:solidFill>
                <a:highlight>
                  <a:srgbClr val="F8F9FA"/>
                </a:highlight>
                <a:latin typeface="Britannic Bold" panose="020B0903060703020204" pitchFamily="34" charset="0"/>
                <a:ea typeface="Arial"/>
                <a:cs typeface="Arial"/>
                <a:sym typeface="Arial"/>
              </a:rPr>
              <a:t>THE CHRONICLES OF NARNIA</a:t>
            </a:r>
            <a:endParaRPr sz="2700" b="1"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0"/>
              </a:spcBef>
              <a:spcAft>
                <a:spcPts val="0"/>
              </a:spcAft>
              <a:buNone/>
            </a:pPr>
            <a:endParaRPr sz="3100" dirty="0"/>
          </a:p>
        </p:txBody>
      </p:sp>
      <p:pic>
        <p:nvPicPr>
          <p:cNvPr id="244" name="Google Shape;244;p30"/>
          <p:cNvPicPr preferRelativeResize="0"/>
          <p:nvPr/>
        </p:nvPicPr>
        <p:blipFill>
          <a:blip r:embed="rId3">
            <a:alphaModFix/>
          </a:blip>
          <a:stretch>
            <a:fillRect/>
          </a:stretch>
        </p:blipFill>
        <p:spPr>
          <a:xfrm rot="2242767">
            <a:off x="995723" y="1325887"/>
            <a:ext cx="2304705" cy="3138725"/>
          </a:xfrm>
          <a:prstGeom prst="rect">
            <a:avLst/>
          </a:prstGeom>
          <a:noFill/>
          <a:ln>
            <a:noFill/>
          </a:ln>
        </p:spPr>
      </p:pic>
      <p:pic>
        <p:nvPicPr>
          <p:cNvPr id="245" name="Google Shape;245;p30"/>
          <p:cNvPicPr preferRelativeResize="0"/>
          <p:nvPr/>
        </p:nvPicPr>
        <p:blipFill>
          <a:blip r:embed="rId4">
            <a:alphaModFix/>
          </a:blip>
          <a:stretch>
            <a:fillRect/>
          </a:stretch>
        </p:blipFill>
        <p:spPr>
          <a:xfrm rot="-1112632">
            <a:off x="6193877" y="1070834"/>
            <a:ext cx="2275200" cy="3412800"/>
          </a:xfrm>
          <a:prstGeom prst="rect">
            <a:avLst/>
          </a:prstGeom>
          <a:noFill/>
          <a:ln>
            <a:noFill/>
          </a:ln>
        </p:spPr>
      </p:pic>
      <p:sp>
        <p:nvSpPr>
          <p:cNvPr id="246" name="Google Shape;246;p30"/>
          <p:cNvSpPr txBox="1"/>
          <p:nvPr/>
        </p:nvSpPr>
        <p:spPr>
          <a:xfrm>
            <a:off x="3699850" y="310300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pl" sz="2100" dirty="0">
                <a:solidFill>
                  <a:srgbClr val="222222"/>
                </a:solidFill>
                <a:highlight>
                  <a:srgbClr val="F8F9FA"/>
                </a:highlight>
                <a:latin typeface="Britannic Bold" panose="020B0903060703020204" pitchFamily="34" charset="0"/>
              </a:rPr>
              <a:t>Author: C.S. </a:t>
            </a:r>
            <a:r>
              <a:rPr lang="pl" sz="2100" dirty="0" smtClean="0">
                <a:solidFill>
                  <a:srgbClr val="222222"/>
                </a:solidFill>
                <a:highlight>
                  <a:srgbClr val="F8F9FA"/>
                </a:highlight>
                <a:latin typeface="Britannic Bold" panose="020B0903060703020204" pitchFamily="34" charset="0"/>
              </a:rPr>
              <a:t>Lewis</a:t>
            </a:r>
            <a:endParaRPr sz="2100" dirty="0">
              <a:solidFill>
                <a:srgbClr val="222222"/>
              </a:solidFill>
              <a:highlight>
                <a:srgbClr val="F8F9FA"/>
              </a:highlight>
              <a:latin typeface="Britannic Bold" panose="020B0903060703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311708" y="-479825"/>
            <a:ext cx="85206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l" b="1" dirty="0">
                <a:solidFill>
                  <a:schemeClr val="bg2"/>
                </a:solidFill>
                <a:latin typeface="Britannic Bold" panose="020B0903060703020204" pitchFamily="34" charset="0"/>
                <a:cs typeface="Mongolian Baiti" panose="03000500000000000000" pitchFamily="66" charset="0"/>
              </a:rPr>
              <a:t>ALICE IN WONDERLAND</a:t>
            </a:r>
            <a:endParaRPr b="1" dirty="0">
              <a:solidFill>
                <a:schemeClr val="bg2"/>
              </a:solidFill>
              <a:latin typeface="Britannic Bold" panose="020B0903060703020204" pitchFamily="34" charset="0"/>
              <a:cs typeface="Mongolian Baiti" panose="03000500000000000000" pitchFamily="66" charset="0"/>
            </a:endParaRPr>
          </a:p>
        </p:txBody>
      </p:sp>
      <p:sp>
        <p:nvSpPr>
          <p:cNvPr id="129" name="Google Shape;129;p13"/>
          <p:cNvSpPr txBox="1">
            <a:spLocks noGrp="1"/>
          </p:cNvSpPr>
          <p:nvPr>
            <p:ph type="subTitle" idx="1"/>
          </p:nvPr>
        </p:nvSpPr>
        <p:spPr>
          <a:xfrm>
            <a:off x="4099389" y="924674"/>
            <a:ext cx="4732911" cy="3973001"/>
          </a:xfrm>
          <a:prstGeom prst="rect">
            <a:avLst/>
          </a:prstGeom>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None/>
            </a:pPr>
            <a:r>
              <a:rPr lang="pl" sz="2100" b="1" dirty="0">
                <a:solidFill>
                  <a:srgbClr val="222222"/>
                </a:solidFill>
                <a:highlight>
                  <a:srgbClr val="F8F9FA"/>
                </a:highlight>
                <a:latin typeface="Britannic Bold" panose="020B0903060703020204" pitchFamily="34" charset="0"/>
              </a:rPr>
              <a:t>Author</a:t>
            </a:r>
            <a:r>
              <a:rPr lang="pl" sz="2100" b="1" dirty="0" smtClean="0">
                <a:solidFill>
                  <a:srgbClr val="222222"/>
                </a:solidFill>
                <a:highlight>
                  <a:srgbClr val="F8F9FA"/>
                </a:highlight>
                <a:latin typeface="Britannic Bold" panose="020B0903060703020204" pitchFamily="34" charset="0"/>
              </a:rPr>
              <a:t>: </a:t>
            </a:r>
            <a:r>
              <a:rPr lang="pl" sz="2100" dirty="0" smtClean="0">
                <a:solidFill>
                  <a:srgbClr val="222222"/>
                </a:solidFill>
                <a:highlight>
                  <a:srgbClr val="F8F9FA"/>
                </a:highlight>
                <a:latin typeface="Britannic Bold" panose="020B0903060703020204" pitchFamily="34" charset="0"/>
              </a:rPr>
              <a:t>Lewis Carroll</a:t>
            </a:r>
          </a:p>
          <a:p>
            <a:pPr marL="0" marR="38100" lvl="0" indent="0" algn="l" rtl="0">
              <a:lnSpc>
                <a:spcPct val="128571"/>
              </a:lnSpc>
              <a:spcBef>
                <a:spcPts val="0"/>
              </a:spcBef>
              <a:spcAft>
                <a:spcPts val="0"/>
              </a:spcAft>
              <a:buNone/>
            </a:pPr>
            <a:r>
              <a:rPr lang="pl" sz="2100" b="1" dirty="0" smtClean="0">
                <a:solidFill>
                  <a:srgbClr val="222222"/>
                </a:solidFill>
                <a:highlight>
                  <a:srgbClr val="F8F9FA"/>
                </a:highlight>
                <a:latin typeface="Britannic Bold" panose="020B0903060703020204" pitchFamily="34" charset="0"/>
              </a:rPr>
              <a:t>Title:</a:t>
            </a:r>
            <a:r>
              <a:rPr lang="pl" sz="2100" dirty="0" smtClean="0">
                <a:solidFill>
                  <a:srgbClr val="222222"/>
                </a:solidFill>
                <a:highlight>
                  <a:srgbClr val="F8F9FA"/>
                </a:highlight>
                <a:latin typeface="Britannic Bold" panose="020B0903060703020204" pitchFamily="34" charset="0"/>
              </a:rPr>
              <a:t> Alice in Wonderland</a:t>
            </a:r>
            <a:endParaRPr sz="2100" dirty="0">
              <a:solidFill>
                <a:srgbClr val="222222"/>
              </a:solidFill>
              <a:highlight>
                <a:srgbClr val="F8F9FA"/>
              </a:highlight>
              <a:latin typeface="Britannic Bold" panose="020B0903060703020204" pitchFamily="34" charset="0"/>
            </a:endParaRPr>
          </a:p>
          <a:p>
            <a:pPr marL="0" marR="38100" lvl="0" indent="0" algn="l" rtl="0">
              <a:lnSpc>
                <a:spcPct val="128571"/>
              </a:lnSpc>
              <a:spcBef>
                <a:spcPts val="0"/>
              </a:spcBef>
              <a:spcAft>
                <a:spcPts val="0"/>
              </a:spcAft>
              <a:buNone/>
            </a:pPr>
            <a:r>
              <a:rPr lang="pl" sz="2100" b="1" dirty="0">
                <a:solidFill>
                  <a:srgbClr val="222222"/>
                </a:solidFill>
                <a:highlight>
                  <a:srgbClr val="F8F9FA"/>
                </a:highlight>
                <a:latin typeface="Britannic Bold" panose="020B0903060703020204" pitchFamily="34" charset="0"/>
              </a:rPr>
              <a:t>T</a:t>
            </a:r>
            <a:r>
              <a:rPr lang="pl" sz="2100" b="1" dirty="0" smtClean="0">
                <a:solidFill>
                  <a:srgbClr val="222222"/>
                </a:solidFill>
                <a:highlight>
                  <a:srgbClr val="F8F9FA"/>
                </a:highlight>
                <a:latin typeface="Britannic Bold" panose="020B0903060703020204" pitchFamily="34" charset="0"/>
              </a:rPr>
              <a:t>he </a:t>
            </a:r>
            <a:r>
              <a:rPr lang="pl" sz="2100" b="1" dirty="0">
                <a:solidFill>
                  <a:srgbClr val="222222"/>
                </a:solidFill>
                <a:highlight>
                  <a:srgbClr val="F8F9FA"/>
                </a:highlight>
                <a:latin typeface="Britannic Bold" panose="020B0903060703020204" pitchFamily="34" charset="0"/>
              </a:rPr>
              <a:t>year of </a:t>
            </a:r>
            <a:r>
              <a:rPr lang="pl" sz="2100" b="1" dirty="0" smtClean="0">
                <a:solidFill>
                  <a:srgbClr val="222222"/>
                </a:solidFill>
                <a:highlight>
                  <a:srgbClr val="F8F9FA"/>
                </a:highlight>
                <a:latin typeface="Britannic Bold" panose="020B0903060703020204" pitchFamily="34" charset="0"/>
              </a:rPr>
              <a:t>publishment:</a:t>
            </a:r>
            <a:r>
              <a:rPr lang="pl" sz="2100" dirty="0" smtClean="0">
                <a:solidFill>
                  <a:srgbClr val="222222"/>
                </a:solidFill>
                <a:highlight>
                  <a:srgbClr val="F8F9FA"/>
                </a:highlight>
                <a:latin typeface="Britannic Bold" panose="020B0903060703020204" pitchFamily="34" charset="0"/>
              </a:rPr>
              <a:t>1865</a:t>
            </a:r>
            <a:endParaRPr sz="2100" dirty="0">
              <a:solidFill>
                <a:srgbClr val="222222"/>
              </a:solidFill>
              <a:highlight>
                <a:srgbClr val="F8F9FA"/>
              </a:highlight>
              <a:latin typeface="Britannic Bold" panose="020B0903060703020204" pitchFamily="34" charset="0"/>
            </a:endParaRPr>
          </a:p>
          <a:p>
            <a:pPr marL="0" lvl="0" indent="0" algn="l" rtl="0">
              <a:spcBef>
                <a:spcPts val="0"/>
              </a:spcBef>
              <a:spcAft>
                <a:spcPts val="0"/>
              </a:spcAft>
              <a:buNone/>
            </a:pPr>
            <a:endParaRPr sz="2100" dirty="0">
              <a:solidFill>
                <a:srgbClr val="222222"/>
              </a:solidFill>
              <a:highlight>
                <a:srgbClr val="F8F9FA"/>
              </a:highlight>
              <a:latin typeface="Britannic Bold" panose="020B0903060703020204" pitchFamily="34" charset="0"/>
            </a:endParaRPr>
          </a:p>
          <a:p>
            <a:pPr marL="0" lvl="0" indent="0" algn="l" rtl="0">
              <a:spcBef>
                <a:spcPts val="0"/>
              </a:spcBef>
              <a:spcAft>
                <a:spcPts val="0"/>
              </a:spcAft>
              <a:buClr>
                <a:schemeClr val="dk1"/>
              </a:buClr>
              <a:buSzPts val="1100"/>
              <a:buFont typeface="Arial"/>
              <a:buNone/>
            </a:pPr>
            <a:r>
              <a:rPr lang="pl" sz="2100" dirty="0">
                <a:solidFill>
                  <a:srgbClr val="222222"/>
                </a:solidFill>
                <a:highlight>
                  <a:srgbClr val="F8F9FA"/>
                </a:highlight>
                <a:latin typeface="Britannic Bold" panose="020B0903060703020204" pitchFamily="34" charset="0"/>
              </a:rPr>
              <a:t>The action takes </a:t>
            </a:r>
            <a:r>
              <a:rPr lang="pl" sz="2100" dirty="0" smtClean="0">
                <a:solidFill>
                  <a:srgbClr val="222222"/>
                </a:solidFill>
                <a:highlight>
                  <a:srgbClr val="F8F9FA"/>
                </a:highlight>
                <a:latin typeface="Britannic Bold" panose="020B0903060703020204" pitchFamily="34" charset="0"/>
              </a:rPr>
              <a:t>place </a:t>
            </a:r>
            <a:r>
              <a:rPr lang="pl" sz="2100" dirty="0">
                <a:solidFill>
                  <a:srgbClr val="222222"/>
                </a:solidFill>
                <a:highlight>
                  <a:srgbClr val="F8F9FA"/>
                </a:highlight>
                <a:latin typeface="Britannic Bold" panose="020B0903060703020204" pitchFamily="34" charset="0"/>
              </a:rPr>
              <a:t>on two planes. The real plane is the reality of the English </a:t>
            </a:r>
            <a:r>
              <a:rPr lang="pl" sz="2100" dirty="0" smtClean="0">
                <a:solidFill>
                  <a:srgbClr val="222222"/>
                </a:solidFill>
                <a:highlight>
                  <a:srgbClr val="F8F9FA"/>
                </a:highlight>
                <a:latin typeface="Britannic Bold" panose="020B0903060703020204" pitchFamily="34" charset="0"/>
              </a:rPr>
              <a:t>province.</a:t>
            </a:r>
            <a:endParaRPr sz="2100" dirty="0">
              <a:solidFill>
                <a:srgbClr val="222222"/>
              </a:solidFill>
              <a:highlight>
                <a:srgbClr val="F8F9FA"/>
              </a:highlight>
              <a:latin typeface="Britannic Bold" panose="020B0903060703020204" pitchFamily="34" charset="0"/>
            </a:endParaRPr>
          </a:p>
          <a:p>
            <a:pPr marL="0" lvl="0" indent="0" algn="ctr" rtl="0">
              <a:spcBef>
                <a:spcPts val="0"/>
              </a:spcBef>
              <a:spcAft>
                <a:spcPts val="0"/>
              </a:spcAft>
              <a:buNone/>
            </a:pPr>
            <a:endParaRPr dirty="0"/>
          </a:p>
        </p:txBody>
      </p:sp>
      <p:pic>
        <p:nvPicPr>
          <p:cNvPr id="130" name="Google Shape;130;p13"/>
          <p:cNvPicPr preferRelativeResize="0"/>
          <p:nvPr/>
        </p:nvPicPr>
        <p:blipFill>
          <a:blip r:embed="rId3">
            <a:alphaModFix/>
          </a:blip>
          <a:stretch>
            <a:fillRect/>
          </a:stretch>
        </p:blipFill>
        <p:spPr>
          <a:xfrm>
            <a:off x="435256" y="1017970"/>
            <a:ext cx="3664125" cy="3477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1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1"/>
          <p:cNvSpPr txBox="1">
            <a:spLocks noGrp="1"/>
          </p:cNvSpPr>
          <p:nvPr>
            <p:ph type="body" idx="1"/>
          </p:nvPr>
        </p:nvSpPr>
        <p:spPr>
          <a:xfrm>
            <a:off x="410966" y="184935"/>
            <a:ext cx="7913884" cy="4253690"/>
          </a:xfrm>
          <a:prstGeom prst="rect">
            <a:avLst/>
          </a:prstGeom>
        </p:spPr>
        <p:txBody>
          <a:bodyPr spcFirstLastPara="1" wrap="square" lIns="91425" tIns="91425" rIns="91425" bIns="91425" anchor="t" anchorCtr="0">
            <a:noAutofit/>
          </a:bodyPr>
          <a:lstStyle/>
          <a:p>
            <a:pPr marL="0" lvl="0" indent="457200" algn="just" rtl="0">
              <a:spcBef>
                <a:spcPts val="1600"/>
              </a:spcBef>
              <a:spcAft>
                <a:spcPts val="0"/>
              </a:spcAft>
              <a:buNone/>
            </a:pPr>
            <a:r>
              <a:rPr lang="pl" sz="1800" dirty="0" smtClean="0">
                <a:solidFill>
                  <a:srgbClr val="222222"/>
                </a:solidFill>
                <a:highlight>
                  <a:srgbClr val="F8F9FA"/>
                </a:highlight>
                <a:latin typeface="Britannic Bold" panose="020B0903060703020204" pitchFamily="34" charset="0"/>
                <a:ea typeface="Arial"/>
                <a:cs typeface="Arial"/>
                <a:sym typeface="Arial"/>
              </a:rPr>
              <a:t>C</a:t>
            </a:r>
            <a:r>
              <a:rPr lang="pl" sz="1800" dirty="0">
                <a:solidFill>
                  <a:srgbClr val="222222"/>
                </a:solidFill>
                <a:highlight>
                  <a:srgbClr val="F8F9FA"/>
                </a:highlight>
                <a:latin typeface="Britannic Bold" panose="020B0903060703020204" pitchFamily="34" charset="0"/>
                <a:ea typeface="Arial"/>
                <a:cs typeface="Arial"/>
                <a:sym typeface="Arial"/>
              </a:rPr>
              <a:t>. S. Lewis wrote seven volumes of "Chronicles of Narnia." These works belong to the classics of children's and youth literature. Despite the fact that they were created in the 1950s, they do not lose their relevance and continue to entertain, teach and inspire subsequent young generations of </a:t>
            </a:r>
            <a:r>
              <a:rPr lang="pl" sz="1800" dirty="0" smtClean="0">
                <a:solidFill>
                  <a:srgbClr val="222222"/>
                </a:solidFill>
                <a:highlight>
                  <a:srgbClr val="F8F9FA"/>
                </a:highlight>
                <a:latin typeface="Britannic Bold" panose="020B0903060703020204" pitchFamily="34" charset="0"/>
                <a:ea typeface="Arial"/>
                <a:cs typeface="Arial"/>
                <a:sym typeface="Arial"/>
              </a:rPr>
              <a:t>readers.</a:t>
            </a:r>
            <a:r>
              <a:rPr lang="pl" sz="1800" dirty="0">
                <a:solidFill>
                  <a:srgbClr val="222222"/>
                </a:solidFill>
                <a:highlight>
                  <a:srgbClr val="F8F9FA"/>
                </a:highlight>
                <a:latin typeface="Britannic Bold" panose="020B0903060703020204" pitchFamily="34" charset="0"/>
                <a:ea typeface="Arial"/>
                <a:cs typeface="Arial"/>
                <a:sym typeface="Arial"/>
              </a:rPr>
              <a:t> </a:t>
            </a:r>
            <a:r>
              <a:rPr lang="pl" sz="1800" dirty="0" smtClean="0">
                <a:solidFill>
                  <a:srgbClr val="222222"/>
                </a:solidFill>
                <a:highlight>
                  <a:srgbClr val="F8F9FA"/>
                </a:highlight>
                <a:latin typeface="Britannic Bold" panose="020B0903060703020204" pitchFamily="34" charset="0"/>
                <a:ea typeface="Arial"/>
                <a:cs typeface="Arial"/>
                <a:sym typeface="Arial"/>
              </a:rPr>
              <a:t>Adults </a:t>
            </a:r>
            <a:r>
              <a:rPr lang="pl" sz="1800" dirty="0">
                <a:solidFill>
                  <a:srgbClr val="222222"/>
                </a:solidFill>
                <a:highlight>
                  <a:srgbClr val="F8F9FA"/>
                </a:highlight>
                <a:latin typeface="Britannic Bold" panose="020B0903060703020204" pitchFamily="34" charset="0"/>
                <a:ea typeface="Arial"/>
                <a:cs typeface="Arial"/>
                <a:sym typeface="Arial"/>
              </a:rPr>
              <a:t>will also find wisdom in Lewis's novel that they may want to follow in their lives. What will be the fate of the </a:t>
            </a:r>
            <a:r>
              <a:rPr lang="pl" sz="1800" dirty="0" smtClean="0">
                <a:solidFill>
                  <a:srgbClr val="222222"/>
                </a:solidFill>
                <a:highlight>
                  <a:srgbClr val="F8F9FA"/>
                </a:highlight>
                <a:latin typeface="Britannic Bold" panose="020B0903060703020204" pitchFamily="34" charset="0"/>
                <a:ea typeface="Arial"/>
                <a:cs typeface="Arial"/>
                <a:sym typeface="Arial"/>
              </a:rPr>
              <a:t>heroes? Will </a:t>
            </a:r>
            <a:r>
              <a:rPr lang="pl" sz="1800" dirty="0">
                <a:solidFill>
                  <a:srgbClr val="222222"/>
                </a:solidFill>
                <a:highlight>
                  <a:srgbClr val="F8F9FA"/>
                </a:highlight>
                <a:latin typeface="Britannic Bold" panose="020B0903060703020204" pitchFamily="34" charset="0"/>
                <a:ea typeface="Arial"/>
                <a:cs typeface="Arial"/>
                <a:sym typeface="Arial"/>
              </a:rPr>
              <a:t>good triumph over evil, but will </a:t>
            </a:r>
            <a:r>
              <a:rPr lang="pl" sz="1800" dirty="0" smtClean="0">
                <a:solidFill>
                  <a:srgbClr val="222222"/>
                </a:solidFill>
                <a:highlight>
                  <a:srgbClr val="F8F9FA"/>
                </a:highlight>
                <a:latin typeface="Britannic Bold" panose="020B0903060703020204" pitchFamily="34" charset="0"/>
                <a:ea typeface="Arial"/>
                <a:cs typeface="Arial"/>
                <a:sym typeface="Arial"/>
              </a:rPr>
              <a:t>Narnia plunge </a:t>
            </a:r>
            <a:r>
              <a:rPr lang="pl" sz="1800" dirty="0">
                <a:solidFill>
                  <a:srgbClr val="222222"/>
                </a:solidFill>
                <a:highlight>
                  <a:srgbClr val="F8F9FA"/>
                </a:highlight>
                <a:latin typeface="Britannic Bold" panose="020B0903060703020204" pitchFamily="34" charset="0"/>
                <a:ea typeface="Arial"/>
                <a:cs typeface="Arial"/>
                <a:sym typeface="Arial"/>
              </a:rPr>
              <a:t>into darkness and its ruler Lew </a:t>
            </a:r>
            <a:r>
              <a:rPr lang="pl" sz="1800" dirty="0" smtClean="0">
                <a:solidFill>
                  <a:srgbClr val="222222"/>
                </a:solidFill>
                <a:highlight>
                  <a:srgbClr val="F8F9FA"/>
                </a:highlight>
                <a:latin typeface="Britannic Bold" panose="020B0903060703020204" pitchFamily="34" charset="0"/>
                <a:ea typeface="Arial"/>
                <a:cs typeface="Arial"/>
                <a:sym typeface="Arial"/>
              </a:rPr>
              <a:t>Aslan will </a:t>
            </a:r>
            <a:r>
              <a:rPr lang="pl" sz="1800" dirty="0">
                <a:solidFill>
                  <a:srgbClr val="222222"/>
                </a:solidFill>
                <a:highlight>
                  <a:srgbClr val="F8F9FA"/>
                </a:highlight>
                <a:latin typeface="Britannic Bold" panose="020B0903060703020204" pitchFamily="34" charset="0"/>
                <a:ea typeface="Arial"/>
                <a:cs typeface="Arial"/>
                <a:sym typeface="Arial"/>
              </a:rPr>
              <a:t>not be able to overcome the ongoing </a:t>
            </a:r>
            <a:r>
              <a:rPr lang="pl" sz="1800" dirty="0" smtClean="0">
                <a:solidFill>
                  <a:srgbClr val="222222"/>
                </a:solidFill>
                <a:highlight>
                  <a:srgbClr val="F8F9FA"/>
                </a:highlight>
                <a:latin typeface="Britannic Bold" panose="020B0903060703020204" pitchFamily="34" charset="0"/>
                <a:ea typeface="Arial"/>
                <a:cs typeface="Arial"/>
                <a:sym typeface="Arial"/>
              </a:rPr>
              <a:t>crisis </a:t>
            </a:r>
            <a:r>
              <a:rPr lang="pl" sz="1800" dirty="0">
                <a:solidFill>
                  <a:srgbClr val="222222"/>
                </a:solidFill>
                <a:highlight>
                  <a:srgbClr val="F8F9FA"/>
                </a:highlight>
                <a:latin typeface="Britannic Bold" panose="020B0903060703020204" pitchFamily="34" charset="0"/>
                <a:ea typeface="Arial"/>
                <a:cs typeface="Arial"/>
                <a:sym typeface="Arial"/>
              </a:rPr>
              <a:t>in the land?</a:t>
            </a:r>
            <a:endParaRPr sz="18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0"/>
              </a:spcBef>
              <a:spcAft>
                <a:spcPts val="1600"/>
              </a:spcAft>
              <a:buNone/>
            </a:pPr>
            <a:endParaRPr sz="1000" dirty="0"/>
          </a:p>
        </p:txBody>
      </p:sp>
      <p:pic>
        <p:nvPicPr>
          <p:cNvPr id="252" name="Google Shape;252;p31"/>
          <p:cNvPicPr preferRelativeResize="0"/>
          <p:nvPr/>
        </p:nvPicPr>
        <p:blipFill>
          <a:blip r:embed="rId3">
            <a:alphaModFix/>
          </a:blip>
          <a:stretch>
            <a:fillRect/>
          </a:stretch>
        </p:blipFill>
        <p:spPr>
          <a:xfrm>
            <a:off x="3008232" y="3015404"/>
            <a:ext cx="3022698" cy="1850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The series of seven books "Tales of Narnia" includes the items: "Lion, witch and old wardrobe", "Prince Caspian", "Journey of" Wanderer to Dawn "," Silver chair "," Horse and his boy "," Wizard's nephew "and "The last battle."</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0"/>
              </a:spcBef>
              <a:spcAft>
                <a:spcPts val="1600"/>
              </a:spcAft>
              <a:buNone/>
            </a:pPr>
            <a:endParaRPr dirty="0"/>
          </a:p>
        </p:txBody>
      </p:sp>
      <p:pic>
        <p:nvPicPr>
          <p:cNvPr id="258" name="Google Shape;258;p32"/>
          <p:cNvPicPr preferRelativeResize="0"/>
          <p:nvPr/>
        </p:nvPicPr>
        <p:blipFill>
          <a:blip r:embed="rId3">
            <a:alphaModFix/>
          </a:blip>
          <a:stretch>
            <a:fillRect/>
          </a:stretch>
        </p:blipFill>
        <p:spPr>
          <a:xfrm>
            <a:off x="152400" y="193175"/>
            <a:ext cx="8782325" cy="1424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a:spLocks noGrp="1"/>
          </p:cNvSpPr>
          <p:nvPr>
            <p:ph type="title"/>
          </p:nvPr>
        </p:nvSpPr>
        <p:spPr>
          <a:xfrm>
            <a:off x="1818526" y="-1"/>
            <a:ext cx="7007524" cy="10787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sz="4000" dirty="0">
                <a:highlight>
                  <a:srgbClr val="F8F9FA"/>
                </a:highlight>
                <a:ea typeface="Arial"/>
                <a:cs typeface="Arial"/>
              </a:rPr>
              <a:t/>
            </a:r>
            <a:br>
              <a:rPr lang="pl" sz="4000" dirty="0">
                <a:highlight>
                  <a:srgbClr val="F8F9FA"/>
                </a:highlight>
                <a:ea typeface="Arial"/>
                <a:cs typeface="Arial"/>
              </a:rPr>
            </a:br>
            <a:r>
              <a:rPr lang="pl" sz="3100" b="1" dirty="0" smtClean="0">
                <a:solidFill>
                  <a:srgbClr val="222222"/>
                </a:solidFill>
                <a:highlight>
                  <a:srgbClr val="F8F9FA"/>
                </a:highlight>
                <a:latin typeface="Britannic Bold" panose="020B0903060703020204" pitchFamily="34" charset="0"/>
                <a:ea typeface="Arial"/>
                <a:cs typeface="Arial"/>
                <a:sym typeface="Arial"/>
              </a:rPr>
              <a:t>Teddy </a:t>
            </a:r>
            <a:r>
              <a:rPr lang="pl" sz="3100" b="1" dirty="0">
                <a:solidFill>
                  <a:srgbClr val="222222"/>
                </a:solidFill>
                <a:highlight>
                  <a:srgbClr val="F8F9FA"/>
                </a:highlight>
                <a:latin typeface="Britannic Bold" panose="020B0903060703020204" pitchFamily="34" charset="0"/>
                <a:ea typeface="Arial"/>
                <a:cs typeface="Arial"/>
                <a:sym typeface="Arial"/>
              </a:rPr>
              <a:t>bear called </a:t>
            </a:r>
            <a:r>
              <a:rPr lang="pl" sz="3100" b="1" dirty="0" smtClean="0">
                <a:solidFill>
                  <a:srgbClr val="222222"/>
                </a:solidFill>
                <a:highlight>
                  <a:srgbClr val="F8F9FA"/>
                </a:highlight>
                <a:latin typeface="Britannic Bold" panose="020B0903060703020204" pitchFamily="34" charset="0"/>
                <a:ea typeface="Arial"/>
                <a:cs typeface="Arial"/>
                <a:sym typeface="Arial"/>
              </a:rPr>
              <a:t>PADDINGTON</a:t>
            </a:r>
            <a:endParaRPr sz="3100" b="1" dirty="0">
              <a:solidFill>
                <a:srgbClr val="222222"/>
              </a:solidFill>
              <a:highlight>
                <a:srgbClr val="F8F9FA"/>
              </a:highlight>
              <a:latin typeface="Britannic Bold" panose="020B0903060703020204" pitchFamily="34" charset="0"/>
              <a:ea typeface="Arial"/>
              <a:cs typeface="Arial"/>
              <a:sym typeface="Arial"/>
            </a:endParaRPr>
          </a:p>
          <a:p>
            <a:pPr marL="0" lvl="0" indent="0" algn="ctr" rtl="0">
              <a:spcBef>
                <a:spcPts val="0"/>
              </a:spcBef>
              <a:spcAft>
                <a:spcPts val="0"/>
              </a:spcAft>
              <a:buNone/>
            </a:pPr>
            <a:endParaRPr b="1" dirty="0">
              <a:latin typeface="Britannic Bold" panose="020B0903060703020204" pitchFamily="34" charset="0"/>
            </a:endParaRPr>
          </a:p>
        </p:txBody>
      </p:sp>
      <p:pic>
        <p:nvPicPr>
          <p:cNvPr id="264" name="Google Shape;264;p33"/>
          <p:cNvPicPr preferRelativeResize="0"/>
          <p:nvPr/>
        </p:nvPicPr>
        <p:blipFill>
          <a:blip r:embed="rId3">
            <a:alphaModFix/>
          </a:blip>
          <a:stretch>
            <a:fillRect/>
          </a:stretch>
        </p:blipFill>
        <p:spPr>
          <a:xfrm>
            <a:off x="313925" y="1509250"/>
            <a:ext cx="8512125" cy="3332400"/>
          </a:xfrm>
          <a:prstGeom prst="rect">
            <a:avLst/>
          </a:prstGeom>
          <a:noFill/>
          <a:ln>
            <a:noFill/>
          </a:ln>
        </p:spPr>
      </p:pic>
      <p:sp>
        <p:nvSpPr>
          <p:cNvPr id="265" name="Google Shape;265;p33"/>
          <p:cNvSpPr txBox="1"/>
          <p:nvPr/>
        </p:nvSpPr>
        <p:spPr>
          <a:xfrm>
            <a:off x="410525" y="1690375"/>
            <a:ext cx="3000000" cy="11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pl" sz="2100" dirty="0" smtClean="0">
                <a:solidFill>
                  <a:srgbClr val="222222"/>
                </a:solidFill>
                <a:highlight>
                  <a:srgbClr val="F8F9FA"/>
                </a:highlight>
              </a:rPr>
              <a:t>Autor: Michael Bond</a:t>
            </a:r>
            <a:endParaRPr sz="2100" dirty="0">
              <a:solidFill>
                <a:srgbClr val="222222"/>
              </a:solidFill>
              <a:highlight>
                <a:srgbClr val="F8F9FA"/>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4"/>
          <p:cNvSpPr txBox="1">
            <a:spLocks noGrp="1"/>
          </p:cNvSpPr>
          <p:nvPr>
            <p:ph type="body" idx="1"/>
          </p:nvPr>
        </p:nvSpPr>
        <p:spPr>
          <a:xfrm>
            <a:off x="1316750" y="1387025"/>
            <a:ext cx="7505700" cy="442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p>
          <a:p>
            <a:pPr marL="0" lvl="0" indent="0" algn="just" rtl="0">
              <a:spcBef>
                <a:spcPts val="1600"/>
              </a:spcBef>
              <a:spcAft>
                <a:spcPts val="0"/>
              </a:spcAft>
              <a:buNone/>
            </a:pPr>
            <a:r>
              <a:rPr lang="pl" sz="1200" dirty="0">
                <a:solidFill>
                  <a:srgbClr val="222222"/>
                </a:solidFill>
                <a:highlight>
                  <a:srgbClr val="F8F9FA"/>
                </a:highlight>
                <a:latin typeface="Britannic Bold" panose="020B0903060703020204" pitchFamily="34" charset="0"/>
                <a:ea typeface="Arial"/>
                <a:cs typeface="Arial"/>
                <a:sym typeface="Arial"/>
              </a:rPr>
              <a:t>Paddington Bear fictional character of a bear cub, which was created by the English writer Michael </a:t>
            </a:r>
            <a:r>
              <a:rPr lang="pl" sz="1200" dirty="0" smtClean="0">
                <a:solidFill>
                  <a:srgbClr val="222222"/>
                </a:solidFill>
                <a:highlight>
                  <a:srgbClr val="F8F9FA"/>
                </a:highlight>
                <a:latin typeface="Britannic Bold" panose="020B0903060703020204" pitchFamily="34" charset="0"/>
                <a:ea typeface="Arial"/>
                <a:cs typeface="Arial"/>
                <a:sym typeface="Arial"/>
              </a:rPr>
              <a:t>Bond.</a:t>
            </a:r>
            <a:endParaRPr lang="pl" sz="1200" dirty="0">
              <a:solidFill>
                <a:srgbClr val="222222"/>
              </a:solidFill>
              <a:highlight>
                <a:srgbClr val="F8F9FA"/>
              </a:highlight>
              <a:latin typeface="Britannic Bold" panose="020B0903060703020204" pitchFamily="34" charset="0"/>
              <a:ea typeface="Arial"/>
              <a:cs typeface="Arial"/>
              <a:sym typeface="Arial"/>
            </a:endParaRPr>
          </a:p>
          <a:p>
            <a:pPr marL="0" lvl="0" indent="0" algn="just" rtl="0">
              <a:spcBef>
                <a:spcPts val="1600"/>
              </a:spcBef>
              <a:spcAft>
                <a:spcPts val="0"/>
              </a:spcAft>
              <a:buNone/>
            </a:pPr>
            <a:r>
              <a:rPr lang="pl" sz="1200" dirty="0" smtClean="0">
                <a:solidFill>
                  <a:srgbClr val="222222"/>
                </a:solidFill>
                <a:highlight>
                  <a:srgbClr val="F8F9FA"/>
                </a:highlight>
                <a:latin typeface="Britannic Bold" panose="020B0903060703020204" pitchFamily="34" charset="0"/>
                <a:ea typeface="Arial"/>
                <a:cs typeface="Arial"/>
                <a:sym typeface="Arial"/>
              </a:rPr>
              <a:t>The </a:t>
            </a:r>
            <a:r>
              <a:rPr lang="pl" sz="1200" dirty="0">
                <a:solidFill>
                  <a:srgbClr val="222222"/>
                </a:solidFill>
                <a:highlight>
                  <a:srgbClr val="F8F9FA"/>
                </a:highlight>
                <a:latin typeface="Britannic Bold" panose="020B0903060703020204" pitchFamily="34" charset="0"/>
                <a:ea typeface="Arial"/>
                <a:cs typeface="Arial"/>
                <a:sym typeface="Arial"/>
              </a:rPr>
              <a:t>first book about Paddington bear appeared on October 13, 1958. The author wrote it inspired by a mascot he bought on Christmas Eve 1956. The mascot, teddy bear, lay alone on the shelf of a London toy store. Michael Bond felt sorry for the lonely bear and decided to give it to his </a:t>
            </a:r>
            <a:r>
              <a:rPr lang="pl" sz="1200" dirty="0" smtClean="0">
                <a:solidFill>
                  <a:srgbClr val="222222"/>
                </a:solidFill>
                <a:highlight>
                  <a:srgbClr val="F8F9FA"/>
                </a:highlight>
                <a:latin typeface="Britannic Bold" panose="020B0903060703020204" pitchFamily="34" charset="0"/>
                <a:ea typeface="Arial"/>
                <a:cs typeface="Arial"/>
                <a:sym typeface="Arial"/>
              </a:rPr>
              <a:t>wife.</a:t>
            </a:r>
            <a:endParaRPr sz="1200" dirty="0">
              <a:solidFill>
                <a:srgbClr val="222222"/>
              </a:solidFill>
              <a:highlight>
                <a:srgbClr val="F8F9FA"/>
              </a:highlight>
              <a:latin typeface="Britannic Bold" panose="020B0903060703020204" pitchFamily="34" charset="0"/>
              <a:ea typeface="Arial"/>
              <a:cs typeface="Arial"/>
              <a:sym typeface="Arial"/>
            </a:endParaRPr>
          </a:p>
          <a:p>
            <a:pPr marL="0" lvl="0" indent="0" algn="just" rtl="0">
              <a:spcBef>
                <a:spcPts val="1600"/>
              </a:spcBef>
              <a:spcAft>
                <a:spcPts val="0"/>
              </a:spcAft>
              <a:buNone/>
            </a:pPr>
            <a:r>
              <a:rPr lang="pl" sz="1200" dirty="0">
                <a:solidFill>
                  <a:srgbClr val="222222"/>
                </a:solidFill>
                <a:highlight>
                  <a:srgbClr val="F8F9FA"/>
                </a:highlight>
                <a:latin typeface="Britannic Bold" panose="020B0903060703020204" pitchFamily="34" charset="0"/>
                <a:ea typeface="Arial"/>
                <a:cs typeface="Arial"/>
                <a:sym typeface="Arial"/>
              </a:rPr>
              <a:t>Paddington bear, reminiscent of a teddy bear more than a real bear, appears in 14 children's books and animated </a:t>
            </a:r>
            <a:r>
              <a:rPr lang="pl" sz="1200" dirty="0" smtClean="0">
                <a:solidFill>
                  <a:srgbClr val="222222"/>
                </a:solidFill>
                <a:highlight>
                  <a:srgbClr val="F8F9FA"/>
                </a:highlight>
                <a:latin typeface="Britannic Bold" panose="020B0903060703020204" pitchFamily="34" charset="0"/>
                <a:ea typeface="Arial"/>
                <a:cs typeface="Arial"/>
                <a:sym typeface="Arial"/>
              </a:rPr>
              <a:t>films.</a:t>
            </a:r>
          </a:p>
          <a:p>
            <a:pPr marL="0" lvl="0" indent="0" algn="just" rtl="0">
              <a:spcBef>
                <a:spcPts val="1600"/>
              </a:spcBef>
              <a:spcAft>
                <a:spcPts val="0"/>
              </a:spcAft>
              <a:buNone/>
            </a:pPr>
            <a:r>
              <a:rPr lang="pl" sz="1200" dirty="0" smtClean="0">
                <a:solidFill>
                  <a:srgbClr val="222222"/>
                </a:solidFill>
                <a:highlight>
                  <a:srgbClr val="F8F9FA"/>
                </a:highlight>
                <a:latin typeface="Britannic Bold" panose="020B0903060703020204" pitchFamily="34" charset="0"/>
                <a:ea typeface="Arial"/>
                <a:cs typeface="Arial"/>
                <a:sym typeface="Arial"/>
              </a:rPr>
              <a:t>The </a:t>
            </a:r>
            <a:r>
              <a:rPr lang="pl" sz="1200" dirty="0">
                <a:solidFill>
                  <a:srgbClr val="222222"/>
                </a:solidFill>
                <a:highlight>
                  <a:srgbClr val="F8F9FA"/>
                </a:highlight>
                <a:latin typeface="Britannic Bold" panose="020B0903060703020204" pitchFamily="34" charset="0"/>
                <a:ea typeface="Arial"/>
                <a:cs typeface="Arial"/>
                <a:sym typeface="Arial"/>
              </a:rPr>
              <a:t>bear was born in Peru, in England contained a strange luck. The Brown family found him at Paddington station in London and gave him a name in her honor. The bear has a calm temperament, he is the helper of the Bird and Brown ladies. However, his clever neighbor likes to use it. He is friends with Mr. Gruber, the owner of an antique shop on Portobello Road. He also knows all the buyers there. The bear cub is good, kind, polite, although he also has various troubles. He often plays with Jonathan and Judith.</a:t>
            </a:r>
            <a:endParaRPr sz="12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1600"/>
              </a:spcAft>
              <a:buNone/>
            </a:pPr>
            <a:endParaRPr sz="1000" dirty="0">
              <a:latin typeface="Britannic Bold" panose="020B0903060703020204" pitchFamily="34" charset="0"/>
            </a:endParaRPr>
          </a:p>
        </p:txBody>
      </p:sp>
      <p:pic>
        <p:nvPicPr>
          <p:cNvPr id="271" name="Google Shape;271;p34"/>
          <p:cNvPicPr preferRelativeResize="0"/>
          <p:nvPr/>
        </p:nvPicPr>
        <p:blipFill>
          <a:blip r:embed="rId3">
            <a:alphaModFix/>
          </a:blip>
          <a:stretch>
            <a:fillRect/>
          </a:stretch>
        </p:blipFill>
        <p:spPr>
          <a:xfrm>
            <a:off x="362225" y="240000"/>
            <a:ext cx="1980125" cy="1679750"/>
          </a:xfrm>
          <a:prstGeom prst="rect">
            <a:avLst/>
          </a:prstGeom>
          <a:noFill/>
          <a:ln>
            <a:noFill/>
          </a:ln>
        </p:spPr>
      </p:pic>
      <p:pic>
        <p:nvPicPr>
          <p:cNvPr id="272" name="Google Shape;272;p34"/>
          <p:cNvPicPr preferRelativeResize="0"/>
          <p:nvPr/>
        </p:nvPicPr>
        <p:blipFill>
          <a:blip r:embed="rId4">
            <a:alphaModFix/>
          </a:blip>
          <a:stretch>
            <a:fillRect/>
          </a:stretch>
        </p:blipFill>
        <p:spPr>
          <a:xfrm>
            <a:off x="3211650" y="240000"/>
            <a:ext cx="2306125" cy="1679750"/>
          </a:xfrm>
          <a:prstGeom prst="rect">
            <a:avLst/>
          </a:prstGeom>
          <a:noFill/>
          <a:ln>
            <a:noFill/>
          </a:ln>
        </p:spPr>
      </p:pic>
      <p:pic>
        <p:nvPicPr>
          <p:cNvPr id="273" name="Google Shape;273;p34"/>
          <p:cNvPicPr preferRelativeResize="0"/>
          <p:nvPr/>
        </p:nvPicPr>
        <p:blipFill>
          <a:blip r:embed="rId5">
            <a:alphaModFix/>
          </a:blip>
          <a:stretch>
            <a:fillRect/>
          </a:stretch>
        </p:blipFill>
        <p:spPr>
          <a:xfrm>
            <a:off x="6235375" y="240000"/>
            <a:ext cx="2614825" cy="1679750"/>
          </a:xfrm>
          <a:prstGeom prst="rect">
            <a:avLst/>
          </a:prstGeom>
          <a:noFill/>
          <a:ln>
            <a:noFill/>
          </a:ln>
        </p:spPr>
      </p:pic>
      <p:pic>
        <p:nvPicPr>
          <p:cNvPr id="274" name="Google Shape;274;p34"/>
          <p:cNvPicPr preferRelativeResize="0"/>
          <p:nvPr/>
        </p:nvPicPr>
        <p:blipFill>
          <a:blip r:embed="rId6">
            <a:alphaModFix/>
          </a:blip>
          <a:stretch>
            <a:fillRect/>
          </a:stretch>
        </p:blipFill>
        <p:spPr>
          <a:xfrm>
            <a:off x="446750" y="2121475"/>
            <a:ext cx="870000" cy="2466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0" name="Google Shape;280;p35"/>
          <p:cNvSpPr txBox="1">
            <a:spLocks noGrp="1"/>
          </p:cNvSpPr>
          <p:nvPr>
            <p:ph type="body" idx="1"/>
          </p:nvPr>
        </p:nvSpPr>
        <p:spPr>
          <a:xfrm>
            <a:off x="227525" y="227925"/>
            <a:ext cx="3768900" cy="24480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pl" sz="2100" dirty="0" smtClean="0">
                <a:solidFill>
                  <a:srgbClr val="222222"/>
                </a:solidFill>
                <a:highlight>
                  <a:srgbClr val="F8F9FA"/>
                </a:highlight>
                <a:latin typeface="Britannic Bold" panose="020B0903060703020204" pitchFamily="34" charset="0"/>
                <a:ea typeface="Arial"/>
                <a:cs typeface="Arial"/>
                <a:sym typeface="Arial"/>
              </a:rPr>
              <a:t>Title:The Hobbit, or There and Back Again</a:t>
            </a:r>
          </a:p>
          <a:p>
            <a:pPr marL="0" lvl="0" indent="0" algn="l" rtl="0">
              <a:spcBef>
                <a:spcPts val="1600"/>
              </a:spcBef>
              <a:spcAft>
                <a:spcPts val="0"/>
              </a:spcAft>
              <a:buNone/>
            </a:pPr>
            <a:r>
              <a:rPr lang="pl" sz="2100" dirty="0" smtClean="0">
                <a:solidFill>
                  <a:srgbClr val="222222"/>
                </a:solidFill>
                <a:highlight>
                  <a:srgbClr val="F8F9FA"/>
                </a:highlight>
                <a:latin typeface="Britannic Bold" panose="020B0903060703020204" pitchFamily="34" charset="0"/>
                <a:ea typeface="Arial"/>
                <a:cs typeface="Arial"/>
                <a:sym typeface="Arial"/>
              </a:rPr>
              <a:t>Author:nJohn Ronald Reuel</a:t>
            </a:r>
            <a:r>
              <a:rPr lang="pl-PL" sz="2100" dirty="0" smtClean="0">
                <a:solidFill>
                  <a:srgbClr val="222222"/>
                </a:solidFill>
                <a:highlight>
                  <a:srgbClr val="F8F9FA"/>
                </a:highlight>
                <a:latin typeface="Britannic Bold" panose="020B0903060703020204" pitchFamily="34" charset="0"/>
                <a:ea typeface="Arial"/>
                <a:cs typeface="Arial"/>
                <a:sym typeface="Arial"/>
              </a:rPr>
              <a:t> Tolkien</a:t>
            </a:r>
            <a:endParaRPr sz="2100" dirty="0" smtClean="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1600"/>
              </a:spcAft>
              <a:buNone/>
            </a:pPr>
            <a:endParaRPr dirty="0"/>
          </a:p>
        </p:txBody>
      </p:sp>
      <p:pic>
        <p:nvPicPr>
          <p:cNvPr id="281" name="Google Shape;281;p35"/>
          <p:cNvPicPr preferRelativeResize="0"/>
          <p:nvPr/>
        </p:nvPicPr>
        <p:blipFill>
          <a:blip r:embed="rId3">
            <a:alphaModFix/>
          </a:blip>
          <a:stretch>
            <a:fillRect/>
          </a:stretch>
        </p:blipFill>
        <p:spPr>
          <a:xfrm>
            <a:off x="4248400" y="340242"/>
            <a:ext cx="4597888" cy="2335683"/>
          </a:xfrm>
          <a:prstGeom prst="rect">
            <a:avLst/>
          </a:prstGeom>
          <a:noFill/>
          <a:ln>
            <a:noFill/>
          </a:ln>
        </p:spPr>
      </p:pic>
      <p:sp>
        <p:nvSpPr>
          <p:cNvPr id="282" name="Google Shape;282;p35"/>
          <p:cNvSpPr txBox="1"/>
          <p:nvPr/>
        </p:nvSpPr>
        <p:spPr>
          <a:xfrm>
            <a:off x="336175" y="2675925"/>
            <a:ext cx="8248500" cy="4044900"/>
          </a:xfrm>
          <a:prstGeom prst="rect">
            <a:avLst/>
          </a:prstGeom>
          <a:noFill/>
          <a:ln>
            <a:noFill/>
          </a:ln>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None/>
            </a:pPr>
            <a:r>
              <a:rPr lang="pl" sz="2100" dirty="0">
                <a:solidFill>
                  <a:srgbClr val="222222"/>
                </a:solidFill>
                <a:highlight>
                  <a:srgbClr val="F8F9FA"/>
                </a:highlight>
                <a:latin typeface="Britannic Bold" panose="020B0903060703020204" pitchFamily="34" charset="0"/>
              </a:rPr>
              <a:t>J.R.R. Tolkien wrote The Hobbit in the 1930s. He gave up a world in which the inhabitants of Middle-earth are not only humans, but also hobbits, trolls, dwarves, elves and a number of other creatures known from myths and legends.</a:t>
            </a:r>
            <a:endParaRPr sz="2100" dirty="0">
              <a:solidFill>
                <a:srgbClr val="222222"/>
              </a:solidFill>
              <a:highlight>
                <a:srgbClr val="F8F9FA"/>
              </a:highlight>
              <a:latin typeface="Britannic Bold" panose="020B0903060703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2">
                    <a:lumMod val="50000"/>
                  </a:schemeClr>
                </a:solidFill>
                <a:latin typeface="Britannic Bold" panose="020B0903060703020204" pitchFamily="34" charset="0"/>
              </a:rPr>
              <a:t>Prezentację przygotowała:</a:t>
            </a:r>
            <a:br>
              <a:rPr lang="pl-PL" dirty="0" smtClean="0">
                <a:solidFill>
                  <a:schemeClr val="bg2">
                    <a:lumMod val="50000"/>
                  </a:schemeClr>
                </a:solidFill>
                <a:latin typeface="Britannic Bold" panose="020B0903060703020204" pitchFamily="34" charset="0"/>
              </a:rPr>
            </a:br>
            <a:r>
              <a:rPr lang="pl-PL" dirty="0" smtClean="0">
                <a:solidFill>
                  <a:schemeClr val="bg2">
                    <a:lumMod val="50000"/>
                  </a:schemeClr>
                </a:solidFill>
                <a:latin typeface="Britannic Bold" panose="020B0903060703020204" pitchFamily="34" charset="0"/>
              </a:rPr>
              <a:t> Julia Lubińska, kl. VI a</a:t>
            </a:r>
            <a:endParaRPr lang="pl-PL" dirty="0">
              <a:solidFill>
                <a:schemeClr val="bg2">
                  <a:lumMod val="50000"/>
                </a:schemeClr>
              </a:solidFill>
              <a:latin typeface="Britannic Bold" panose="020B0903060703020204" pitchFamily="34"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641" y="1800201"/>
            <a:ext cx="3154006" cy="2441474"/>
          </a:xfrm>
          <a:prstGeom prst="rect">
            <a:avLst/>
          </a:prstGeom>
        </p:spPr>
      </p:pic>
    </p:spTree>
    <p:extLst>
      <p:ext uri="{BB962C8B-B14F-4D97-AF65-F5344CB8AC3E}">
        <p14:creationId xmlns:p14="http://schemas.microsoft.com/office/powerpoint/2010/main" val="2772415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467475" y="0"/>
            <a:ext cx="7505700" cy="954600"/>
          </a:xfrm>
          <a:prstGeom prst="rect">
            <a:avLst/>
          </a:prstGeom>
        </p:spPr>
        <p:txBody>
          <a:bodyPr spcFirstLastPara="1" wrap="square" lIns="91425" tIns="91425" rIns="91425" bIns="91425" anchor="t" anchorCtr="0">
            <a:noAutofit/>
          </a:bodyPr>
          <a:lstStyle/>
          <a:p>
            <a:pPr marL="1371600" lvl="0" indent="0" algn="l" rtl="0">
              <a:spcBef>
                <a:spcPts val="0"/>
              </a:spcBef>
              <a:spcAft>
                <a:spcPts val="0"/>
              </a:spcAft>
              <a:buNone/>
            </a:pPr>
            <a:r>
              <a:rPr lang="pl" dirty="0">
                <a:highlight>
                  <a:srgbClr val="F8F9FA"/>
                </a:highlight>
                <a:ea typeface="Arial"/>
                <a:cs typeface="Arial"/>
              </a:rPr>
              <a:t/>
            </a:r>
            <a:br>
              <a:rPr lang="pl" dirty="0">
                <a:highlight>
                  <a:srgbClr val="F8F9FA"/>
                </a:highlight>
                <a:ea typeface="Arial"/>
                <a:cs typeface="Arial"/>
              </a:rPr>
            </a:br>
            <a:r>
              <a:rPr lang="pl" sz="3500" dirty="0" smtClean="0">
                <a:solidFill>
                  <a:srgbClr val="222222"/>
                </a:solidFill>
                <a:highlight>
                  <a:srgbClr val="F8F9FA"/>
                </a:highlight>
                <a:latin typeface="Britannic Bold" panose="020B0903060703020204" pitchFamily="34" charset="0"/>
                <a:ea typeface="Arial"/>
                <a:cs typeface="Arial"/>
                <a:sym typeface="Arial"/>
              </a:rPr>
              <a:t>THE </a:t>
            </a:r>
            <a:r>
              <a:rPr lang="pl" sz="3500" dirty="0">
                <a:solidFill>
                  <a:srgbClr val="222222"/>
                </a:solidFill>
                <a:highlight>
                  <a:srgbClr val="F8F9FA"/>
                </a:highlight>
                <a:latin typeface="Britannic Bold" panose="020B0903060703020204" pitchFamily="34" charset="0"/>
                <a:ea typeface="Arial"/>
                <a:cs typeface="Arial"/>
                <a:sym typeface="Arial"/>
              </a:rPr>
              <a:t>MAIN </a:t>
            </a:r>
            <a:r>
              <a:rPr lang="pl" sz="3500" dirty="0" smtClean="0">
                <a:solidFill>
                  <a:srgbClr val="222222"/>
                </a:solidFill>
                <a:highlight>
                  <a:srgbClr val="F8F9FA"/>
                </a:highlight>
                <a:latin typeface="Britannic Bold" panose="020B0903060703020204" pitchFamily="34" charset="0"/>
                <a:ea typeface="Arial"/>
                <a:cs typeface="Arial"/>
                <a:sym typeface="Arial"/>
              </a:rPr>
              <a:t>CHARACTERS</a:t>
            </a:r>
            <a:endParaRPr sz="35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0"/>
              </a:spcBef>
              <a:spcAft>
                <a:spcPts val="0"/>
              </a:spcAft>
              <a:buNone/>
            </a:pPr>
            <a:endParaRPr dirty="0">
              <a:latin typeface="Britannic Bold" panose="020B0903060703020204" pitchFamily="34" charset="0"/>
            </a:endParaRPr>
          </a:p>
        </p:txBody>
      </p:sp>
      <p:sp>
        <p:nvSpPr>
          <p:cNvPr id="136" name="Google Shape;136;p14"/>
          <p:cNvSpPr txBox="1">
            <a:spLocks noGrp="1"/>
          </p:cNvSpPr>
          <p:nvPr>
            <p:ph type="body" idx="1"/>
          </p:nvPr>
        </p:nvSpPr>
        <p:spPr>
          <a:xfrm>
            <a:off x="955496" y="1345915"/>
            <a:ext cx="7369353" cy="3092810"/>
          </a:xfrm>
          <a:prstGeom prst="rect">
            <a:avLst/>
          </a:prstGeom>
        </p:spPr>
        <p:txBody>
          <a:bodyPr spcFirstLastPara="1" wrap="square" lIns="91425" tIns="91425" rIns="91425" bIns="91425" anchor="t" anchorCtr="0">
            <a:noAutofit/>
          </a:bodyPr>
          <a:lstStyle/>
          <a:p>
            <a:pPr marL="0" marR="38100" lvl="0" indent="0" rtl="0">
              <a:lnSpc>
                <a:spcPct val="128571"/>
              </a:lnSpc>
              <a:spcBef>
                <a:spcPts val="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Alice, </a:t>
            </a:r>
            <a:endParaRPr sz="2100" dirty="0">
              <a:solidFill>
                <a:srgbClr val="222222"/>
              </a:solidFill>
              <a:highlight>
                <a:srgbClr val="F8F9FA"/>
              </a:highlight>
              <a:latin typeface="Britannic Bold" panose="020B0903060703020204" pitchFamily="34" charset="0"/>
              <a:ea typeface="Arial"/>
              <a:cs typeface="Arial"/>
              <a:sym typeface="Arial"/>
            </a:endParaRPr>
          </a:p>
          <a:p>
            <a:pPr marL="0" marR="38100" lvl="0" indent="0" rtl="0">
              <a:lnSpc>
                <a:spcPct val="128571"/>
              </a:lnSpc>
              <a:spcBef>
                <a:spcPts val="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White Rabbit,</a:t>
            </a:r>
            <a:endParaRPr sz="2100" dirty="0">
              <a:solidFill>
                <a:srgbClr val="222222"/>
              </a:solidFill>
              <a:highlight>
                <a:srgbClr val="F8F9FA"/>
              </a:highlight>
              <a:latin typeface="Britannic Bold" panose="020B0903060703020204" pitchFamily="34" charset="0"/>
              <a:ea typeface="Arial"/>
              <a:cs typeface="Arial"/>
              <a:sym typeface="Arial"/>
            </a:endParaRPr>
          </a:p>
          <a:p>
            <a:pPr marL="0" marR="38100" lvl="0" indent="0" rtl="0">
              <a:lnSpc>
                <a:spcPct val="128571"/>
              </a:lnSpc>
              <a:spcBef>
                <a:spcPts val="0"/>
              </a:spcBef>
              <a:spcAft>
                <a:spcPts val="0"/>
              </a:spcAft>
              <a:buNone/>
            </a:pPr>
            <a:r>
              <a:rPr lang="pl" sz="2100" dirty="0" smtClean="0">
                <a:solidFill>
                  <a:srgbClr val="222222"/>
                </a:solidFill>
                <a:highlight>
                  <a:srgbClr val="F8F9FA"/>
                </a:highlight>
                <a:latin typeface="Britannic Bold" panose="020B0903060703020204" pitchFamily="34" charset="0"/>
                <a:ea typeface="Arial"/>
                <a:cs typeface="Arial"/>
                <a:sym typeface="Arial"/>
              </a:rPr>
              <a:t>Freak </a:t>
            </a:r>
            <a:r>
              <a:rPr lang="pl" sz="2100" dirty="0">
                <a:solidFill>
                  <a:srgbClr val="222222"/>
                </a:solidFill>
                <a:highlight>
                  <a:srgbClr val="F8F9FA"/>
                </a:highlight>
                <a:latin typeface="Britannic Bold" panose="020B0903060703020204" pitchFamily="34" charset="0"/>
                <a:ea typeface="Arial"/>
                <a:cs typeface="Arial"/>
                <a:sym typeface="Arial"/>
              </a:rPr>
              <a:t>C</a:t>
            </a:r>
            <a:r>
              <a:rPr lang="pl" sz="2100" dirty="0" smtClean="0">
                <a:solidFill>
                  <a:srgbClr val="222222"/>
                </a:solidFill>
                <a:highlight>
                  <a:srgbClr val="F8F9FA"/>
                </a:highlight>
                <a:latin typeface="Britannic Bold" panose="020B0903060703020204" pitchFamily="34" charset="0"/>
                <a:ea typeface="Arial"/>
                <a:cs typeface="Arial"/>
                <a:sym typeface="Arial"/>
              </a:rPr>
              <a:t>at</a:t>
            </a:r>
            <a:r>
              <a:rPr lang="pl" sz="2100" dirty="0">
                <a:solidFill>
                  <a:srgbClr val="222222"/>
                </a:solidFill>
                <a:highlight>
                  <a:srgbClr val="F8F9FA"/>
                </a:highlight>
                <a:latin typeface="Britannic Bold" panose="020B0903060703020204" pitchFamily="34" charset="0"/>
                <a:ea typeface="Arial"/>
                <a:cs typeface="Arial"/>
                <a:sym typeface="Arial"/>
              </a:rPr>
              <a:t>,</a:t>
            </a:r>
            <a:endParaRPr sz="2100" dirty="0">
              <a:solidFill>
                <a:srgbClr val="222222"/>
              </a:solidFill>
              <a:highlight>
                <a:srgbClr val="F8F9FA"/>
              </a:highlight>
              <a:latin typeface="Britannic Bold" panose="020B0903060703020204" pitchFamily="34" charset="0"/>
              <a:ea typeface="Arial"/>
              <a:cs typeface="Arial"/>
              <a:sym typeface="Arial"/>
            </a:endParaRPr>
          </a:p>
          <a:p>
            <a:pPr marL="0" marR="38100" lvl="0" indent="0" rtl="0">
              <a:lnSpc>
                <a:spcPct val="128571"/>
              </a:lnSpc>
              <a:spcBef>
                <a:spcPts val="0"/>
              </a:spcBef>
              <a:spcAft>
                <a:spcPts val="0"/>
              </a:spcAft>
              <a:buNone/>
            </a:pPr>
            <a:r>
              <a:rPr lang="pl" sz="2100" dirty="0" smtClean="0">
                <a:solidFill>
                  <a:srgbClr val="222222"/>
                </a:solidFill>
                <a:highlight>
                  <a:srgbClr val="F8F9FA"/>
                </a:highlight>
                <a:latin typeface="Britannic Bold" panose="020B0903060703020204" pitchFamily="34" charset="0"/>
                <a:ea typeface="Arial"/>
                <a:cs typeface="Arial"/>
                <a:sym typeface="Arial"/>
              </a:rPr>
              <a:t>Queen </a:t>
            </a:r>
            <a:r>
              <a:rPr lang="pl" sz="2100" dirty="0">
                <a:solidFill>
                  <a:srgbClr val="222222"/>
                </a:solidFill>
                <a:highlight>
                  <a:srgbClr val="F8F9FA"/>
                </a:highlight>
                <a:latin typeface="Britannic Bold" panose="020B0903060703020204" pitchFamily="34" charset="0"/>
                <a:ea typeface="Arial"/>
                <a:cs typeface="Arial"/>
                <a:sym typeface="Arial"/>
              </a:rPr>
              <a:t>of hearts,</a:t>
            </a:r>
            <a:endParaRPr sz="2100" dirty="0">
              <a:solidFill>
                <a:srgbClr val="222222"/>
              </a:solidFill>
              <a:highlight>
                <a:srgbClr val="F8F9FA"/>
              </a:highlight>
              <a:latin typeface="Britannic Bold" panose="020B0903060703020204" pitchFamily="34" charset="0"/>
              <a:ea typeface="Arial"/>
              <a:cs typeface="Arial"/>
              <a:sym typeface="Arial"/>
            </a:endParaRPr>
          </a:p>
          <a:p>
            <a:pPr marL="0" marR="38100" lvl="0" indent="0" rtl="0">
              <a:lnSpc>
                <a:spcPct val="128571"/>
              </a:lnSpc>
              <a:spcBef>
                <a:spcPts val="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Mad Hatter</a:t>
            </a:r>
            <a:endParaRPr sz="2100" dirty="0">
              <a:solidFill>
                <a:srgbClr val="222222"/>
              </a:solidFill>
              <a:highlight>
                <a:srgbClr val="F8F9FA"/>
              </a:highlight>
              <a:latin typeface="Britannic Bold" panose="020B0903060703020204" pitchFamily="34" charset="0"/>
              <a:ea typeface="Arial"/>
              <a:cs typeface="Arial"/>
              <a:sym typeface="Arial"/>
            </a:endParaRPr>
          </a:p>
          <a:p>
            <a:pPr marL="0" marR="38100" lvl="0" indent="0" rtl="0">
              <a:lnSpc>
                <a:spcPct val="128571"/>
              </a:lnSpc>
              <a:spcBef>
                <a:spcPts val="0"/>
              </a:spcBef>
              <a:spcAft>
                <a:spcPts val="0"/>
              </a:spcAft>
              <a:buNone/>
            </a:pPr>
            <a:endParaRPr sz="2100" dirty="0">
              <a:solidFill>
                <a:srgbClr val="222222"/>
              </a:solidFill>
              <a:highlight>
                <a:srgbClr val="F8F9FA"/>
              </a:highlight>
              <a:latin typeface="Arial"/>
              <a:ea typeface="Arial"/>
              <a:cs typeface="Arial"/>
              <a:sym typeface="Arial"/>
            </a:endParaRPr>
          </a:p>
          <a:p>
            <a:pPr marL="0" lvl="0" indent="0" rtl="0">
              <a:spcBef>
                <a:spcPts val="0"/>
              </a:spcBef>
              <a:spcAft>
                <a:spcPts val="1600"/>
              </a:spcAft>
              <a:buNone/>
            </a:pPr>
            <a:endParaRPr dirty="0"/>
          </a:p>
        </p:txBody>
      </p:sp>
      <p:pic>
        <p:nvPicPr>
          <p:cNvPr id="137" name="Google Shape;137;p14"/>
          <p:cNvPicPr preferRelativeResize="0"/>
          <p:nvPr/>
        </p:nvPicPr>
        <p:blipFill>
          <a:blip r:embed="rId3">
            <a:alphaModFix/>
          </a:blip>
          <a:stretch>
            <a:fillRect/>
          </a:stretch>
        </p:blipFill>
        <p:spPr>
          <a:xfrm>
            <a:off x="3537784" y="1145657"/>
            <a:ext cx="4663775" cy="34933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565079" y="555575"/>
            <a:ext cx="7759771" cy="954600"/>
          </a:xfrm>
          <a:prstGeom prst="rect">
            <a:avLst/>
          </a:prstGeom>
        </p:spPr>
        <p:txBody>
          <a:bodyPr spcFirstLastPara="1" wrap="square" lIns="91425" tIns="91425" rIns="91425" bIns="91425" anchor="t" anchorCtr="0">
            <a:noAutofit/>
          </a:bodyPr>
          <a:lstStyle/>
          <a:p>
            <a:pPr marL="1371600" lvl="0" indent="457200" rtl="0">
              <a:spcBef>
                <a:spcPts val="0"/>
              </a:spcBef>
              <a:spcAft>
                <a:spcPts val="0"/>
              </a:spcAft>
              <a:buNone/>
            </a:pPr>
            <a:r>
              <a:rPr lang="pl" sz="4300" dirty="0" smtClean="0">
                <a:solidFill>
                  <a:srgbClr val="222222"/>
                </a:solidFill>
                <a:highlight>
                  <a:srgbClr val="F8F9FA"/>
                </a:highlight>
                <a:latin typeface="Britannic Bold" panose="020B0903060703020204" pitchFamily="34" charset="0"/>
                <a:ea typeface="Arial"/>
                <a:cs typeface="Arial"/>
                <a:sym typeface="Arial"/>
              </a:rPr>
              <a:t>THE MAIN PLOT</a:t>
            </a:r>
            <a:endParaRPr sz="43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0"/>
              </a:spcBef>
              <a:spcAft>
                <a:spcPts val="0"/>
              </a:spcAft>
              <a:buNone/>
            </a:pPr>
            <a:endParaRPr sz="3600" dirty="0"/>
          </a:p>
        </p:txBody>
      </p:sp>
      <p:sp>
        <p:nvSpPr>
          <p:cNvPr id="143" name="Google Shape;143;p1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pl" dirty="0" smtClean="0">
                <a:highlight>
                  <a:srgbClr val="F8F9FA"/>
                </a:highlight>
                <a:ea typeface="Arial"/>
              </a:rPr>
              <a:t>   </a:t>
            </a:r>
            <a:endParaRPr lang="pl" dirty="0">
              <a:highlight>
                <a:srgbClr val="F8F9FA"/>
              </a:highlight>
              <a:ea typeface="Arial"/>
            </a:endParaRPr>
          </a:p>
          <a:p>
            <a:pPr marL="0" lvl="0" indent="0" algn="l" rtl="0">
              <a:spcBef>
                <a:spcPts val="1600"/>
              </a:spcBef>
              <a:spcAft>
                <a:spcPts val="0"/>
              </a:spcAft>
              <a:buNone/>
            </a:pPr>
            <a:r>
              <a:rPr lang="pl" sz="2100" dirty="0" smtClean="0">
                <a:solidFill>
                  <a:srgbClr val="222222"/>
                </a:solidFill>
                <a:highlight>
                  <a:srgbClr val="F8F9FA"/>
                </a:highlight>
                <a:latin typeface="Britannic Bold" panose="020B0903060703020204" pitchFamily="34" charset="0"/>
                <a:ea typeface="Arial"/>
                <a:cs typeface="Arial"/>
                <a:sym typeface="Arial"/>
              </a:rPr>
              <a:t> </a:t>
            </a:r>
            <a:r>
              <a:rPr lang="pl" sz="2100" dirty="0">
                <a:solidFill>
                  <a:srgbClr val="222222"/>
                </a:solidFill>
                <a:highlight>
                  <a:srgbClr val="F8F9FA"/>
                </a:highlight>
                <a:latin typeface="Britannic Bold" panose="020B0903060703020204" pitchFamily="34" charset="0"/>
                <a:ea typeface="Arial"/>
                <a:cs typeface="Arial"/>
                <a:sym typeface="Arial"/>
              </a:rPr>
              <a:t>"Alice in Wonderland" is primarily a story about growing up and losing child innocence. The fantastic world to which Alice gets is full of nonsense that destroys the current rules of raising a girl.</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1600"/>
              </a:spcAft>
              <a:buNone/>
            </a:pPr>
            <a:endParaRPr dirty="0"/>
          </a:p>
        </p:txBody>
      </p:sp>
      <p:pic>
        <p:nvPicPr>
          <p:cNvPr id="144" name="Google Shape;144;p15"/>
          <p:cNvPicPr preferRelativeResize="0"/>
          <p:nvPr/>
        </p:nvPicPr>
        <p:blipFill>
          <a:blip r:embed="rId3">
            <a:alphaModFix/>
          </a:blip>
          <a:stretch>
            <a:fillRect/>
          </a:stretch>
        </p:blipFill>
        <p:spPr>
          <a:xfrm>
            <a:off x="6181713" y="292813"/>
            <a:ext cx="2143125" cy="2143125"/>
          </a:xfrm>
          <a:prstGeom prst="rect">
            <a:avLst/>
          </a:prstGeom>
          <a:noFill/>
          <a:ln>
            <a:noFill/>
          </a:ln>
        </p:spPr>
      </p:pic>
      <p:pic>
        <p:nvPicPr>
          <p:cNvPr id="145" name="Google Shape;145;p15"/>
          <p:cNvPicPr preferRelativeResize="0"/>
          <p:nvPr/>
        </p:nvPicPr>
        <p:blipFill>
          <a:blip r:embed="rId4">
            <a:alphaModFix/>
          </a:blip>
          <a:stretch>
            <a:fillRect/>
          </a:stretch>
        </p:blipFill>
        <p:spPr>
          <a:xfrm>
            <a:off x="443600" y="233125"/>
            <a:ext cx="1800225" cy="2254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6"/>
          <p:cNvSpPr txBox="1">
            <a:spLocks noGrp="1"/>
          </p:cNvSpPr>
          <p:nvPr>
            <p:ph type="title"/>
          </p:nvPr>
        </p:nvSpPr>
        <p:spPr>
          <a:xfrm>
            <a:off x="2181912" y="282825"/>
            <a:ext cx="7505700" cy="954600"/>
          </a:xfrm>
          <a:prstGeom prst="rect">
            <a:avLst/>
          </a:prstGeom>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None/>
            </a:pPr>
            <a:r>
              <a:rPr lang="pl" sz="3800" b="1" dirty="0">
                <a:solidFill>
                  <a:srgbClr val="222222"/>
                </a:solidFill>
                <a:highlight>
                  <a:srgbClr val="F8F9FA"/>
                </a:highlight>
                <a:latin typeface="Britannic Bold" panose="020B0903060703020204" pitchFamily="34" charset="0"/>
                <a:ea typeface="Arial"/>
                <a:cs typeface="Arial"/>
                <a:sym typeface="Arial"/>
              </a:rPr>
              <a:t>WINNIE THE POOH</a:t>
            </a:r>
            <a:endParaRPr sz="3800" b="1"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0"/>
              </a:spcBef>
              <a:spcAft>
                <a:spcPts val="0"/>
              </a:spcAft>
              <a:buNone/>
            </a:pPr>
            <a:endParaRPr dirty="0"/>
          </a:p>
        </p:txBody>
      </p:sp>
      <p:sp>
        <p:nvSpPr>
          <p:cNvPr id="151" name="Google Shape;151;p16"/>
          <p:cNvSpPr txBox="1">
            <a:spLocks noGrp="1"/>
          </p:cNvSpPr>
          <p:nvPr>
            <p:ph type="body" idx="1"/>
          </p:nvPr>
        </p:nvSpPr>
        <p:spPr>
          <a:xfrm>
            <a:off x="4572000" y="1237425"/>
            <a:ext cx="3752700" cy="320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600"/>
              </a:spcBef>
              <a:spcAft>
                <a:spcPts val="0"/>
              </a:spcAft>
              <a:buNone/>
            </a:pPr>
            <a:r>
              <a:rPr lang="pl" sz="2100" b="1" dirty="0">
                <a:solidFill>
                  <a:srgbClr val="222222"/>
                </a:solidFill>
                <a:highlight>
                  <a:srgbClr val="F8F9FA"/>
                </a:highlight>
                <a:latin typeface="Britannic Bold" panose="020B0903060703020204" pitchFamily="34" charset="0"/>
                <a:ea typeface="Arial"/>
                <a:cs typeface="Arial"/>
                <a:sym typeface="Arial"/>
              </a:rPr>
              <a:t>Title: </a:t>
            </a:r>
            <a:r>
              <a:rPr lang="pl" sz="2100" dirty="0">
                <a:solidFill>
                  <a:srgbClr val="222222"/>
                </a:solidFill>
                <a:highlight>
                  <a:srgbClr val="F8F9FA"/>
                </a:highlight>
                <a:latin typeface="Britannic Bold" panose="020B0903060703020204" pitchFamily="34" charset="0"/>
                <a:ea typeface="Arial"/>
                <a:cs typeface="Arial"/>
                <a:sym typeface="Arial"/>
              </a:rPr>
              <a:t>Winnie the Pooh</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0"/>
              </a:spcAft>
              <a:buNone/>
            </a:pPr>
            <a:r>
              <a:rPr lang="pl" sz="2100" b="1" dirty="0">
                <a:solidFill>
                  <a:srgbClr val="222222"/>
                </a:solidFill>
                <a:highlight>
                  <a:srgbClr val="F8F9FA"/>
                </a:highlight>
                <a:latin typeface="Britannic Bold" panose="020B0903060703020204" pitchFamily="34" charset="0"/>
                <a:ea typeface="Arial"/>
                <a:cs typeface="Arial"/>
                <a:sym typeface="Arial"/>
              </a:rPr>
              <a:t>Series:</a:t>
            </a:r>
            <a:r>
              <a:rPr lang="pl" sz="2100" dirty="0">
                <a:solidFill>
                  <a:srgbClr val="222222"/>
                </a:solidFill>
                <a:highlight>
                  <a:srgbClr val="F8F9FA"/>
                </a:highlight>
                <a:latin typeface="Britannic Bold" panose="020B0903060703020204" pitchFamily="34" charset="0"/>
                <a:ea typeface="Arial"/>
                <a:cs typeface="Arial"/>
                <a:sym typeface="Arial"/>
              </a:rPr>
              <a:t> Winnie the Pooh</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0"/>
              </a:spcAft>
              <a:buNone/>
            </a:pPr>
            <a:r>
              <a:rPr lang="pl" sz="2100" b="1" dirty="0">
                <a:solidFill>
                  <a:srgbClr val="222222"/>
                </a:solidFill>
                <a:highlight>
                  <a:srgbClr val="F8F9FA"/>
                </a:highlight>
                <a:latin typeface="Britannic Bold" panose="020B0903060703020204" pitchFamily="34" charset="0"/>
                <a:ea typeface="Arial"/>
                <a:cs typeface="Arial"/>
                <a:sym typeface="Arial"/>
              </a:rPr>
              <a:t>Author</a:t>
            </a:r>
            <a:r>
              <a:rPr lang="pl" sz="2100" b="1" dirty="0" smtClean="0">
                <a:solidFill>
                  <a:srgbClr val="222222"/>
                </a:solidFill>
                <a:highlight>
                  <a:srgbClr val="F8F9FA"/>
                </a:highlight>
                <a:latin typeface="Britannic Bold" panose="020B0903060703020204" pitchFamily="34" charset="0"/>
                <a:ea typeface="Arial"/>
                <a:cs typeface="Arial"/>
                <a:sym typeface="Arial"/>
              </a:rPr>
              <a:t>:</a:t>
            </a:r>
            <a:r>
              <a:rPr lang="pl" sz="2100" dirty="0" smtClean="0">
                <a:solidFill>
                  <a:srgbClr val="222222"/>
                </a:solidFill>
                <a:highlight>
                  <a:srgbClr val="F8F9FA"/>
                </a:highlight>
                <a:latin typeface="Britannic Bold" panose="020B0903060703020204" pitchFamily="34" charset="0"/>
                <a:ea typeface="Arial"/>
                <a:cs typeface="Arial"/>
                <a:sym typeface="Arial"/>
              </a:rPr>
              <a:t> </a:t>
            </a:r>
            <a:r>
              <a:rPr lang="pl" sz="2100" dirty="0">
                <a:solidFill>
                  <a:srgbClr val="222222"/>
                </a:solidFill>
                <a:highlight>
                  <a:srgbClr val="F8F9FA"/>
                </a:highlight>
                <a:latin typeface="Britannic Bold" panose="020B0903060703020204" pitchFamily="34" charset="0"/>
                <a:ea typeface="Arial"/>
                <a:cs typeface="Arial"/>
                <a:sym typeface="Arial"/>
              </a:rPr>
              <a:t>Alan </a:t>
            </a:r>
            <a:r>
              <a:rPr lang="pl" sz="2100" dirty="0" smtClean="0">
                <a:solidFill>
                  <a:srgbClr val="222222"/>
                </a:solidFill>
                <a:highlight>
                  <a:srgbClr val="F8F9FA"/>
                </a:highlight>
                <a:latin typeface="Britannic Bold" panose="020B0903060703020204" pitchFamily="34" charset="0"/>
                <a:ea typeface="Arial"/>
                <a:cs typeface="Arial"/>
                <a:sym typeface="Arial"/>
              </a:rPr>
              <a:t>Alexander</a:t>
            </a:r>
            <a:r>
              <a:rPr lang="pl-PL" sz="2100" dirty="0" smtClean="0">
                <a:solidFill>
                  <a:srgbClr val="222222"/>
                </a:solidFill>
                <a:highlight>
                  <a:srgbClr val="F8F9FA"/>
                </a:highlight>
                <a:latin typeface="Britannic Bold" panose="020B0903060703020204" pitchFamily="34" charset="0"/>
                <a:ea typeface="Arial"/>
                <a:cs typeface="Arial"/>
                <a:sym typeface="Arial"/>
              </a:rPr>
              <a:t> </a:t>
            </a:r>
            <a:r>
              <a:rPr lang="pl-PL" sz="2100" dirty="0" err="1" smtClean="0">
                <a:solidFill>
                  <a:srgbClr val="222222"/>
                </a:solidFill>
                <a:highlight>
                  <a:srgbClr val="F8F9FA"/>
                </a:highlight>
                <a:latin typeface="Britannic Bold" panose="020B0903060703020204" pitchFamily="34" charset="0"/>
                <a:ea typeface="Arial"/>
                <a:cs typeface="Arial"/>
                <a:sym typeface="Arial"/>
              </a:rPr>
              <a:t>Milne</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1600"/>
              </a:spcAft>
              <a:buNone/>
            </a:pPr>
            <a:endParaRPr dirty="0">
              <a:latin typeface="Britannic Bold" panose="020B0903060703020204" pitchFamily="34" charset="0"/>
            </a:endParaRPr>
          </a:p>
        </p:txBody>
      </p:sp>
      <p:pic>
        <p:nvPicPr>
          <p:cNvPr id="152" name="Google Shape;152;p16"/>
          <p:cNvPicPr preferRelativeResize="0"/>
          <p:nvPr/>
        </p:nvPicPr>
        <p:blipFill>
          <a:blip r:embed="rId3">
            <a:alphaModFix/>
          </a:blip>
          <a:stretch>
            <a:fillRect/>
          </a:stretch>
        </p:blipFill>
        <p:spPr>
          <a:xfrm>
            <a:off x="1341436" y="1237425"/>
            <a:ext cx="2590800" cy="3333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body" idx="1"/>
          </p:nvPr>
        </p:nvSpPr>
        <p:spPr>
          <a:xfrm>
            <a:off x="714950" y="534050"/>
            <a:ext cx="7505700" cy="416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just" rtl="0">
              <a:spcBef>
                <a:spcPts val="160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Books about Winnie the Pooh A.A. Milne </a:t>
            </a:r>
            <a:r>
              <a:rPr lang="pl" sz="2100" dirty="0" smtClean="0">
                <a:solidFill>
                  <a:srgbClr val="222222"/>
                </a:solidFill>
                <a:highlight>
                  <a:srgbClr val="F8F9FA"/>
                </a:highlight>
                <a:latin typeface="Britannic Bold" panose="020B0903060703020204" pitchFamily="34" charset="0"/>
                <a:ea typeface="Arial"/>
                <a:cs typeface="Arial"/>
                <a:sym typeface="Arial"/>
              </a:rPr>
              <a:t>belong </a:t>
            </a:r>
            <a:r>
              <a:rPr lang="pl" sz="2100" dirty="0">
                <a:solidFill>
                  <a:srgbClr val="222222"/>
                </a:solidFill>
                <a:highlight>
                  <a:srgbClr val="F8F9FA"/>
                </a:highlight>
                <a:latin typeface="Britannic Bold" panose="020B0903060703020204" pitchFamily="34" charset="0"/>
                <a:ea typeface="Arial"/>
                <a:cs typeface="Arial"/>
                <a:sym typeface="Arial"/>
              </a:rPr>
              <a:t>to the classics of children's literature. The touching adventures of Teddy Bear with a </a:t>
            </a:r>
            <a:r>
              <a:rPr lang="pl" sz="2100" dirty="0" smtClean="0">
                <a:solidFill>
                  <a:srgbClr val="222222"/>
                </a:solidFill>
                <a:highlight>
                  <a:srgbClr val="F8F9FA"/>
                </a:highlight>
                <a:latin typeface="Britannic Bold" panose="020B0903060703020204" pitchFamily="34" charset="0"/>
                <a:ea typeface="Arial"/>
                <a:cs typeface="Arial"/>
                <a:sym typeface="Arial"/>
              </a:rPr>
              <a:t>very small </a:t>
            </a:r>
            <a:r>
              <a:rPr lang="pl" sz="2100" dirty="0">
                <a:solidFill>
                  <a:srgbClr val="222222"/>
                </a:solidFill>
                <a:highlight>
                  <a:srgbClr val="F8F9FA"/>
                </a:highlight>
                <a:latin typeface="Britannic Bold" panose="020B0903060703020204" pitchFamily="34" charset="0"/>
                <a:ea typeface="Arial"/>
                <a:cs typeface="Arial"/>
                <a:sym typeface="Arial"/>
              </a:rPr>
              <a:t>m</a:t>
            </a:r>
            <a:r>
              <a:rPr lang="pl" sz="2100" dirty="0" smtClean="0">
                <a:solidFill>
                  <a:srgbClr val="222222"/>
                </a:solidFill>
                <a:highlight>
                  <a:srgbClr val="F8F9FA"/>
                </a:highlight>
                <a:latin typeface="Britannic Bold" panose="020B0903060703020204" pitchFamily="34" charset="0"/>
                <a:ea typeface="Arial"/>
                <a:cs typeface="Arial"/>
                <a:sym typeface="Arial"/>
              </a:rPr>
              <a:t>ind, Eyesore, Piglet, Tiger </a:t>
            </a:r>
            <a:r>
              <a:rPr lang="pl" sz="2100" dirty="0">
                <a:solidFill>
                  <a:srgbClr val="222222"/>
                </a:solidFill>
                <a:highlight>
                  <a:srgbClr val="F8F9FA"/>
                </a:highlight>
                <a:latin typeface="Britannic Bold" panose="020B0903060703020204" pitchFamily="34" charset="0"/>
                <a:ea typeface="Arial"/>
                <a:cs typeface="Arial"/>
                <a:sym typeface="Arial"/>
              </a:rPr>
              <a:t>and </a:t>
            </a:r>
            <a:r>
              <a:rPr lang="pl" sz="2100" dirty="0" smtClean="0">
                <a:solidFill>
                  <a:srgbClr val="222222"/>
                </a:solidFill>
                <a:highlight>
                  <a:srgbClr val="F8F9FA"/>
                </a:highlight>
                <a:latin typeface="Britannic Bold" panose="020B0903060703020204" pitchFamily="34" charset="0"/>
                <a:ea typeface="Arial"/>
                <a:cs typeface="Arial"/>
                <a:sym typeface="Arial"/>
              </a:rPr>
              <a:t>Chris </a:t>
            </a:r>
            <a:r>
              <a:rPr lang="pl" sz="2100" dirty="0">
                <a:solidFill>
                  <a:srgbClr val="222222"/>
                </a:solidFill>
                <a:highlight>
                  <a:srgbClr val="F8F9FA"/>
                </a:highlight>
                <a:latin typeface="Britannic Bold" panose="020B0903060703020204" pitchFamily="34" charset="0"/>
                <a:ea typeface="Arial"/>
                <a:cs typeface="Arial"/>
                <a:sym typeface="Arial"/>
              </a:rPr>
              <a:t>in the </a:t>
            </a:r>
            <a:r>
              <a:rPr lang="pl" sz="2100" dirty="0" smtClean="0">
                <a:solidFill>
                  <a:srgbClr val="222222"/>
                </a:solidFill>
                <a:highlight>
                  <a:srgbClr val="F8F9FA"/>
                </a:highlight>
                <a:latin typeface="Britannic Bold" panose="020B0903060703020204" pitchFamily="34" charset="0"/>
                <a:ea typeface="Arial"/>
                <a:cs typeface="Arial"/>
                <a:sym typeface="Arial"/>
              </a:rPr>
              <a:t>Hundred Acre Wood enjoy </a:t>
            </a:r>
            <a:r>
              <a:rPr lang="pl" sz="2100" dirty="0">
                <a:solidFill>
                  <a:srgbClr val="222222"/>
                </a:solidFill>
                <a:highlight>
                  <a:srgbClr val="F8F9FA"/>
                </a:highlight>
                <a:latin typeface="Britannic Bold" panose="020B0903060703020204" pitchFamily="34" charset="0"/>
                <a:ea typeface="Arial"/>
                <a:cs typeface="Arial"/>
                <a:sym typeface="Arial"/>
              </a:rPr>
              <a:t>and entertain not only the youngest. Animals endowed with human traits sometimes have a very philosophical approach to life.</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1600"/>
              </a:spcAft>
              <a:buNone/>
            </a:pPr>
            <a:endParaRPr dirty="0"/>
          </a:p>
        </p:txBody>
      </p:sp>
      <p:pic>
        <p:nvPicPr>
          <p:cNvPr id="158" name="Google Shape;158;p17"/>
          <p:cNvPicPr preferRelativeResize="0"/>
          <p:nvPr/>
        </p:nvPicPr>
        <p:blipFill>
          <a:blip r:embed="rId3">
            <a:alphaModFix/>
          </a:blip>
          <a:stretch>
            <a:fillRect/>
          </a:stretch>
        </p:blipFill>
        <p:spPr>
          <a:xfrm>
            <a:off x="6089550" y="2930225"/>
            <a:ext cx="1866900" cy="1866900"/>
          </a:xfrm>
          <a:prstGeom prst="rect">
            <a:avLst/>
          </a:prstGeom>
          <a:noFill/>
          <a:ln>
            <a:noFill/>
          </a:ln>
        </p:spPr>
      </p:pic>
      <p:pic>
        <p:nvPicPr>
          <p:cNvPr id="159" name="Google Shape;159;p17"/>
          <p:cNvPicPr preferRelativeResize="0"/>
          <p:nvPr/>
        </p:nvPicPr>
        <p:blipFill>
          <a:blip r:embed="rId4">
            <a:alphaModFix/>
          </a:blip>
          <a:stretch>
            <a:fillRect/>
          </a:stretch>
        </p:blipFill>
        <p:spPr>
          <a:xfrm>
            <a:off x="185950" y="3259975"/>
            <a:ext cx="1905000" cy="1617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2616700" y="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pl" sz="4500" b="1" dirty="0">
                <a:solidFill>
                  <a:srgbClr val="222222"/>
                </a:solidFill>
                <a:highlight>
                  <a:srgbClr val="F8F9FA"/>
                </a:highlight>
                <a:latin typeface="Britannic Bold" panose="020B0903060703020204" pitchFamily="34" charset="0"/>
                <a:ea typeface="Arial"/>
                <a:cs typeface="Arial"/>
                <a:sym typeface="Arial"/>
              </a:rPr>
              <a:t>PETER PAN</a:t>
            </a:r>
            <a:endParaRPr sz="4500" b="1"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0"/>
              </a:spcBef>
              <a:spcAft>
                <a:spcPts val="0"/>
              </a:spcAft>
              <a:buNone/>
            </a:pPr>
            <a:endParaRPr sz="3400" dirty="0"/>
          </a:p>
        </p:txBody>
      </p:sp>
      <p:sp>
        <p:nvSpPr>
          <p:cNvPr id="165" name="Google Shape;165;p18"/>
          <p:cNvSpPr txBox="1">
            <a:spLocks noGrp="1"/>
          </p:cNvSpPr>
          <p:nvPr>
            <p:ph type="body" idx="1"/>
          </p:nvPr>
        </p:nvSpPr>
        <p:spPr>
          <a:xfrm>
            <a:off x="3886874" y="1075611"/>
            <a:ext cx="37530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60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Title: Peter Pan</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Series: Classic in new clothes</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0"/>
              </a:spcAft>
              <a:buNone/>
            </a:pPr>
            <a:r>
              <a:rPr lang="pl" sz="2100" dirty="0" smtClean="0">
                <a:solidFill>
                  <a:srgbClr val="222222"/>
                </a:solidFill>
                <a:highlight>
                  <a:srgbClr val="F8F9FA"/>
                </a:highlight>
                <a:latin typeface="Britannic Bold" panose="020B0903060703020204" pitchFamily="34" charset="0"/>
                <a:ea typeface="Arial"/>
                <a:cs typeface="Arial"/>
                <a:sym typeface="Arial"/>
              </a:rPr>
              <a:t>Author: James Matthew Barrie</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Release year: 2015</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1600"/>
              </a:spcAft>
              <a:buNone/>
            </a:pPr>
            <a:endParaRPr dirty="0"/>
          </a:p>
        </p:txBody>
      </p:sp>
      <p:pic>
        <p:nvPicPr>
          <p:cNvPr id="166" name="Google Shape;166;p18"/>
          <p:cNvPicPr preferRelativeResize="0"/>
          <p:nvPr/>
        </p:nvPicPr>
        <p:blipFill>
          <a:blip r:embed="rId3">
            <a:alphaModFix/>
          </a:blip>
          <a:stretch>
            <a:fillRect/>
          </a:stretch>
        </p:blipFill>
        <p:spPr>
          <a:xfrm>
            <a:off x="959437" y="1405098"/>
            <a:ext cx="2422125" cy="2798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body" idx="1"/>
          </p:nvPr>
        </p:nvSpPr>
        <p:spPr>
          <a:xfrm>
            <a:off x="675875" y="727500"/>
            <a:ext cx="7505700" cy="3688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Peter the Lord belongs to the happy home of the Darling family. He is an eternal boy who never wants to grow up, a never-ending inhabitant of Neverland. There also takes three children of the Darling family, the author saw the world who do not rule all laws. But they will face Captain Hook ...</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0"/>
              </a:spcAft>
              <a:buNone/>
            </a:pPr>
            <a:endParaRPr sz="2100" dirty="0">
              <a:solidFill>
                <a:srgbClr val="222222"/>
              </a:solidFill>
              <a:highlight>
                <a:srgbClr val="F8F9FA"/>
              </a:highlight>
              <a:latin typeface="Britannic Bold" panose="020B0903060703020204" pitchFamily="34" charset="0"/>
              <a:ea typeface="Arial"/>
              <a:cs typeface="Arial"/>
              <a:sym typeface="Arial"/>
            </a:endParaRPr>
          </a:p>
          <a:p>
            <a:pPr marL="0" marR="38100" lvl="0" indent="0" algn="l" rtl="0">
              <a:lnSpc>
                <a:spcPct val="128571"/>
              </a:lnSpc>
              <a:spcBef>
                <a:spcPts val="1600"/>
              </a:spcBef>
              <a:spcAft>
                <a:spcPts val="0"/>
              </a:spcAft>
              <a:buNone/>
            </a:pPr>
            <a:endParaRPr sz="2100" dirty="0">
              <a:solidFill>
                <a:srgbClr val="222222"/>
              </a:solidFill>
              <a:highlight>
                <a:srgbClr val="F8F9FA"/>
              </a:highlight>
              <a:latin typeface="Arial"/>
              <a:ea typeface="Arial"/>
              <a:cs typeface="Arial"/>
              <a:sym typeface="Arial"/>
            </a:endParaRPr>
          </a:p>
          <a:p>
            <a:pPr marL="0" lvl="0" indent="0" algn="l" rtl="0">
              <a:spcBef>
                <a:spcPts val="0"/>
              </a:spcBef>
              <a:spcAft>
                <a:spcPts val="1600"/>
              </a:spcAft>
              <a:buNone/>
            </a:pPr>
            <a:endParaRPr dirty="0"/>
          </a:p>
        </p:txBody>
      </p:sp>
      <p:pic>
        <p:nvPicPr>
          <p:cNvPr id="172" name="Google Shape;172;p19"/>
          <p:cNvPicPr preferRelativeResize="0"/>
          <p:nvPr/>
        </p:nvPicPr>
        <p:blipFill>
          <a:blip r:embed="rId3">
            <a:alphaModFix/>
          </a:blip>
          <a:stretch>
            <a:fillRect/>
          </a:stretch>
        </p:blipFill>
        <p:spPr>
          <a:xfrm>
            <a:off x="7138923" y="2386814"/>
            <a:ext cx="1801996" cy="2279525"/>
          </a:xfrm>
          <a:prstGeom prst="rect">
            <a:avLst/>
          </a:prstGeom>
          <a:noFill/>
          <a:ln>
            <a:noFill/>
          </a:ln>
        </p:spPr>
      </p:pic>
      <p:pic>
        <p:nvPicPr>
          <p:cNvPr id="173" name="Google Shape;173;p19"/>
          <p:cNvPicPr preferRelativeResize="0"/>
          <p:nvPr/>
        </p:nvPicPr>
        <p:blipFill>
          <a:blip r:embed="rId4">
            <a:alphaModFix/>
          </a:blip>
          <a:stretch>
            <a:fillRect/>
          </a:stretch>
        </p:blipFill>
        <p:spPr>
          <a:xfrm>
            <a:off x="1147867" y="2825393"/>
            <a:ext cx="2571378" cy="15906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1939350" y="0"/>
            <a:ext cx="7505700" cy="1331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pl" sz="3300" b="1" dirty="0">
                <a:solidFill>
                  <a:srgbClr val="222222"/>
                </a:solidFill>
                <a:highlight>
                  <a:srgbClr val="F8F9FA"/>
                </a:highlight>
                <a:latin typeface="Britannic Bold" panose="020B0903060703020204" pitchFamily="34" charset="0"/>
                <a:ea typeface="Arial"/>
                <a:cs typeface="Arial"/>
                <a:sym typeface="Arial"/>
              </a:rPr>
              <a:t>THE JUNGLE BOOK</a:t>
            </a:r>
            <a:endParaRPr sz="3300" b="1"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0"/>
              </a:spcBef>
              <a:spcAft>
                <a:spcPts val="0"/>
              </a:spcAft>
              <a:buNone/>
            </a:pPr>
            <a:endParaRPr dirty="0"/>
          </a:p>
        </p:txBody>
      </p:sp>
      <p:sp>
        <p:nvSpPr>
          <p:cNvPr id="179" name="Google Shape;179;p20"/>
          <p:cNvSpPr txBox="1">
            <a:spLocks noGrp="1"/>
          </p:cNvSpPr>
          <p:nvPr>
            <p:ph type="body" idx="1"/>
          </p:nvPr>
        </p:nvSpPr>
        <p:spPr>
          <a:xfrm>
            <a:off x="4323050" y="1925600"/>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2100" dirty="0" smtClean="0">
                <a:solidFill>
                  <a:srgbClr val="222222"/>
                </a:solidFill>
                <a:highlight>
                  <a:srgbClr val="F8F9FA"/>
                </a:highlight>
                <a:latin typeface="Britannic Bold" panose="020B0903060703020204" pitchFamily="34" charset="0"/>
                <a:ea typeface="Arial"/>
                <a:cs typeface="Arial"/>
                <a:sym typeface="Arial"/>
              </a:rPr>
              <a:t>Author: Rudyard Kipling</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1600"/>
              </a:spcBef>
              <a:spcAft>
                <a:spcPts val="0"/>
              </a:spcAft>
              <a:buNone/>
            </a:pPr>
            <a:r>
              <a:rPr lang="pl" sz="2100" dirty="0" smtClean="0">
                <a:solidFill>
                  <a:srgbClr val="222222"/>
                </a:solidFill>
                <a:highlight>
                  <a:srgbClr val="F8F9FA"/>
                </a:highlight>
                <a:latin typeface="Britannic Bold" panose="020B0903060703020204" pitchFamily="34" charset="0"/>
                <a:ea typeface="Arial"/>
                <a:cs typeface="Arial"/>
                <a:sym typeface="Arial"/>
              </a:rPr>
              <a:t>Translation: Andrzej Polkowski</a:t>
            </a:r>
            <a:endParaRPr sz="2100" dirty="0">
              <a:solidFill>
                <a:srgbClr val="222222"/>
              </a:solidFill>
              <a:highlight>
                <a:srgbClr val="F8F9FA"/>
              </a:highlight>
              <a:latin typeface="Britannic Bold" panose="020B0903060703020204" pitchFamily="34" charset="0"/>
              <a:ea typeface="Arial"/>
              <a:cs typeface="Arial"/>
              <a:sym typeface="Arial"/>
            </a:endParaRPr>
          </a:p>
          <a:p>
            <a:pPr marL="0" marR="38100" lvl="0" indent="0" algn="l" rtl="0">
              <a:lnSpc>
                <a:spcPct val="128571"/>
              </a:lnSpc>
              <a:spcBef>
                <a:spcPts val="1600"/>
              </a:spcBef>
              <a:spcAft>
                <a:spcPts val="0"/>
              </a:spcAft>
              <a:buNone/>
            </a:pPr>
            <a:r>
              <a:rPr lang="pl" sz="2100" dirty="0">
                <a:solidFill>
                  <a:srgbClr val="222222"/>
                </a:solidFill>
                <a:highlight>
                  <a:srgbClr val="F8F9FA"/>
                </a:highlight>
                <a:latin typeface="Britannic Bold" panose="020B0903060703020204" pitchFamily="34" charset="0"/>
                <a:ea typeface="Arial"/>
                <a:cs typeface="Arial"/>
                <a:sym typeface="Arial"/>
              </a:rPr>
              <a:t>Release year: 2009</a:t>
            </a:r>
            <a:endParaRPr sz="2100" dirty="0">
              <a:solidFill>
                <a:srgbClr val="222222"/>
              </a:solidFill>
              <a:highlight>
                <a:srgbClr val="F8F9FA"/>
              </a:highlight>
              <a:latin typeface="Britannic Bold" panose="020B0903060703020204" pitchFamily="34" charset="0"/>
              <a:ea typeface="Arial"/>
              <a:cs typeface="Arial"/>
              <a:sym typeface="Arial"/>
            </a:endParaRPr>
          </a:p>
          <a:p>
            <a:pPr marL="0" lvl="0" indent="0" algn="l" rtl="0">
              <a:spcBef>
                <a:spcPts val="0"/>
              </a:spcBef>
              <a:spcAft>
                <a:spcPts val="1600"/>
              </a:spcAft>
              <a:buNone/>
            </a:pPr>
            <a:endParaRPr dirty="0"/>
          </a:p>
        </p:txBody>
      </p:sp>
      <p:pic>
        <p:nvPicPr>
          <p:cNvPr id="180" name="Google Shape;180;p20"/>
          <p:cNvPicPr preferRelativeResize="0"/>
          <p:nvPr/>
        </p:nvPicPr>
        <p:blipFill>
          <a:blip r:embed="rId3">
            <a:alphaModFix/>
          </a:blip>
          <a:stretch>
            <a:fillRect/>
          </a:stretch>
        </p:blipFill>
        <p:spPr>
          <a:xfrm>
            <a:off x="963900" y="1521800"/>
            <a:ext cx="2969850" cy="294600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1284</Words>
  <Application>Microsoft Office PowerPoint</Application>
  <PresentationFormat>Pokaz na ekranie (16:9)</PresentationFormat>
  <Paragraphs>86</Paragraphs>
  <Slides>25</Slides>
  <Notes>23</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25</vt:i4>
      </vt:variant>
    </vt:vector>
  </HeadingPairs>
  <TitlesOfParts>
    <vt:vector size="31" baseType="lpstr">
      <vt:lpstr>Nunito</vt:lpstr>
      <vt:lpstr>Calibri</vt:lpstr>
      <vt:lpstr>Britannic Bold</vt:lpstr>
      <vt:lpstr>Arial</vt:lpstr>
      <vt:lpstr>Mongolian Baiti</vt:lpstr>
      <vt:lpstr>Shift</vt:lpstr>
      <vt:lpstr>Classics of children’s literature</vt:lpstr>
      <vt:lpstr>ALICE IN WONDERLAND</vt:lpstr>
      <vt:lpstr> THE MAIN CHARACTERS </vt:lpstr>
      <vt:lpstr>THE MAIN PLOT </vt:lpstr>
      <vt:lpstr>WINNIE THE POOH </vt:lpstr>
      <vt:lpstr>Prezentacja programu PowerPoint</vt:lpstr>
      <vt:lpstr> PETER PAN </vt:lpstr>
      <vt:lpstr>Prezentacja programu PowerPoint</vt:lpstr>
      <vt:lpstr> THE JUNGLE BOOK </vt:lpstr>
      <vt:lpstr>  Characters: Mowgli, Bagheera, Akela, Baloo, kaa, Shere Khan, Raksha, Tabaqui, Hathi, Sachi, Father wolf. </vt:lpstr>
      <vt:lpstr> SECRET GARDEN </vt:lpstr>
      <vt:lpstr>Prezentacja programu PowerPoint</vt:lpstr>
      <vt:lpstr>LITTLE PRINCESS </vt:lpstr>
      <vt:lpstr>Prezentacja programu PowerPoint</vt:lpstr>
      <vt:lpstr> Christmas Carol </vt:lpstr>
      <vt:lpstr>Prezentacja programu PowerPoint</vt:lpstr>
      <vt:lpstr>Prezentacja programu PowerPoint</vt:lpstr>
      <vt:lpstr>Prezentacja programu PowerPoint</vt:lpstr>
      <vt:lpstr>THE CHRONICLES OF NARNIA </vt:lpstr>
      <vt:lpstr>Prezentacja programu PowerPoint</vt:lpstr>
      <vt:lpstr>Prezentacja programu PowerPoint</vt:lpstr>
      <vt:lpstr> Teddy bear called PADDINGTON </vt:lpstr>
      <vt:lpstr>Prezentacja programu PowerPoint</vt:lpstr>
      <vt:lpstr>Prezentacja programu PowerPoint</vt:lpstr>
      <vt:lpstr>Prezentację przygotowała:  Julia Lubińska, kl. VI 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ALICE IN WONDERLAND</dc:title>
  <cp:lastModifiedBy>Dom</cp:lastModifiedBy>
  <cp:revision>7</cp:revision>
  <dcterms:modified xsi:type="dcterms:W3CDTF">2020-06-10T08:20:19Z</dcterms:modified>
</cp:coreProperties>
</file>