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56" r:id="rId10"/>
    <p:sldId id="258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FFFC5-5D0E-4ED1-AA0C-612ADB0992C1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9607B-3ADF-4A2B-A0F3-7B866CA395F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82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Mgr.</a:t>
            </a:r>
            <a:r>
              <a:rPr lang="sk-SK" baseline="0" dirty="0" smtClean="0"/>
              <a:t> Martina </a:t>
            </a:r>
            <a:r>
              <a:rPr lang="sk-SK" baseline="0" dirty="0" err="1" smtClean="0"/>
              <a:t>Olexová</a:t>
            </a:r>
            <a:endParaRPr lang="sk-SK" baseline="0" dirty="0" smtClean="0"/>
          </a:p>
          <a:p>
            <a:r>
              <a:rPr lang="sk-SK" baseline="0" dirty="0" smtClean="0"/>
              <a:t>olexova.martina1@gmail.com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98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sk-SK" dirty="0" smtClean="0"/>
              <a:t>Zdravý životný štýl. /diskusia/</a:t>
            </a:r>
          </a:p>
          <a:p>
            <a:pPr marL="228600" indent="-228600">
              <a:buAutoNum type="arabicPeriod"/>
            </a:pPr>
            <a:r>
              <a:rPr lang="sk-SK" dirty="0" smtClean="0"/>
              <a:t>Osobná</a:t>
            </a:r>
            <a:r>
              <a:rPr lang="sk-SK" baseline="0" dirty="0" smtClean="0"/>
              <a:t> hygiena</a:t>
            </a:r>
          </a:p>
          <a:p>
            <a:pPr marL="228600" indent="-228600">
              <a:buAutoNum type="arabicPeriod"/>
            </a:pPr>
            <a:r>
              <a:rPr lang="sk-SK" baseline="0" dirty="0" smtClean="0"/>
              <a:t>Zdravá strava</a:t>
            </a:r>
          </a:p>
          <a:p>
            <a:pPr marL="228600" indent="-228600">
              <a:buAutoNum type="arabicPeriod"/>
            </a:pPr>
            <a:r>
              <a:rPr lang="sk-SK" baseline="0" dirty="0" smtClean="0"/>
              <a:t>Šport / pohyb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71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ZDRAVÁ STRAVA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85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692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Ktoré</a:t>
            </a:r>
            <a:r>
              <a:rPr lang="sk-SK" baseline="0" dirty="0" smtClean="0"/>
              <a:t> potraviny by ste zaradili medzi zdravú stravu?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Myslíte si, že je pravdivý tento výrok: „</a:t>
            </a:r>
            <a:r>
              <a:rPr lang="sk-S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Zdravá strava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ovplyvňuje náš imunitný systém, funkciu mozgu a metabolizmus“.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94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aseline="0" dirty="0" smtClean="0"/>
              <a:t>(alkohol, údeniny, červené mäso)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48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3.1</a:t>
            </a:r>
            <a:r>
              <a:rPr lang="sk-SK" baseline="0" dirty="0" smtClean="0"/>
              <a:t> Aktivita /Postava a strava/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11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</a:t>
            </a:r>
            <a:r>
              <a:rPr lang="sk-SK" baseline="0" dirty="0" smtClean="0"/>
              <a:t> naučí sa spolupracovať a rešpektovať prehry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01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Ďakujem za spoluprácu a pozornosť : 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607B-3ADF-4A2B-A0F3-7B866CA395F8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15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76400" y="1371600"/>
            <a:ext cx="549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Zdravý životný štýl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8600" y="209349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Základná škola SNP 1, Humenné</a:t>
            </a: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562600" y="57150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Mgr. Martina </a:t>
            </a:r>
            <a:r>
              <a:rPr lang="sk-SK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Olexová</a:t>
            </a:r>
            <a:endParaRPr lang="sk-SK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o</a:t>
            </a:r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lexova1@zssnphe.sk</a:t>
            </a: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Opis fotky nie je k dispozíci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09800"/>
            <a:ext cx="46482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52400" y="914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Ďakujem za spoluprácu a pozornosť : )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 descr="Deti Šport Rodin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Deti Šport Rodin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Deti Šport Rodin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Deti Šport Rodin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Deti Šport Rodin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Picture 10" descr="Deti Šport Rodina - Posts | Facebook"/>
          <p:cNvPicPr>
            <a:picLocks noChangeAspect="1" noChangeArrowheads="1"/>
          </p:cNvPicPr>
          <p:nvPr/>
        </p:nvPicPr>
        <p:blipFill>
          <a:blip r:embed="rId3"/>
          <a:srcRect l="9600" t="15841" r="16800" b="16832"/>
          <a:stretch>
            <a:fillRect/>
          </a:stretch>
        </p:blipFill>
        <p:spPr bwMode="auto">
          <a:xfrm>
            <a:off x="1219200" y="2971800"/>
            <a:ext cx="6566452" cy="2517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8600" y="228600"/>
            <a:ext cx="268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OSNOVA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81000" y="1524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Zdravý životný štýl. /diskusia/</a:t>
            </a:r>
          </a:p>
          <a:p>
            <a:pPr marL="228600" indent="-228600">
              <a:buAutoNum type="arabicPeriod"/>
            </a:pPr>
            <a:endParaRPr lang="sk-SK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228600" indent="-228600"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Osobná hygiena</a:t>
            </a:r>
          </a:p>
          <a:p>
            <a:pPr marL="228600" indent="-228600">
              <a:buAutoNum type="arabicPeriod"/>
            </a:pPr>
            <a:endParaRPr lang="sk-SK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228600" indent="-228600"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Zdravá strava</a:t>
            </a:r>
          </a:p>
          <a:p>
            <a:pPr marL="228600" indent="-228600"/>
            <a:endParaRPr lang="sk-SK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228600" indent="-228600"/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3.1 Aktivita /postavy/</a:t>
            </a:r>
          </a:p>
          <a:p>
            <a:pPr marL="228600" indent="-228600"/>
            <a:endParaRPr lang="sk-SK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228600" indent="-228600"/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4.Šport / pohyb </a:t>
            </a:r>
          </a:p>
          <a:p>
            <a:pPr marL="228600" indent="-228600"/>
            <a:endParaRPr lang="sk-SK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228600" indent="-228600"/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Záver</a:t>
            </a:r>
          </a:p>
          <a:p>
            <a:pPr marL="228600" indent="-228600">
              <a:buAutoNum type="arabicPeriod"/>
            </a:pP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оригинальный подарок Выздоравлив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38100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ogging dávkujte „po kvapkách“ Obrázok č.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762375" cy="2971800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228600" y="381000"/>
            <a:ext cx="7791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 Zdravý životný</a:t>
            </a:r>
            <a:r>
              <a:rPr lang="sk-SK" sz="5400" b="1" cap="none" spc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štýl </a:t>
            </a:r>
            <a:r>
              <a:rPr lang="sk-SK" sz="2400" b="1" cap="none" spc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/diskusia/</a:t>
            </a:r>
            <a:r>
              <a:rPr lang="sk-SK" sz="5400" b="1" cap="none" spc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295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Čo si predstavujete pod názvom tejto témy?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Čo všetko prispieva k tomu, aby sme boli zdraví a žili zdravo? </a:t>
            </a:r>
            <a:endParaRPr lang="sk-SK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Zdravý životný štýl: prečo a ako ho zaviesť do života (návod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4191000" cy="2270234"/>
          </a:xfrm>
          <a:prstGeom prst="rect">
            <a:avLst/>
          </a:prstGeom>
          <a:noFill/>
        </p:spPr>
      </p:pic>
      <p:pic>
        <p:nvPicPr>
          <p:cNvPr id="6150" name="Picture 6" descr="Zdravý životný štýl - Medical and health - Povazska Bystrica | Facebook - 1  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57400"/>
            <a:ext cx="2143125" cy="2133601"/>
          </a:xfrm>
          <a:prstGeom prst="rect">
            <a:avLst/>
          </a:prstGeom>
          <a:noFill/>
        </p:spPr>
      </p:pic>
      <p:pic>
        <p:nvPicPr>
          <p:cNvPr id="6152" name="Picture 8" descr="Aktuality &lt; Skol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057400"/>
            <a:ext cx="2133600" cy="2133600"/>
          </a:xfrm>
          <a:prstGeom prst="rect">
            <a:avLst/>
          </a:prstGeom>
          <a:noFill/>
        </p:spPr>
      </p:pic>
      <p:pic>
        <p:nvPicPr>
          <p:cNvPr id="6154" name="Picture 10" descr="Dentálna hygiena pre deti s inštruktážou pomôcok + detská kefka zadarmo,  Bratislava – Staré Mesto | edenred.boomer.s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419600"/>
            <a:ext cx="2133600" cy="2133600"/>
          </a:xfrm>
          <a:prstGeom prst="rect">
            <a:avLst/>
          </a:prstGeom>
          <a:noFill/>
        </p:spPr>
      </p:pic>
      <p:pic>
        <p:nvPicPr>
          <p:cNvPr id="6156" name="Picture 12" descr="Umývanie rúk treba budovať už u škôlkarov - Škola - Užitočná pravda -  Pravda.s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419600"/>
            <a:ext cx="2133600" cy="21336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5562600" y="44196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OSOBNÁ HYGIENA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810000" y="3733800"/>
            <a:ext cx="2332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ŠPORT  /  POHYB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28600" y="6248400"/>
            <a:ext cx="228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ZDRAVÁ STRAVA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6248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 O</a:t>
            </a:r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sobná hygiena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81000" y="838200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Čo všetko zahŕňa osobná hygiena?</a:t>
            </a: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Obrázok 3" descr="https://i.pinimg.com/564x/86/ab/1c/86ab1c939fcf0790e6081780df148463.jpg"/>
          <p:cNvPicPr/>
          <p:nvPr/>
        </p:nvPicPr>
        <p:blipFill>
          <a:blip r:embed="rId3"/>
          <a:srcRect t="26000" b="15333"/>
          <a:stretch>
            <a:fillRect/>
          </a:stretch>
        </p:blipFill>
        <p:spPr bwMode="auto">
          <a:xfrm>
            <a:off x="228600" y="4876800"/>
            <a:ext cx="3676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533400" y="4419600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Čisté ruky - sú šťastné ruky!</a:t>
            </a: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Obrázok 5" descr="Happy Tooth/Sad Tooth Activit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"/>
            <a:ext cx="3000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s://i.pinimg.com/564x/0a/5f/18/0a5f182827d95e99190df63363ba1f5f.jpg"/>
          <p:cNvPicPr/>
          <p:nvPr/>
        </p:nvPicPr>
        <p:blipFill>
          <a:blip r:embed="rId5"/>
          <a:srcRect l="316" t="2676" r="52426" b="2676"/>
          <a:stretch>
            <a:fillRect/>
          </a:stretch>
        </p:blipFill>
        <p:spPr bwMode="auto">
          <a:xfrm>
            <a:off x="228600" y="14478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Naj triky na umývanie vláskov: Zachránia to lentilky - Modrý koní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057400"/>
            <a:ext cx="1606549" cy="1676400"/>
          </a:xfrm>
          <a:prstGeom prst="rect">
            <a:avLst/>
          </a:prstGeom>
          <a:noFill/>
        </p:spPr>
      </p:pic>
      <p:pic>
        <p:nvPicPr>
          <p:cNvPr id="25604" name="Picture 4" descr="Sú štvornohí miláčikovia hrozbou pre našu imunitu? - Zdravieastyl.sk"/>
          <p:cNvPicPr>
            <a:picLocks noChangeAspect="1" noChangeArrowheads="1"/>
          </p:cNvPicPr>
          <p:nvPr/>
        </p:nvPicPr>
        <p:blipFill>
          <a:blip r:embed="rId7"/>
          <a:srcRect l="33600"/>
          <a:stretch>
            <a:fillRect/>
          </a:stretch>
        </p:blipFill>
        <p:spPr bwMode="auto">
          <a:xfrm>
            <a:off x="4724400" y="4267200"/>
            <a:ext cx="3886200" cy="2294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Zdravá strava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3820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Ktoré potraviny by ste zaradili medzi zdravú stravu?</a:t>
            </a:r>
          </a:p>
          <a:p>
            <a:endParaRPr lang="sk-SK" sz="1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sk-SK" sz="2400" dirty="0" smtClean="0">
                <a:solidFill>
                  <a:schemeClr val="bg1"/>
                </a:solidFill>
                <a:latin typeface="Monotype Corsiva" pitchFamily="66" charset="0"/>
              </a:rPr>
              <a:t>Myslíte si, že je pravdivý tento výrok: </a:t>
            </a:r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„Zdravá strava – ovplyvňuje náš imunitný systém, funkciu mozgu a metabolizmus“. </a:t>
            </a:r>
          </a:p>
        </p:txBody>
      </p:sp>
      <p:pic>
        <p:nvPicPr>
          <p:cNvPr id="4" name="Picture 2" descr="Zloženie taniera pre deti pre jednoduché základy zdravého stravovania"/>
          <p:cNvPicPr>
            <a:picLocks noChangeAspect="1" noChangeArrowheads="1"/>
          </p:cNvPicPr>
          <p:nvPr/>
        </p:nvPicPr>
        <p:blipFill>
          <a:blip r:embed="rId3"/>
          <a:srcRect l="7627" r="7627"/>
          <a:stretch>
            <a:fillRect/>
          </a:stretch>
        </p:blipFill>
        <p:spPr bwMode="auto">
          <a:xfrm>
            <a:off x="0" y="2209800"/>
            <a:ext cx="9144000" cy="2133600"/>
          </a:xfrm>
          <a:prstGeom prst="rect">
            <a:avLst/>
          </a:prstGeom>
          <a:noFill/>
        </p:spPr>
      </p:pic>
      <p:pic>
        <p:nvPicPr>
          <p:cNvPr id="5" name="Picture 2" descr="https://i0.wp.com/www.hravozdravo.sk/wp-content/uploads/2020/01/Zdrav%C3%A9-stravovanie.jpg?fit=1620%2C1012&amp;ssl=1"/>
          <p:cNvPicPr>
            <a:picLocks noChangeAspect="1" noChangeArrowheads="1"/>
          </p:cNvPicPr>
          <p:nvPr/>
        </p:nvPicPr>
        <p:blipFill>
          <a:blip r:embed="rId4" cstate="print"/>
          <a:srcRect l="3081" t="4849" r="10646" b="3025"/>
          <a:stretch>
            <a:fillRect/>
          </a:stretch>
        </p:blipFill>
        <p:spPr bwMode="auto">
          <a:xfrm>
            <a:off x="6172200" y="228600"/>
            <a:ext cx="2667000" cy="1213757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533400" y="2209800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Monotype Corsiva" pitchFamily="66" charset="0"/>
              </a:rPr>
              <a:t>Môj tanier: </a:t>
            </a:r>
            <a:endParaRPr lang="sk-SK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21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sk-SK" sz="2100" b="1" dirty="0" smtClean="0">
                <a:solidFill>
                  <a:srgbClr val="00B050"/>
                </a:solidFill>
                <a:latin typeface="Monotype Corsiva" pitchFamily="66" charset="0"/>
              </a:rPr>
              <a:t>Zeleninová 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časť je zobrazená </a:t>
            </a:r>
            <a:r>
              <a:rPr lang="sk-SK" sz="2100" b="1" u="sng" dirty="0" smtClean="0">
                <a:solidFill>
                  <a:srgbClr val="00B050"/>
                </a:solidFill>
                <a:latin typeface="Monotype Corsiva" pitchFamily="66" charset="0"/>
              </a:rPr>
              <a:t>zelenou farbou. 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Je to jedna z najväčších častí taniera.</a:t>
            </a:r>
          </a:p>
          <a:p>
            <a:pPr algn="just"/>
            <a:r>
              <a:rPr lang="sk-SK" sz="2100" b="1" u="sng" dirty="0" smtClean="0">
                <a:solidFill>
                  <a:srgbClr val="FF0000"/>
                </a:solidFill>
                <a:latin typeface="Monotype Corsiva" pitchFamily="66" charset="0"/>
              </a:rPr>
              <a:t>Červená</a:t>
            </a:r>
            <a:r>
              <a:rPr lang="sk-SK" sz="2100" b="1" u="sng" dirty="0" smtClean="0">
                <a:solidFill>
                  <a:schemeClr val="bg1"/>
                </a:solidFill>
                <a:latin typeface="Monotype Corsiva" pitchFamily="66" charset="0"/>
              </a:rPr>
              <a:t> časť 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taniera je určená pre </a:t>
            </a:r>
            <a:r>
              <a:rPr lang="sk-SK" sz="2100" b="1" dirty="0" smtClean="0">
                <a:solidFill>
                  <a:srgbClr val="FF0000"/>
                </a:solidFill>
                <a:latin typeface="Monotype Corsiva" pitchFamily="66" charset="0"/>
              </a:rPr>
              <a:t>ovocie. 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Je o niečo menšia ako zelená, ale spolu so zeleninou by mala tvoriť polovicu jedla, ktoré zjeme.</a:t>
            </a:r>
          </a:p>
          <a:p>
            <a:pPr algn="just"/>
            <a:r>
              <a:rPr lang="sk-SK" sz="2100" b="1" u="sng" dirty="0" smtClean="0">
                <a:solidFill>
                  <a:schemeClr val="accent6"/>
                </a:solidFill>
                <a:latin typeface="Monotype Corsiva" pitchFamily="66" charset="0"/>
              </a:rPr>
              <a:t>Oranžová</a:t>
            </a:r>
            <a:r>
              <a:rPr lang="sk-SK" sz="2100" b="1" u="sng" dirty="0" smtClean="0">
                <a:solidFill>
                  <a:schemeClr val="bg1"/>
                </a:solidFill>
                <a:latin typeface="Monotype Corsiva" pitchFamily="66" charset="0"/>
              </a:rPr>
              <a:t> časť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, ktorá tvorí asi štvrtinu taniera, je určená pre </a:t>
            </a:r>
            <a:r>
              <a:rPr lang="sk-SK" sz="2100" b="1" dirty="0" smtClean="0">
                <a:solidFill>
                  <a:schemeClr val="accent6"/>
                </a:solidFill>
                <a:latin typeface="Monotype Corsiva" pitchFamily="66" charset="0"/>
              </a:rPr>
              <a:t>obilniny – cestoviny, ryža, chlieb,/múka/.</a:t>
            </a:r>
          </a:p>
          <a:p>
            <a:pPr algn="just"/>
            <a:r>
              <a:rPr lang="sk-SK" sz="2100" b="1" u="sng" dirty="0" smtClean="0">
                <a:solidFill>
                  <a:srgbClr val="7030A0"/>
                </a:solidFill>
                <a:latin typeface="Monotype Corsiva" pitchFamily="66" charset="0"/>
              </a:rPr>
              <a:t>Fialová </a:t>
            </a:r>
            <a:r>
              <a:rPr lang="sk-SK" sz="2100" b="1" u="sng" dirty="0" smtClean="0">
                <a:solidFill>
                  <a:schemeClr val="bg1"/>
                </a:solidFill>
                <a:latin typeface="Monotype Corsiva" pitchFamily="66" charset="0"/>
              </a:rPr>
              <a:t>časť 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pre </a:t>
            </a:r>
            <a:r>
              <a:rPr lang="sk-SK" sz="2100" b="1" dirty="0" smtClean="0">
                <a:solidFill>
                  <a:srgbClr val="7030A0"/>
                </a:solidFill>
                <a:latin typeface="Monotype Corsiva" pitchFamily="66" charset="0"/>
              </a:rPr>
              <a:t>bielkoviny 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tvorí asi štvrtinu taniera. - </a:t>
            </a:r>
            <a:r>
              <a:rPr lang="sk-SK" sz="2100" b="1" dirty="0" smtClean="0">
                <a:solidFill>
                  <a:srgbClr val="7030A0"/>
                </a:solidFill>
                <a:latin typeface="Monotype Corsiva" pitchFamily="66" charset="0"/>
              </a:rPr>
              <a:t>mäso, ryby, vajíčka.</a:t>
            </a:r>
          </a:p>
          <a:p>
            <a:pPr algn="just"/>
            <a:r>
              <a:rPr lang="sk-SK" sz="2100" b="1" u="sng" dirty="0" smtClean="0">
                <a:solidFill>
                  <a:srgbClr val="0070C0"/>
                </a:solidFill>
                <a:latin typeface="Monotype Corsiva" pitchFamily="66" charset="0"/>
              </a:rPr>
              <a:t>Modrý </a:t>
            </a:r>
            <a:r>
              <a:rPr lang="sk-SK" sz="2100" b="1" u="sng" dirty="0" smtClean="0">
                <a:solidFill>
                  <a:schemeClr val="bg1"/>
                </a:solidFill>
                <a:latin typeface="Monotype Corsiva" pitchFamily="66" charset="0"/>
              </a:rPr>
              <a:t>kruh </a:t>
            </a:r>
            <a:r>
              <a:rPr lang="sk-SK" sz="2100" b="1" dirty="0" smtClean="0">
                <a:solidFill>
                  <a:schemeClr val="bg1"/>
                </a:solidFill>
                <a:latin typeface="Monotype Corsiva" pitchFamily="66" charset="0"/>
              </a:rPr>
              <a:t>vedľa taniera predstavuje </a:t>
            </a:r>
            <a:r>
              <a:rPr lang="sk-SK" sz="2100" b="1" dirty="0" smtClean="0">
                <a:solidFill>
                  <a:srgbClr val="0070C0"/>
                </a:solidFill>
                <a:latin typeface="Monotype Corsiva" pitchFamily="66" charset="0"/>
              </a:rPr>
              <a:t>mliečne výrobky.</a:t>
            </a:r>
            <a:endParaRPr lang="sk-SK" sz="21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s://upload.wikimedia.org/wikipedia/commons/6/6f/USDA_Food_Pyramid_SK.jpg"/>
          <p:cNvPicPr/>
          <p:nvPr/>
        </p:nvPicPr>
        <p:blipFill>
          <a:blip r:embed="rId3"/>
          <a:srcRect b="7574"/>
          <a:stretch>
            <a:fillRect/>
          </a:stretch>
        </p:blipFill>
        <p:spPr bwMode="auto">
          <a:xfrm>
            <a:off x="914400" y="533400"/>
            <a:ext cx="722376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6477000" y="2971800"/>
            <a:ext cx="169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←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(BIELKOVINY)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686550" y="5334000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latin typeface="Times New Roman"/>
                <a:cs typeface="Times New Roman"/>
              </a:rPr>
              <a:t>←</a:t>
            </a:r>
            <a:r>
              <a:rPr lang="sk-SK" b="1" dirty="0" smtClean="0"/>
              <a:t>(OBILNINY)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228600" y="3962400"/>
            <a:ext cx="15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(VITAMÍNY)</a:t>
            </a:r>
            <a:r>
              <a:rPr lang="sk-SK" b="1" dirty="0" smtClean="0">
                <a:latin typeface="Times New Roman"/>
                <a:cs typeface="Times New Roman"/>
              </a:rPr>
              <a:t>→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6705600" y="4191000"/>
            <a:ext cx="1554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←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(MINERÁLY)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219200" y="1219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(alkohol, údeniny, </a:t>
            </a:r>
          </a:p>
          <a:p>
            <a:r>
              <a:rPr lang="sk-SK" dirty="0" smtClean="0"/>
              <a:t>červené mäso) </a:t>
            </a:r>
            <a:r>
              <a:rPr lang="sk-SK" b="1" dirty="0" smtClean="0">
                <a:latin typeface="Times New Roman"/>
                <a:cs typeface="Times New Roman"/>
              </a:rPr>
              <a:t>→</a:t>
            </a:r>
            <a:endParaRPr lang="sk-SK" b="1" dirty="0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2362200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Vitamín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D a vápnik v mlieku pomáhajú kostiam.</a:t>
            </a:r>
          </a:p>
          <a:p>
            <a:pPr algn="just"/>
            <a:endParaRPr lang="sk-SK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Vitamín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A v mrkve 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pomáha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vidieť v noci.</a:t>
            </a:r>
          </a:p>
          <a:p>
            <a:pPr algn="just"/>
            <a:endParaRPr lang="sk-SK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Vitamín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C a zinok 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v pomarančoch pomáhajú telu bojovať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s infekciami a pri hojení rán.</a:t>
            </a:r>
          </a:p>
          <a:p>
            <a:pPr algn="just"/>
            <a:endParaRPr lang="sk-SK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Vitamíny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typu B v celozrnných obilninách 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pomáhajú telu vytvárať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energiu 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z jedla.</a:t>
            </a:r>
          </a:p>
          <a:p>
            <a:pPr algn="just"/>
            <a:endParaRPr lang="sk-SK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Železo v mäse 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používajú červené krvinky, ktoré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roznášajú kyslík do celého tela.</a:t>
            </a:r>
          </a:p>
          <a:p>
            <a:pPr algn="just"/>
            <a:endParaRPr lang="sk-SK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Vďaka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draslíku v banánoch 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správne fungujú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svaly a nervový systém.</a:t>
            </a:r>
            <a:endParaRPr lang="sk-SK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Dojčenské recepty: Zdravé papanie je zábava! | Mama | Články | MAMA a Ja"/>
          <p:cNvPicPr>
            <a:picLocks noChangeAspect="1" noChangeArrowheads="1"/>
          </p:cNvPicPr>
          <p:nvPr/>
        </p:nvPicPr>
        <p:blipFill>
          <a:blip r:embed="rId2"/>
          <a:srcRect l="15238"/>
          <a:stretch>
            <a:fillRect/>
          </a:stretch>
        </p:blipFill>
        <p:spPr bwMode="auto">
          <a:xfrm>
            <a:off x="457200" y="228600"/>
            <a:ext cx="2228305" cy="1752600"/>
          </a:xfrm>
          <a:prstGeom prst="rect">
            <a:avLst/>
          </a:prstGeom>
          <a:noFill/>
        </p:spPr>
      </p:pic>
      <p:pic>
        <p:nvPicPr>
          <p:cNvPr id="33796" name="Picture 4" descr="Aké mlieko dávať deťom? To záleží od veku! | Najmam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"/>
            <a:ext cx="2362200" cy="1752600"/>
          </a:xfrm>
          <a:prstGeom prst="rect">
            <a:avLst/>
          </a:prstGeom>
          <a:noFill/>
        </p:spPr>
      </p:pic>
      <p:pic>
        <p:nvPicPr>
          <p:cNvPr id="33798" name="Picture 6" descr="Zvrat v liečbe agresívnej CHOROBY: Zo šarlatánstva ÚČINNÝ nástroj na  zabíjanie nebezpečných buniek | Vyšetrenie.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066800"/>
            <a:ext cx="2981739" cy="2362200"/>
          </a:xfrm>
          <a:prstGeom prst="rect">
            <a:avLst/>
          </a:prstGeom>
          <a:noFill/>
        </p:spPr>
      </p:pic>
      <p:pic>
        <p:nvPicPr>
          <p:cNvPr id="33800" name="Picture 8" descr="B5 Vitamini (Pantotenik Asit) faydaları nelerdir? | Milat Gazete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486400"/>
            <a:ext cx="3505200" cy="1219201"/>
          </a:xfrm>
          <a:prstGeom prst="rect">
            <a:avLst/>
          </a:prstGeom>
          <a:noFill/>
        </p:spPr>
      </p:pic>
      <p:pic>
        <p:nvPicPr>
          <p:cNvPr id="33802" name="Picture 10" descr="10 dôvodov prečo jesť banány každý de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486400"/>
            <a:ext cx="3505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 rot="19544770">
            <a:off x="-361744" y="2865115"/>
            <a:ext cx="10167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3.1</a:t>
            </a:r>
            <a:r>
              <a:rPr lang="sk-SK" sz="5400" b="1" cap="none" spc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Aktivita /Postava a strava/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5008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Šport / pohyb </a:t>
            </a:r>
            <a:endParaRPr lang="sk-SK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52400" y="990600"/>
            <a:ext cx="4887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</a:rPr>
              <a:t>Aké výhody prináša šport pre naše zdravie?</a:t>
            </a:r>
            <a:endParaRPr lang="sk-SK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Sport Everywhere | športni por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2971800"/>
            <a:ext cx="6400800" cy="2743201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0" y="1676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- formuje deti nie len po fyzickej ale aj psychickej stránke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1295400" y="2133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- pravidelný pohyb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zaháňa negatívne naladenie a dokonca aj depresie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sk-SK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581400" y="25908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- uvoľňujú sa hormóny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 šťastia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sk-SK" dirty="0" err="1" smtClean="0">
                <a:solidFill>
                  <a:schemeClr val="bg1"/>
                </a:solidFill>
                <a:latin typeface="Monotype Corsiva" pitchFamily="66" charset="0"/>
              </a:rPr>
              <a:t>endorfíny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 a </a:t>
            </a:r>
            <a:r>
              <a:rPr lang="sk-SK" dirty="0" err="1" smtClean="0">
                <a:solidFill>
                  <a:schemeClr val="bg1"/>
                </a:solidFill>
                <a:latin typeface="Monotype Corsiva" pitchFamily="66" charset="0"/>
              </a:rPr>
              <a:t>serotonín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, teda hormón dobrej nálady. </a:t>
            </a:r>
            <a:r>
              <a:rPr lang="sk-SK" dirty="0" err="1" smtClean="0">
                <a:solidFill>
                  <a:schemeClr val="bg1"/>
                </a:solidFill>
                <a:latin typeface="Monotype Corsiva" pitchFamily="66" charset="0"/>
              </a:rPr>
              <a:t>Endorfíny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 sú „zázračné“ hormóny. Nielenže prinášajú pocity šťastia, ale </a:t>
            </a: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dokážu tlmiť bolesť, stimulujú činnosť imunitného systému a spomaľujú starnutie. </a:t>
            </a:r>
            <a:endParaRPr lang="sk-SK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143000" y="60960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4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Helvetica"/>
              </a:rPr>
              <a:t>- p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ri športe sa redukuje produkcia látok, ktoré  prispievajú</a:t>
            </a:r>
            <a:r>
              <a:rPr kumimoji="0" lang="sk-SK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k zlej nálade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334000" y="4038600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- noví kamaráti </a:t>
            </a:r>
            <a:endParaRPr lang="sk-SK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495800" y="480060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- schopnosť naučiť sa zvládať prehry </a:t>
            </a:r>
            <a:endParaRPr lang="sk-SK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438400" y="5562600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Monotype Corsiva" pitchFamily="66" charset="0"/>
              </a:rPr>
              <a:t>- naučí sa spolupracovať a rešpektovať prehry </a:t>
            </a:r>
            <a:endParaRPr lang="sk-SK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04" name="Picture 8" descr="Blog | Sports Fun Academ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5334000"/>
            <a:ext cx="2514600" cy="1295400"/>
          </a:xfrm>
          <a:prstGeom prst="rect">
            <a:avLst/>
          </a:prstGeom>
          <a:noFill/>
        </p:spPr>
      </p:pic>
      <p:pic>
        <p:nvPicPr>
          <p:cNvPr id="4108" name="Picture 12" descr="Nie je k dispozícii žiadny popis."/>
          <p:cNvPicPr>
            <a:picLocks noChangeAspect="1" noChangeArrowheads="1"/>
          </p:cNvPicPr>
          <p:nvPr/>
        </p:nvPicPr>
        <p:blipFill>
          <a:blip r:embed="rId5"/>
          <a:srcRect l="50370" t="83334" b="1667"/>
          <a:stretch>
            <a:fillRect/>
          </a:stretch>
        </p:blipFill>
        <p:spPr bwMode="auto">
          <a:xfrm>
            <a:off x="5715000" y="228600"/>
            <a:ext cx="3048000" cy="16377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394</Words>
  <Application>Microsoft Office PowerPoint</Application>
  <PresentationFormat>Prezentácia na obrazovke (4:3)</PresentationFormat>
  <Paragraphs>86</Paragraphs>
  <Slides>10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Monotype Corsiva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Uzivatel</cp:lastModifiedBy>
  <cp:revision>31</cp:revision>
  <dcterms:created xsi:type="dcterms:W3CDTF">2021-01-30T12:41:26Z</dcterms:created>
  <dcterms:modified xsi:type="dcterms:W3CDTF">2023-09-22T11:51:44Z</dcterms:modified>
</cp:coreProperties>
</file>