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3" r:id="rId4"/>
    <p:sldId id="264" r:id="rId5"/>
    <p:sldId id="262" r:id="rId6"/>
    <p:sldId id="261" r:id="rId7"/>
    <p:sldId id="257" r:id="rId8"/>
    <p:sldId id="258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redný štýl 4 - zvýrazneni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redný štýl 4 - zvýrazneni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redný štýl 4 - zvýrazneni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redný štýl 4 - zvýrazneni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F61AD6-5575-419D-B871-E8F884615878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692F172F-A131-41A5-8BB0-F2F5DFAEB9D5}">
      <dgm:prSet phldrT="[Text]" custT="1"/>
      <dgm:spPr/>
      <dgm:t>
        <a:bodyPr/>
        <a:lstStyle/>
        <a:p>
          <a:r>
            <a:rPr lang="sk-SK" sz="2400" dirty="0"/>
            <a:t>Konateľ/riaditeľ/generálny riaditeľ</a:t>
          </a:r>
        </a:p>
        <a:p>
          <a:r>
            <a:rPr lang="sk-SK" sz="2400" dirty="0">
              <a:solidFill>
                <a:srgbClr val="7030A0"/>
              </a:solidFill>
            </a:rPr>
            <a:t>CEO – </a:t>
          </a:r>
          <a:r>
            <a:rPr lang="en-US" sz="2400" noProof="0" dirty="0">
              <a:solidFill>
                <a:srgbClr val="7030A0"/>
              </a:solidFill>
            </a:rPr>
            <a:t>Chief Executive Officer/Executive Officer/ Managing director</a:t>
          </a:r>
        </a:p>
      </dgm:t>
    </dgm:pt>
    <dgm:pt modelId="{4BBD27A2-56C5-4C68-B968-FA343AFEA056}" type="parTrans" cxnId="{2B70CEBE-0F84-4305-B8E1-CACF1E549F0B}">
      <dgm:prSet/>
      <dgm:spPr/>
      <dgm:t>
        <a:bodyPr/>
        <a:lstStyle/>
        <a:p>
          <a:endParaRPr lang="sk-SK"/>
        </a:p>
      </dgm:t>
    </dgm:pt>
    <dgm:pt modelId="{09713B60-3043-4F8A-A2E2-21196394B55B}" type="sibTrans" cxnId="{2B70CEBE-0F84-4305-B8E1-CACF1E549F0B}">
      <dgm:prSet/>
      <dgm:spPr/>
      <dgm:t>
        <a:bodyPr/>
        <a:lstStyle/>
        <a:p>
          <a:endParaRPr lang="sk-SK"/>
        </a:p>
      </dgm:t>
    </dgm:pt>
    <dgm:pt modelId="{F105F778-D8D1-47EF-B03E-6928A32B66BA}">
      <dgm:prSet phldrT="[Text]" custT="1"/>
      <dgm:spPr/>
      <dgm:t>
        <a:bodyPr/>
        <a:lstStyle/>
        <a:p>
          <a:r>
            <a:rPr lang="sk-SK" sz="2000" dirty="0"/>
            <a:t>Personálne oddelenie/ </a:t>
          </a:r>
          <a:r>
            <a:rPr lang="sk-SK" sz="2000" dirty="0">
              <a:solidFill>
                <a:srgbClr val="7030A0"/>
              </a:solidFill>
            </a:rPr>
            <a:t>HR department</a:t>
          </a:r>
        </a:p>
      </dgm:t>
    </dgm:pt>
    <dgm:pt modelId="{332150F0-C57F-498F-8788-7788330DB7C9}" type="parTrans" cxnId="{096253F8-7EC1-4E1A-A9D4-EB18D7F7B242}">
      <dgm:prSet/>
      <dgm:spPr/>
      <dgm:t>
        <a:bodyPr/>
        <a:lstStyle/>
        <a:p>
          <a:endParaRPr lang="sk-SK"/>
        </a:p>
      </dgm:t>
    </dgm:pt>
    <dgm:pt modelId="{91A6E300-E02D-4576-B25B-15ADA7094201}" type="sibTrans" cxnId="{096253F8-7EC1-4E1A-A9D4-EB18D7F7B242}">
      <dgm:prSet/>
      <dgm:spPr/>
      <dgm:t>
        <a:bodyPr/>
        <a:lstStyle/>
        <a:p>
          <a:endParaRPr lang="sk-SK"/>
        </a:p>
      </dgm:t>
    </dgm:pt>
    <dgm:pt modelId="{86A00018-7825-467C-96C8-3CAB2D6BD1AA}">
      <dgm:prSet phldrT="[Text]" custT="1"/>
      <dgm:spPr/>
      <dgm:t>
        <a:bodyPr/>
        <a:lstStyle/>
        <a:p>
          <a:r>
            <a:rPr lang="sk-SK" sz="1800" dirty="0"/>
            <a:t>Ekonomické oddelenie/ </a:t>
          </a:r>
          <a:r>
            <a:rPr lang="sk-SK" sz="1800" dirty="0" err="1">
              <a:solidFill>
                <a:srgbClr val="7030A0"/>
              </a:solidFill>
            </a:rPr>
            <a:t>Accounting</a:t>
          </a:r>
          <a:r>
            <a:rPr lang="sk-SK" sz="1800" dirty="0">
              <a:solidFill>
                <a:srgbClr val="7030A0"/>
              </a:solidFill>
            </a:rPr>
            <a:t> and </a:t>
          </a:r>
          <a:r>
            <a:rPr lang="sk-SK" sz="1800" dirty="0" err="1">
              <a:solidFill>
                <a:srgbClr val="7030A0"/>
              </a:solidFill>
            </a:rPr>
            <a:t>Finance</a:t>
          </a:r>
          <a:r>
            <a:rPr lang="sk-SK" sz="1800" dirty="0">
              <a:solidFill>
                <a:srgbClr val="7030A0"/>
              </a:solidFill>
            </a:rPr>
            <a:t> Department</a:t>
          </a:r>
        </a:p>
      </dgm:t>
    </dgm:pt>
    <dgm:pt modelId="{D5836942-33F9-46E2-8AFD-06FFB24C38A4}" type="parTrans" cxnId="{9AAA2FE4-1DAF-4255-9910-1499917E407E}">
      <dgm:prSet/>
      <dgm:spPr/>
      <dgm:t>
        <a:bodyPr/>
        <a:lstStyle/>
        <a:p>
          <a:endParaRPr lang="sk-SK"/>
        </a:p>
      </dgm:t>
    </dgm:pt>
    <dgm:pt modelId="{89508D6D-D698-40A2-B37E-5D1D2E6A97D9}" type="sibTrans" cxnId="{9AAA2FE4-1DAF-4255-9910-1499917E407E}">
      <dgm:prSet/>
      <dgm:spPr/>
      <dgm:t>
        <a:bodyPr/>
        <a:lstStyle/>
        <a:p>
          <a:endParaRPr lang="sk-SK"/>
        </a:p>
      </dgm:t>
    </dgm:pt>
    <dgm:pt modelId="{4FBBBDA9-37CA-426D-9241-BBBED2835CEF}">
      <dgm:prSet phldrT="[Text]" custT="1"/>
      <dgm:spPr/>
      <dgm:t>
        <a:bodyPr/>
        <a:lstStyle/>
        <a:p>
          <a:r>
            <a:rPr lang="sk-SK" sz="1800" dirty="0"/>
            <a:t>Oddelenie výpočtovej techniky/ </a:t>
          </a:r>
          <a:r>
            <a:rPr lang="en-US" sz="1800" noProof="0" dirty="0">
              <a:solidFill>
                <a:srgbClr val="7030A0"/>
              </a:solidFill>
            </a:rPr>
            <a:t>Department of Information technology</a:t>
          </a:r>
        </a:p>
      </dgm:t>
    </dgm:pt>
    <dgm:pt modelId="{D123E692-232D-4126-91A0-5861FFC6F8DB}" type="parTrans" cxnId="{2DE56C5F-7B72-4AC2-81CC-E1D17D156E58}">
      <dgm:prSet/>
      <dgm:spPr/>
      <dgm:t>
        <a:bodyPr/>
        <a:lstStyle/>
        <a:p>
          <a:endParaRPr lang="sk-SK"/>
        </a:p>
      </dgm:t>
    </dgm:pt>
    <dgm:pt modelId="{84C92ADE-0C11-485C-8A11-59FA40580101}" type="sibTrans" cxnId="{2DE56C5F-7B72-4AC2-81CC-E1D17D156E58}">
      <dgm:prSet/>
      <dgm:spPr/>
      <dgm:t>
        <a:bodyPr/>
        <a:lstStyle/>
        <a:p>
          <a:endParaRPr lang="sk-SK"/>
        </a:p>
      </dgm:t>
    </dgm:pt>
    <dgm:pt modelId="{97136512-2D29-4A7C-963C-301FA7392395}">
      <dgm:prSet phldrT="[Text]" custT="1"/>
      <dgm:spPr/>
      <dgm:t>
        <a:bodyPr/>
        <a:lstStyle/>
        <a:p>
          <a:r>
            <a:rPr lang="sk-SK" sz="1800" dirty="0"/>
            <a:t>Výrobné oddelenie/</a:t>
          </a:r>
        </a:p>
        <a:p>
          <a:r>
            <a:rPr lang="sk-SK" sz="1800" dirty="0" err="1">
              <a:solidFill>
                <a:srgbClr val="7030A0"/>
              </a:solidFill>
            </a:rPr>
            <a:t>Ops</a:t>
          </a:r>
          <a:r>
            <a:rPr lang="sk-SK" sz="1800" dirty="0">
              <a:solidFill>
                <a:srgbClr val="7030A0"/>
              </a:solidFill>
            </a:rPr>
            <a:t> – </a:t>
          </a:r>
          <a:r>
            <a:rPr lang="sk-SK" sz="1800" dirty="0" err="1">
              <a:solidFill>
                <a:srgbClr val="7030A0"/>
              </a:solidFill>
            </a:rPr>
            <a:t>operations</a:t>
          </a:r>
          <a:r>
            <a:rPr lang="sk-SK" sz="1800" dirty="0">
              <a:solidFill>
                <a:srgbClr val="7030A0"/>
              </a:solidFill>
            </a:rPr>
            <a:t> department/ </a:t>
          </a:r>
          <a:r>
            <a:rPr lang="sk-SK" sz="1800" dirty="0" err="1">
              <a:solidFill>
                <a:srgbClr val="7030A0"/>
              </a:solidFill>
            </a:rPr>
            <a:t>Production</a:t>
          </a:r>
          <a:r>
            <a:rPr lang="sk-SK" sz="1800" dirty="0">
              <a:solidFill>
                <a:srgbClr val="7030A0"/>
              </a:solidFill>
            </a:rPr>
            <a:t> </a:t>
          </a:r>
          <a:r>
            <a:rPr lang="en-US" sz="1800" noProof="0" dirty="0">
              <a:solidFill>
                <a:srgbClr val="7030A0"/>
              </a:solidFill>
            </a:rPr>
            <a:t>department</a:t>
          </a:r>
        </a:p>
      </dgm:t>
    </dgm:pt>
    <dgm:pt modelId="{8AE51A61-A14C-495A-BBC1-53374EEB80BC}" type="parTrans" cxnId="{04ACDC58-613A-4149-BC37-6684CB0A8BC4}">
      <dgm:prSet/>
      <dgm:spPr/>
      <dgm:t>
        <a:bodyPr/>
        <a:lstStyle/>
        <a:p>
          <a:endParaRPr lang="sk-SK"/>
        </a:p>
      </dgm:t>
    </dgm:pt>
    <dgm:pt modelId="{155E2409-AC3D-427C-A84E-13D28453C519}" type="sibTrans" cxnId="{04ACDC58-613A-4149-BC37-6684CB0A8BC4}">
      <dgm:prSet/>
      <dgm:spPr/>
      <dgm:t>
        <a:bodyPr/>
        <a:lstStyle/>
        <a:p>
          <a:endParaRPr lang="sk-SK"/>
        </a:p>
      </dgm:t>
    </dgm:pt>
    <dgm:pt modelId="{16B968F3-FAC3-48A2-88F3-CFF9039585D0}">
      <dgm:prSet phldrT="[Text]"/>
      <dgm:spPr/>
      <dgm:t>
        <a:bodyPr/>
        <a:lstStyle/>
        <a:p>
          <a:r>
            <a:rPr lang="sk-SK" dirty="0"/>
            <a:t>Sekretariát/</a:t>
          </a:r>
          <a:r>
            <a:rPr lang="sk-SK" dirty="0" err="1">
              <a:solidFill>
                <a:srgbClr val="7030A0"/>
              </a:solidFill>
            </a:rPr>
            <a:t>Secretary</a:t>
          </a:r>
          <a:endParaRPr lang="sk-SK" dirty="0">
            <a:solidFill>
              <a:srgbClr val="7030A0"/>
            </a:solidFill>
          </a:endParaRPr>
        </a:p>
      </dgm:t>
    </dgm:pt>
    <dgm:pt modelId="{A72B1A04-700A-4620-A974-B937E71EB691}" type="parTrans" cxnId="{656FA8ED-FAF9-4D10-AA79-DBA3687BEE77}">
      <dgm:prSet/>
      <dgm:spPr/>
      <dgm:t>
        <a:bodyPr/>
        <a:lstStyle/>
        <a:p>
          <a:endParaRPr lang="sk-SK"/>
        </a:p>
      </dgm:t>
    </dgm:pt>
    <dgm:pt modelId="{357A578B-C872-48C1-82F0-704AF5672F0A}" type="sibTrans" cxnId="{656FA8ED-FAF9-4D10-AA79-DBA3687BEE77}">
      <dgm:prSet/>
      <dgm:spPr/>
      <dgm:t>
        <a:bodyPr/>
        <a:lstStyle/>
        <a:p>
          <a:endParaRPr lang="sk-SK"/>
        </a:p>
      </dgm:t>
    </dgm:pt>
    <dgm:pt modelId="{FA987D0A-9F57-459B-A593-9AA654B51E19}" type="pres">
      <dgm:prSet presAssocID="{B0F61AD6-5575-419D-B871-E8F8846158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AA5EB9A-D488-45D8-ABD5-B00E6BC73380}" type="pres">
      <dgm:prSet presAssocID="{692F172F-A131-41A5-8BB0-F2F5DFAEB9D5}" presName="vertOne" presStyleCnt="0"/>
      <dgm:spPr/>
    </dgm:pt>
    <dgm:pt modelId="{31AF796A-0749-43DB-A1B4-0B4DFBADB598}" type="pres">
      <dgm:prSet presAssocID="{692F172F-A131-41A5-8BB0-F2F5DFAEB9D5}" presName="txOne" presStyleLbl="node0" presStyleIdx="0" presStyleCnt="2" custScaleX="362695">
        <dgm:presLayoutVars>
          <dgm:chPref val="3"/>
        </dgm:presLayoutVars>
      </dgm:prSet>
      <dgm:spPr/>
    </dgm:pt>
    <dgm:pt modelId="{CCD6A6F8-0FB2-4329-878F-0DB62E14670B}" type="pres">
      <dgm:prSet presAssocID="{692F172F-A131-41A5-8BB0-F2F5DFAEB9D5}" presName="parTransOne" presStyleCnt="0"/>
      <dgm:spPr/>
    </dgm:pt>
    <dgm:pt modelId="{6A06F73D-38D2-460C-B713-7F344A30AA80}" type="pres">
      <dgm:prSet presAssocID="{692F172F-A131-41A5-8BB0-F2F5DFAEB9D5}" presName="horzOne" presStyleCnt="0"/>
      <dgm:spPr/>
    </dgm:pt>
    <dgm:pt modelId="{ED4958CD-B6BC-4205-9A2A-05E4A69352E9}" type="pres">
      <dgm:prSet presAssocID="{F105F778-D8D1-47EF-B03E-6928A32B66BA}" presName="vertTwo" presStyleCnt="0"/>
      <dgm:spPr/>
    </dgm:pt>
    <dgm:pt modelId="{83E7D74F-7B6B-4E8D-BB6F-EC134DE892D6}" type="pres">
      <dgm:prSet presAssocID="{F105F778-D8D1-47EF-B03E-6928A32B66BA}" presName="txTwo" presStyleLbl="node2" presStyleIdx="0" presStyleCnt="4" custScaleX="455092" custLinFactX="-3850" custLinFactNeighborX="-100000" custLinFactNeighborY="-8799">
        <dgm:presLayoutVars>
          <dgm:chPref val="3"/>
        </dgm:presLayoutVars>
      </dgm:prSet>
      <dgm:spPr/>
    </dgm:pt>
    <dgm:pt modelId="{6BDB69F7-711D-4ED4-A45E-0FC322FB0301}" type="pres">
      <dgm:prSet presAssocID="{F105F778-D8D1-47EF-B03E-6928A32B66BA}" presName="horzTwo" presStyleCnt="0"/>
      <dgm:spPr/>
    </dgm:pt>
    <dgm:pt modelId="{79C7D489-FABA-41EB-A766-7332A7628105}" type="pres">
      <dgm:prSet presAssocID="{09713B60-3043-4F8A-A2E2-21196394B55B}" presName="sibSpaceOne" presStyleCnt="0"/>
      <dgm:spPr/>
    </dgm:pt>
    <dgm:pt modelId="{74D1254C-D880-49C4-88DF-816454D8EDAA}" type="pres">
      <dgm:prSet presAssocID="{16B968F3-FAC3-48A2-88F3-CFF9039585D0}" presName="vertOne" presStyleCnt="0"/>
      <dgm:spPr/>
    </dgm:pt>
    <dgm:pt modelId="{81727773-7EB7-4BF9-AE82-78579A000FA8}" type="pres">
      <dgm:prSet presAssocID="{16B968F3-FAC3-48A2-88F3-CFF9039585D0}" presName="txOne" presStyleLbl="node0" presStyleIdx="1" presStyleCnt="2" custScaleX="43542" custScaleY="35943" custLinFactY="30328" custLinFactNeighborX="-1838" custLinFactNeighborY="100000">
        <dgm:presLayoutVars>
          <dgm:chPref val="3"/>
        </dgm:presLayoutVars>
      </dgm:prSet>
      <dgm:spPr/>
    </dgm:pt>
    <dgm:pt modelId="{1CBD6E8A-D614-4F37-9B63-2C87F233FEF7}" type="pres">
      <dgm:prSet presAssocID="{16B968F3-FAC3-48A2-88F3-CFF9039585D0}" presName="parTransOne" presStyleCnt="0"/>
      <dgm:spPr/>
    </dgm:pt>
    <dgm:pt modelId="{2EC139A7-D3F9-4A60-840B-484EB993E1CF}" type="pres">
      <dgm:prSet presAssocID="{16B968F3-FAC3-48A2-88F3-CFF9039585D0}" presName="horzOne" presStyleCnt="0"/>
      <dgm:spPr/>
    </dgm:pt>
    <dgm:pt modelId="{225A811C-49BC-443A-A14D-6E795F63F9A3}" type="pres">
      <dgm:prSet presAssocID="{86A00018-7825-467C-96C8-3CAB2D6BD1AA}" presName="vertTwo" presStyleCnt="0"/>
      <dgm:spPr/>
    </dgm:pt>
    <dgm:pt modelId="{B8940037-F799-4F94-AD9C-4C9843BAB517}" type="pres">
      <dgm:prSet presAssocID="{86A00018-7825-467C-96C8-3CAB2D6BD1AA}" presName="txTwo" presStyleLbl="node2" presStyleIdx="1" presStyleCnt="4" custScaleX="394962" custScaleY="88231" custLinFactX="-294350" custLinFactNeighborX="-300000" custLinFactNeighborY="67007">
        <dgm:presLayoutVars>
          <dgm:chPref val="3"/>
        </dgm:presLayoutVars>
      </dgm:prSet>
      <dgm:spPr/>
    </dgm:pt>
    <dgm:pt modelId="{662AE1CD-8117-414D-87D3-90AFC932574B}" type="pres">
      <dgm:prSet presAssocID="{86A00018-7825-467C-96C8-3CAB2D6BD1AA}" presName="horzTwo" presStyleCnt="0"/>
      <dgm:spPr/>
    </dgm:pt>
    <dgm:pt modelId="{3090BCFB-04F2-4FC1-AF4B-BE280083294C}" type="pres">
      <dgm:prSet presAssocID="{89508D6D-D698-40A2-B37E-5D1D2E6A97D9}" presName="sibSpaceTwo" presStyleCnt="0"/>
      <dgm:spPr/>
    </dgm:pt>
    <dgm:pt modelId="{1E3925E7-465B-46BB-B769-71DC6DEE8554}" type="pres">
      <dgm:prSet presAssocID="{4FBBBDA9-37CA-426D-9241-BBBED2835CEF}" presName="vertTwo" presStyleCnt="0"/>
      <dgm:spPr/>
    </dgm:pt>
    <dgm:pt modelId="{DB2FD2ED-19F8-4508-97F3-72B61E6B6DEE}" type="pres">
      <dgm:prSet presAssocID="{4FBBBDA9-37CA-426D-9241-BBBED2835CEF}" presName="txTwo" presStyleLbl="node2" presStyleIdx="2" presStyleCnt="4" custScaleX="521932" custLinFactX="-173867" custLinFactNeighborX="-200000" custLinFactNeighborY="50088">
        <dgm:presLayoutVars>
          <dgm:chPref val="3"/>
        </dgm:presLayoutVars>
      </dgm:prSet>
      <dgm:spPr/>
    </dgm:pt>
    <dgm:pt modelId="{9EF6A7C4-A687-4FD2-9485-A664E7EE7BC6}" type="pres">
      <dgm:prSet presAssocID="{4FBBBDA9-37CA-426D-9241-BBBED2835CEF}" presName="horzTwo" presStyleCnt="0"/>
      <dgm:spPr/>
    </dgm:pt>
    <dgm:pt modelId="{B34A24F3-398B-465A-8065-6664D3043F65}" type="pres">
      <dgm:prSet presAssocID="{84C92ADE-0C11-485C-8A11-59FA40580101}" presName="sibSpaceTwo" presStyleCnt="0"/>
      <dgm:spPr/>
    </dgm:pt>
    <dgm:pt modelId="{68B68C5F-C12B-4B2A-AA4F-A6E76CA08B29}" type="pres">
      <dgm:prSet presAssocID="{97136512-2D29-4A7C-963C-301FA7392395}" presName="vertTwo" presStyleCnt="0"/>
      <dgm:spPr/>
    </dgm:pt>
    <dgm:pt modelId="{81B07645-E27B-4000-8DFF-DE4DCB7DCEA7}" type="pres">
      <dgm:prSet presAssocID="{97136512-2D29-4A7C-963C-301FA7392395}" presName="txTwo" presStyleLbl="node2" presStyleIdx="3" presStyleCnt="4" custScaleX="426782" custLinFactX="-100000" custLinFactNeighborX="-123622" custLinFactNeighborY="50087">
        <dgm:presLayoutVars>
          <dgm:chPref val="3"/>
        </dgm:presLayoutVars>
      </dgm:prSet>
      <dgm:spPr/>
    </dgm:pt>
    <dgm:pt modelId="{610E9377-8A1A-479F-8348-51C33AAF6B4A}" type="pres">
      <dgm:prSet presAssocID="{97136512-2D29-4A7C-963C-301FA7392395}" presName="horzTwo" presStyleCnt="0"/>
      <dgm:spPr/>
    </dgm:pt>
  </dgm:ptLst>
  <dgm:cxnLst>
    <dgm:cxn modelId="{0ACD1E16-0210-4B5B-A40A-7B7AF61128BE}" type="presOf" srcId="{4FBBBDA9-37CA-426D-9241-BBBED2835CEF}" destId="{DB2FD2ED-19F8-4508-97F3-72B61E6B6DEE}" srcOrd="0" destOrd="0" presId="urn:microsoft.com/office/officeart/2005/8/layout/hierarchy4"/>
    <dgm:cxn modelId="{DD6E642E-F460-47B4-BDA1-87D20DF625D0}" type="presOf" srcId="{F105F778-D8D1-47EF-B03E-6928A32B66BA}" destId="{83E7D74F-7B6B-4E8D-BB6F-EC134DE892D6}" srcOrd="0" destOrd="0" presId="urn:microsoft.com/office/officeart/2005/8/layout/hierarchy4"/>
    <dgm:cxn modelId="{206F2836-5947-46FA-A700-2FF7A608A755}" type="presOf" srcId="{16B968F3-FAC3-48A2-88F3-CFF9039585D0}" destId="{81727773-7EB7-4BF9-AE82-78579A000FA8}" srcOrd="0" destOrd="0" presId="urn:microsoft.com/office/officeart/2005/8/layout/hierarchy4"/>
    <dgm:cxn modelId="{3C17CD5B-F93D-47CD-A0E8-FDFDEC444DE0}" type="presOf" srcId="{86A00018-7825-467C-96C8-3CAB2D6BD1AA}" destId="{B8940037-F799-4F94-AD9C-4C9843BAB517}" srcOrd="0" destOrd="0" presId="urn:microsoft.com/office/officeart/2005/8/layout/hierarchy4"/>
    <dgm:cxn modelId="{2DE56C5F-7B72-4AC2-81CC-E1D17D156E58}" srcId="{16B968F3-FAC3-48A2-88F3-CFF9039585D0}" destId="{4FBBBDA9-37CA-426D-9241-BBBED2835CEF}" srcOrd="1" destOrd="0" parTransId="{D123E692-232D-4126-91A0-5861FFC6F8DB}" sibTransId="{84C92ADE-0C11-485C-8A11-59FA40580101}"/>
    <dgm:cxn modelId="{04ACDC58-613A-4149-BC37-6684CB0A8BC4}" srcId="{16B968F3-FAC3-48A2-88F3-CFF9039585D0}" destId="{97136512-2D29-4A7C-963C-301FA7392395}" srcOrd="2" destOrd="0" parTransId="{8AE51A61-A14C-495A-BBC1-53374EEB80BC}" sibTransId="{155E2409-AC3D-427C-A84E-13D28453C519}"/>
    <dgm:cxn modelId="{A59D6483-A440-43B4-A319-35FB81177DAD}" type="presOf" srcId="{97136512-2D29-4A7C-963C-301FA7392395}" destId="{81B07645-E27B-4000-8DFF-DE4DCB7DCEA7}" srcOrd="0" destOrd="0" presId="urn:microsoft.com/office/officeart/2005/8/layout/hierarchy4"/>
    <dgm:cxn modelId="{2B70CEBE-0F84-4305-B8E1-CACF1E549F0B}" srcId="{B0F61AD6-5575-419D-B871-E8F884615878}" destId="{692F172F-A131-41A5-8BB0-F2F5DFAEB9D5}" srcOrd="0" destOrd="0" parTransId="{4BBD27A2-56C5-4C68-B968-FA343AFEA056}" sibTransId="{09713B60-3043-4F8A-A2E2-21196394B55B}"/>
    <dgm:cxn modelId="{488DF9C4-14CF-44AC-BD48-430785FA0AFE}" type="presOf" srcId="{692F172F-A131-41A5-8BB0-F2F5DFAEB9D5}" destId="{31AF796A-0749-43DB-A1B4-0B4DFBADB598}" srcOrd="0" destOrd="0" presId="urn:microsoft.com/office/officeart/2005/8/layout/hierarchy4"/>
    <dgm:cxn modelId="{6F4C57CF-36B9-4B82-BE29-9B2F8793BFF9}" type="presOf" srcId="{B0F61AD6-5575-419D-B871-E8F884615878}" destId="{FA987D0A-9F57-459B-A593-9AA654B51E19}" srcOrd="0" destOrd="0" presId="urn:microsoft.com/office/officeart/2005/8/layout/hierarchy4"/>
    <dgm:cxn modelId="{9AAA2FE4-1DAF-4255-9910-1499917E407E}" srcId="{16B968F3-FAC3-48A2-88F3-CFF9039585D0}" destId="{86A00018-7825-467C-96C8-3CAB2D6BD1AA}" srcOrd="0" destOrd="0" parTransId="{D5836942-33F9-46E2-8AFD-06FFB24C38A4}" sibTransId="{89508D6D-D698-40A2-B37E-5D1D2E6A97D9}"/>
    <dgm:cxn modelId="{656FA8ED-FAF9-4D10-AA79-DBA3687BEE77}" srcId="{B0F61AD6-5575-419D-B871-E8F884615878}" destId="{16B968F3-FAC3-48A2-88F3-CFF9039585D0}" srcOrd="1" destOrd="0" parTransId="{A72B1A04-700A-4620-A974-B937E71EB691}" sibTransId="{357A578B-C872-48C1-82F0-704AF5672F0A}"/>
    <dgm:cxn modelId="{096253F8-7EC1-4E1A-A9D4-EB18D7F7B242}" srcId="{692F172F-A131-41A5-8BB0-F2F5DFAEB9D5}" destId="{F105F778-D8D1-47EF-B03E-6928A32B66BA}" srcOrd="0" destOrd="0" parTransId="{332150F0-C57F-498F-8788-7788330DB7C9}" sibTransId="{91A6E300-E02D-4576-B25B-15ADA7094201}"/>
    <dgm:cxn modelId="{23DF0B07-E688-4196-B0A2-52EA66A77CC7}" type="presParOf" srcId="{FA987D0A-9F57-459B-A593-9AA654B51E19}" destId="{4AA5EB9A-D488-45D8-ABD5-B00E6BC73380}" srcOrd="0" destOrd="0" presId="urn:microsoft.com/office/officeart/2005/8/layout/hierarchy4"/>
    <dgm:cxn modelId="{20CDE6B6-9EC2-4B5E-8539-C115EED3B51F}" type="presParOf" srcId="{4AA5EB9A-D488-45D8-ABD5-B00E6BC73380}" destId="{31AF796A-0749-43DB-A1B4-0B4DFBADB598}" srcOrd="0" destOrd="0" presId="urn:microsoft.com/office/officeart/2005/8/layout/hierarchy4"/>
    <dgm:cxn modelId="{C957AEE8-143C-49F5-B2F5-F692ECE5D4CF}" type="presParOf" srcId="{4AA5EB9A-D488-45D8-ABD5-B00E6BC73380}" destId="{CCD6A6F8-0FB2-4329-878F-0DB62E14670B}" srcOrd="1" destOrd="0" presId="urn:microsoft.com/office/officeart/2005/8/layout/hierarchy4"/>
    <dgm:cxn modelId="{E41FCDEE-4A4F-46D5-929B-F8F8862DA1E2}" type="presParOf" srcId="{4AA5EB9A-D488-45D8-ABD5-B00E6BC73380}" destId="{6A06F73D-38D2-460C-B713-7F344A30AA80}" srcOrd="2" destOrd="0" presId="urn:microsoft.com/office/officeart/2005/8/layout/hierarchy4"/>
    <dgm:cxn modelId="{3FB96ECE-5BD3-4CDE-85A8-217117AF33E3}" type="presParOf" srcId="{6A06F73D-38D2-460C-B713-7F344A30AA80}" destId="{ED4958CD-B6BC-4205-9A2A-05E4A69352E9}" srcOrd="0" destOrd="0" presId="urn:microsoft.com/office/officeart/2005/8/layout/hierarchy4"/>
    <dgm:cxn modelId="{29655927-088A-4419-AEA4-BEA4211DA8A3}" type="presParOf" srcId="{ED4958CD-B6BC-4205-9A2A-05E4A69352E9}" destId="{83E7D74F-7B6B-4E8D-BB6F-EC134DE892D6}" srcOrd="0" destOrd="0" presId="urn:microsoft.com/office/officeart/2005/8/layout/hierarchy4"/>
    <dgm:cxn modelId="{9DD3B672-24E7-4E2C-8C5D-B5867DD10A86}" type="presParOf" srcId="{ED4958CD-B6BC-4205-9A2A-05E4A69352E9}" destId="{6BDB69F7-711D-4ED4-A45E-0FC322FB0301}" srcOrd="1" destOrd="0" presId="urn:microsoft.com/office/officeart/2005/8/layout/hierarchy4"/>
    <dgm:cxn modelId="{A54EA72C-5BC5-4825-9C69-5EED626E57AF}" type="presParOf" srcId="{FA987D0A-9F57-459B-A593-9AA654B51E19}" destId="{79C7D489-FABA-41EB-A766-7332A7628105}" srcOrd="1" destOrd="0" presId="urn:microsoft.com/office/officeart/2005/8/layout/hierarchy4"/>
    <dgm:cxn modelId="{33433A07-DD40-41EB-BAA4-CC1B84C03370}" type="presParOf" srcId="{FA987D0A-9F57-459B-A593-9AA654B51E19}" destId="{74D1254C-D880-49C4-88DF-816454D8EDAA}" srcOrd="2" destOrd="0" presId="urn:microsoft.com/office/officeart/2005/8/layout/hierarchy4"/>
    <dgm:cxn modelId="{6ED30157-5AF6-4888-9947-EA6CC1742DC1}" type="presParOf" srcId="{74D1254C-D880-49C4-88DF-816454D8EDAA}" destId="{81727773-7EB7-4BF9-AE82-78579A000FA8}" srcOrd="0" destOrd="0" presId="urn:microsoft.com/office/officeart/2005/8/layout/hierarchy4"/>
    <dgm:cxn modelId="{BB6945BE-B952-4003-A176-25D5BFD70CFD}" type="presParOf" srcId="{74D1254C-D880-49C4-88DF-816454D8EDAA}" destId="{1CBD6E8A-D614-4F37-9B63-2C87F233FEF7}" srcOrd="1" destOrd="0" presId="urn:microsoft.com/office/officeart/2005/8/layout/hierarchy4"/>
    <dgm:cxn modelId="{40363670-B21D-46CD-B0FD-0741823E7E54}" type="presParOf" srcId="{74D1254C-D880-49C4-88DF-816454D8EDAA}" destId="{2EC139A7-D3F9-4A60-840B-484EB993E1CF}" srcOrd="2" destOrd="0" presId="urn:microsoft.com/office/officeart/2005/8/layout/hierarchy4"/>
    <dgm:cxn modelId="{08AD6F52-FE19-4C6F-A9BF-2D8FDC254283}" type="presParOf" srcId="{2EC139A7-D3F9-4A60-840B-484EB993E1CF}" destId="{225A811C-49BC-443A-A14D-6E795F63F9A3}" srcOrd="0" destOrd="0" presId="urn:microsoft.com/office/officeart/2005/8/layout/hierarchy4"/>
    <dgm:cxn modelId="{16608DDF-1182-41E0-A595-3EF44A54A745}" type="presParOf" srcId="{225A811C-49BC-443A-A14D-6E795F63F9A3}" destId="{B8940037-F799-4F94-AD9C-4C9843BAB517}" srcOrd="0" destOrd="0" presId="urn:microsoft.com/office/officeart/2005/8/layout/hierarchy4"/>
    <dgm:cxn modelId="{21481722-6307-47C8-8BFD-9EDD1A514943}" type="presParOf" srcId="{225A811C-49BC-443A-A14D-6E795F63F9A3}" destId="{662AE1CD-8117-414D-87D3-90AFC932574B}" srcOrd="1" destOrd="0" presId="urn:microsoft.com/office/officeart/2005/8/layout/hierarchy4"/>
    <dgm:cxn modelId="{0DB3257A-A34C-423E-891D-7E139010D2AA}" type="presParOf" srcId="{2EC139A7-D3F9-4A60-840B-484EB993E1CF}" destId="{3090BCFB-04F2-4FC1-AF4B-BE280083294C}" srcOrd="1" destOrd="0" presId="urn:microsoft.com/office/officeart/2005/8/layout/hierarchy4"/>
    <dgm:cxn modelId="{BC443B52-1800-4F3D-9EED-63228E527DA4}" type="presParOf" srcId="{2EC139A7-D3F9-4A60-840B-484EB993E1CF}" destId="{1E3925E7-465B-46BB-B769-71DC6DEE8554}" srcOrd="2" destOrd="0" presId="urn:microsoft.com/office/officeart/2005/8/layout/hierarchy4"/>
    <dgm:cxn modelId="{D95C6327-EFF1-4A9E-B648-3D4B0692D66F}" type="presParOf" srcId="{1E3925E7-465B-46BB-B769-71DC6DEE8554}" destId="{DB2FD2ED-19F8-4508-97F3-72B61E6B6DEE}" srcOrd="0" destOrd="0" presId="urn:microsoft.com/office/officeart/2005/8/layout/hierarchy4"/>
    <dgm:cxn modelId="{24406847-355A-4253-8CC2-20EE6E4F0551}" type="presParOf" srcId="{1E3925E7-465B-46BB-B769-71DC6DEE8554}" destId="{9EF6A7C4-A687-4FD2-9485-A664E7EE7BC6}" srcOrd="1" destOrd="0" presId="urn:microsoft.com/office/officeart/2005/8/layout/hierarchy4"/>
    <dgm:cxn modelId="{416731B0-198A-46F0-9F6F-7E986996B28E}" type="presParOf" srcId="{2EC139A7-D3F9-4A60-840B-484EB993E1CF}" destId="{B34A24F3-398B-465A-8065-6664D3043F65}" srcOrd="3" destOrd="0" presId="urn:microsoft.com/office/officeart/2005/8/layout/hierarchy4"/>
    <dgm:cxn modelId="{7DD1B517-96F3-447E-9ABF-2D283FA03AE4}" type="presParOf" srcId="{2EC139A7-D3F9-4A60-840B-484EB993E1CF}" destId="{68B68C5F-C12B-4B2A-AA4F-A6E76CA08B29}" srcOrd="4" destOrd="0" presId="urn:microsoft.com/office/officeart/2005/8/layout/hierarchy4"/>
    <dgm:cxn modelId="{3A245E50-CB4A-453B-94C7-EF471D746280}" type="presParOf" srcId="{68B68C5F-C12B-4B2A-AA4F-A6E76CA08B29}" destId="{81B07645-E27B-4000-8DFF-DE4DCB7DCEA7}" srcOrd="0" destOrd="0" presId="urn:microsoft.com/office/officeart/2005/8/layout/hierarchy4"/>
    <dgm:cxn modelId="{1F704ACE-1C10-4B67-937C-B5DFF7AA3418}" type="presParOf" srcId="{68B68C5F-C12B-4B2A-AA4F-A6E76CA08B29}" destId="{610E9377-8A1A-479F-8348-51C33AAF6B4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F796A-0749-43DB-A1B4-0B4DFBADB598}">
      <dsp:nvSpPr>
        <dsp:cNvPr id="0" name=""/>
        <dsp:cNvSpPr/>
      </dsp:nvSpPr>
      <dsp:spPr>
        <a:xfrm>
          <a:off x="1038" y="2266"/>
          <a:ext cx="5772851" cy="2673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/>
            <a:t>Konateľ/riaditeľ/generálny riaditeľ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400" kern="1200" dirty="0">
              <a:solidFill>
                <a:srgbClr val="7030A0"/>
              </a:solidFill>
            </a:rPr>
            <a:t>CEO – </a:t>
          </a:r>
          <a:r>
            <a:rPr lang="en-US" sz="2400" kern="1200" noProof="0" dirty="0">
              <a:solidFill>
                <a:srgbClr val="7030A0"/>
              </a:solidFill>
            </a:rPr>
            <a:t>Chief Executive Officer/Executive Officer/ Managing director</a:t>
          </a:r>
        </a:p>
      </dsp:txBody>
      <dsp:txXfrm>
        <a:off x="79340" y="80568"/>
        <a:ext cx="5616247" cy="2516814"/>
      </dsp:txXfrm>
    </dsp:sp>
    <dsp:sp modelId="{83E7D74F-7B6B-4E8D-BB6F-EC134DE892D6}">
      <dsp:nvSpPr>
        <dsp:cNvPr id="0" name=""/>
        <dsp:cNvSpPr/>
      </dsp:nvSpPr>
      <dsp:spPr>
        <a:xfrm>
          <a:off x="1728428" y="2721962"/>
          <a:ext cx="1591654" cy="2673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Personálne oddelenie/ </a:t>
          </a:r>
          <a:r>
            <a:rPr lang="sk-SK" sz="2000" kern="1200" dirty="0">
              <a:solidFill>
                <a:srgbClr val="7030A0"/>
              </a:solidFill>
            </a:rPr>
            <a:t>HR department</a:t>
          </a:r>
        </a:p>
      </dsp:txBody>
      <dsp:txXfrm>
        <a:off x="1775046" y="2768580"/>
        <a:ext cx="1498418" cy="2580182"/>
      </dsp:txXfrm>
    </dsp:sp>
    <dsp:sp modelId="{81727773-7EB7-4BF9-AE82-78579A000FA8}">
      <dsp:nvSpPr>
        <dsp:cNvPr id="0" name=""/>
        <dsp:cNvSpPr/>
      </dsp:nvSpPr>
      <dsp:spPr>
        <a:xfrm>
          <a:off x="7088376" y="1094572"/>
          <a:ext cx="2071804" cy="9609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 dirty="0"/>
            <a:t>Sekretariát/</a:t>
          </a:r>
          <a:r>
            <a:rPr lang="sk-SK" sz="1700" kern="1200" dirty="0" err="1">
              <a:solidFill>
                <a:srgbClr val="7030A0"/>
              </a:solidFill>
            </a:rPr>
            <a:t>Secretary</a:t>
          </a:r>
          <a:endParaRPr lang="sk-SK" sz="1700" kern="1200" dirty="0">
            <a:solidFill>
              <a:srgbClr val="7030A0"/>
            </a:solidFill>
          </a:endParaRPr>
        </a:p>
      </dsp:txBody>
      <dsp:txXfrm>
        <a:off x="7116520" y="1122716"/>
        <a:ext cx="2015516" cy="904618"/>
      </dsp:txXfrm>
    </dsp:sp>
    <dsp:sp modelId="{B8940037-F799-4F94-AD9C-4C9843BAB517}">
      <dsp:nvSpPr>
        <dsp:cNvPr id="0" name=""/>
        <dsp:cNvSpPr/>
      </dsp:nvSpPr>
      <dsp:spPr>
        <a:xfrm>
          <a:off x="3753946" y="3036062"/>
          <a:ext cx="1381353" cy="23587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Ekonomické oddelenie/ </a:t>
          </a:r>
          <a:r>
            <a:rPr lang="sk-SK" sz="1800" kern="1200" dirty="0" err="1">
              <a:solidFill>
                <a:srgbClr val="7030A0"/>
              </a:solidFill>
            </a:rPr>
            <a:t>Accounting</a:t>
          </a:r>
          <a:r>
            <a:rPr lang="sk-SK" sz="1800" kern="1200" dirty="0">
              <a:solidFill>
                <a:srgbClr val="7030A0"/>
              </a:solidFill>
            </a:rPr>
            <a:t> and </a:t>
          </a:r>
          <a:r>
            <a:rPr lang="sk-SK" sz="1800" kern="1200" dirty="0" err="1">
              <a:solidFill>
                <a:srgbClr val="7030A0"/>
              </a:solidFill>
            </a:rPr>
            <a:t>Finance</a:t>
          </a:r>
          <a:r>
            <a:rPr lang="sk-SK" sz="1800" kern="1200" dirty="0">
              <a:solidFill>
                <a:srgbClr val="7030A0"/>
              </a:solidFill>
            </a:rPr>
            <a:t> Department</a:t>
          </a:r>
        </a:p>
      </dsp:txBody>
      <dsp:txXfrm>
        <a:off x="3794404" y="3076520"/>
        <a:ext cx="1300437" cy="2277867"/>
      </dsp:txXfrm>
    </dsp:sp>
    <dsp:sp modelId="{DB2FD2ED-19F8-4508-97F3-72B61E6B6DEE}">
      <dsp:nvSpPr>
        <dsp:cNvPr id="0" name=""/>
        <dsp:cNvSpPr/>
      </dsp:nvSpPr>
      <dsp:spPr>
        <a:xfrm>
          <a:off x="5935803" y="2583747"/>
          <a:ext cx="1825423" cy="2673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Oddelenie výpočtovej techniky/ </a:t>
          </a:r>
          <a:r>
            <a:rPr lang="en-US" sz="1800" kern="1200" noProof="0" dirty="0">
              <a:solidFill>
                <a:srgbClr val="7030A0"/>
              </a:solidFill>
            </a:rPr>
            <a:t>Department of Information technology</a:t>
          </a:r>
        </a:p>
      </dsp:txBody>
      <dsp:txXfrm>
        <a:off x="5989268" y="2637212"/>
        <a:ext cx="1718493" cy="2566488"/>
      </dsp:txXfrm>
    </dsp:sp>
    <dsp:sp modelId="{81B07645-E27B-4000-8DFF-DE4DCB7DCEA7}">
      <dsp:nvSpPr>
        <dsp:cNvPr id="0" name=""/>
        <dsp:cNvSpPr/>
      </dsp:nvSpPr>
      <dsp:spPr>
        <a:xfrm>
          <a:off x="8316077" y="2583720"/>
          <a:ext cx="1492642" cy="2673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/>
            <a:t>Výrobné oddelenie/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800" kern="1200" dirty="0" err="1">
              <a:solidFill>
                <a:srgbClr val="7030A0"/>
              </a:solidFill>
            </a:rPr>
            <a:t>Ops</a:t>
          </a:r>
          <a:r>
            <a:rPr lang="sk-SK" sz="1800" kern="1200" dirty="0">
              <a:solidFill>
                <a:srgbClr val="7030A0"/>
              </a:solidFill>
            </a:rPr>
            <a:t> – </a:t>
          </a:r>
          <a:r>
            <a:rPr lang="sk-SK" sz="1800" kern="1200" dirty="0" err="1">
              <a:solidFill>
                <a:srgbClr val="7030A0"/>
              </a:solidFill>
            </a:rPr>
            <a:t>operations</a:t>
          </a:r>
          <a:r>
            <a:rPr lang="sk-SK" sz="1800" kern="1200" dirty="0">
              <a:solidFill>
                <a:srgbClr val="7030A0"/>
              </a:solidFill>
            </a:rPr>
            <a:t> department/ </a:t>
          </a:r>
          <a:r>
            <a:rPr lang="sk-SK" sz="1800" kern="1200" dirty="0" err="1">
              <a:solidFill>
                <a:srgbClr val="7030A0"/>
              </a:solidFill>
            </a:rPr>
            <a:t>Production</a:t>
          </a:r>
          <a:r>
            <a:rPr lang="sk-SK" sz="1800" kern="1200" dirty="0">
              <a:solidFill>
                <a:srgbClr val="7030A0"/>
              </a:solidFill>
            </a:rPr>
            <a:t> </a:t>
          </a:r>
          <a:r>
            <a:rPr lang="en-US" sz="1800" kern="1200" noProof="0" dirty="0">
              <a:solidFill>
                <a:srgbClr val="7030A0"/>
              </a:solidFill>
            </a:rPr>
            <a:t>department</a:t>
          </a:r>
        </a:p>
      </dsp:txBody>
      <dsp:txXfrm>
        <a:off x="8359795" y="2627438"/>
        <a:ext cx="1405206" cy="2585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18B1A-F85B-9BB6-2B93-5112F12693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ORGANIZATIONAL STRUCTURE AND JOB TITLES.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C352FD-38CA-176B-B1F2-8AB10B178F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ADK 4.R.</a:t>
            </a:r>
          </a:p>
        </p:txBody>
      </p:sp>
    </p:spTree>
    <p:extLst>
      <p:ext uri="{BB962C8B-B14F-4D97-AF65-F5344CB8AC3E}">
        <p14:creationId xmlns:p14="http://schemas.microsoft.com/office/powerpoint/2010/main" val="823492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65A8C-1528-B91C-16A5-1A2FF20D3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17920"/>
            <a:ext cx="10178322" cy="485764"/>
          </a:xfrm>
        </p:spPr>
        <p:txBody>
          <a:bodyPr>
            <a:noAutofit/>
          </a:bodyPr>
          <a:lstStyle/>
          <a:p>
            <a:pPr algn="ctr"/>
            <a:r>
              <a:rPr lang="sk-SK" sz="3600" dirty="0" err="1"/>
              <a:t>Common</a:t>
            </a:r>
            <a:r>
              <a:rPr lang="sk-SK" sz="3600" dirty="0"/>
              <a:t> </a:t>
            </a:r>
            <a:r>
              <a:rPr lang="sk-SK" sz="3600" dirty="0" err="1"/>
              <a:t>workforce</a:t>
            </a:r>
            <a:r>
              <a:rPr lang="sk-SK" sz="3600" dirty="0"/>
              <a:t> role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B98307-254E-5C6D-F70F-14A27DBA4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075" y="674704"/>
            <a:ext cx="10662081" cy="5956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/>
              <a:t>    </a:t>
            </a:r>
            <a:r>
              <a:rPr lang="sk-SK" sz="2400" b="1" dirty="0" err="1"/>
              <a:t>Managers</a:t>
            </a:r>
            <a:r>
              <a:rPr lang="sk-SK" sz="2400" b="1" dirty="0"/>
              <a:t>           </a:t>
            </a:r>
            <a:r>
              <a:rPr lang="sk-SK" sz="2400" b="1" dirty="0" err="1"/>
              <a:t>Supervisors</a:t>
            </a:r>
            <a:r>
              <a:rPr lang="sk-SK" sz="2400" b="1" dirty="0"/>
              <a:t>          </a:t>
            </a:r>
            <a:r>
              <a:rPr lang="sk-SK" sz="2400" b="1" dirty="0" err="1"/>
              <a:t>Directors</a:t>
            </a:r>
            <a:r>
              <a:rPr lang="sk-SK" sz="2400" b="1" dirty="0"/>
              <a:t>          Team </a:t>
            </a:r>
            <a:r>
              <a:rPr lang="sk-SK" sz="2400" b="1" dirty="0" err="1"/>
              <a:t>Leaders</a:t>
            </a:r>
            <a:endParaRPr lang="sk-SK" sz="2400" b="1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B6357CF1-3A46-D738-C4FC-AD5B2F19F0F0}"/>
              </a:ext>
            </a:extLst>
          </p:cNvPr>
          <p:cNvSpPr/>
          <p:nvPr/>
        </p:nvSpPr>
        <p:spPr>
          <a:xfrm>
            <a:off x="1083074" y="1265069"/>
            <a:ext cx="4074852" cy="2516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000" b="1" dirty="0" err="1">
                <a:solidFill>
                  <a:srgbClr val="FF0000"/>
                </a:solidFill>
              </a:rPr>
              <a:t>Directors</a:t>
            </a:r>
            <a:endParaRPr lang="sk-SK" sz="20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In overall charge of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Appointed by shareholders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Responsibility for key business</a:t>
            </a:r>
          </a:p>
          <a:p>
            <a:r>
              <a:rPr lang="en-US" sz="2000" b="1" dirty="0"/>
              <a:t>     </a:t>
            </a:r>
            <a:r>
              <a:rPr lang="en-US" sz="2000" i="1" dirty="0"/>
              <a:t>- Marketing</a:t>
            </a:r>
          </a:p>
          <a:p>
            <a:r>
              <a:rPr lang="en-US" sz="2000" i="1" dirty="0"/>
              <a:t>     - Finance</a:t>
            </a:r>
          </a:p>
          <a:p>
            <a:r>
              <a:rPr lang="en-US" sz="2000" i="1" dirty="0"/>
              <a:t>     - Operations</a:t>
            </a:r>
          </a:p>
          <a:p>
            <a:r>
              <a:rPr lang="en-US" sz="2000" i="1" dirty="0"/>
              <a:t>     - HRM</a:t>
            </a: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FC426387-292B-A277-22FF-A793AC776240}"/>
              </a:ext>
            </a:extLst>
          </p:cNvPr>
          <p:cNvSpPr/>
          <p:nvPr/>
        </p:nvSpPr>
        <p:spPr>
          <a:xfrm>
            <a:off x="5424255" y="1265069"/>
            <a:ext cx="6320901" cy="2263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FF0000"/>
                </a:solidFill>
              </a:rPr>
              <a:t>Managers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Report to Directors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Responsible for specific departments /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Oversee budgetary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Have responsibility for their functional areas &amp; budgets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May delegate tasks to subordinates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F0FA8AA2-0672-A86A-8C67-7B23EF617693}"/>
              </a:ext>
            </a:extLst>
          </p:cNvPr>
          <p:cNvSpPr/>
          <p:nvPr/>
        </p:nvSpPr>
        <p:spPr>
          <a:xfrm>
            <a:off x="1083074" y="3994951"/>
            <a:ext cx="4074850" cy="1748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FF0000"/>
                </a:solidFill>
              </a:rPr>
              <a:t>Team Leader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/>
              <a:t>allocates </a:t>
            </a:r>
            <a:r>
              <a:rPr lang="en-US" sz="2000" i="1" dirty="0" err="1"/>
              <a:t>worload</a:t>
            </a:r>
            <a:r>
              <a:rPr lang="en-US" sz="2000" i="1" dirty="0"/>
              <a:t> &amp; jobs between the team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/>
              <a:t>Manages team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/>
              <a:t>Focuses on quality &amp; team motivation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A92D5E50-C71D-0323-E0E6-967D08244A0F}"/>
              </a:ext>
            </a:extLst>
          </p:cNvPr>
          <p:cNvSpPr/>
          <p:nvPr/>
        </p:nvSpPr>
        <p:spPr>
          <a:xfrm>
            <a:off x="5424255" y="3781889"/>
            <a:ext cx="6320901" cy="2516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FF0000"/>
                </a:solidFill>
              </a:rPr>
              <a:t>Supervisors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Common role in a tall hierarchy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Responsible for allocating jobs to subordinates (at different levels of the hierarchy)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Traditional activities:</a:t>
            </a:r>
          </a:p>
          <a:p>
            <a:pPr marL="285750" indent="-285750">
              <a:buFontTx/>
              <a:buChar char="-"/>
            </a:pPr>
            <a:r>
              <a:rPr lang="en-US" sz="2000" i="1" dirty="0"/>
              <a:t>Checking quality (quality control)</a:t>
            </a:r>
          </a:p>
          <a:p>
            <a:pPr marL="285750" indent="-285750">
              <a:buFontTx/>
              <a:buChar char="-"/>
            </a:pPr>
            <a:r>
              <a:rPr lang="en-US" sz="2000" i="1" dirty="0"/>
              <a:t>Organizing staff</a:t>
            </a:r>
          </a:p>
          <a:p>
            <a:pPr marL="285750" indent="-285750">
              <a:buFontTx/>
              <a:buChar char="-"/>
            </a:pPr>
            <a:r>
              <a:rPr lang="en-US" sz="2000" i="1" dirty="0"/>
              <a:t>Maintaining discipline</a:t>
            </a:r>
            <a:endParaRPr lang="en-US" i="1" dirty="0"/>
          </a:p>
        </p:txBody>
      </p:sp>
      <p:sp>
        <p:nvSpPr>
          <p:cNvPr id="8" name="Vývojový diagram: spojnica 7">
            <a:extLst>
              <a:ext uri="{FF2B5EF4-FFF2-40B4-BE49-F238E27FC236}">
                <a16:creationId xmlns:a16="http://schemas.microsoft.com/office/drawing/2014/main" id="{A655222B-F299-2618-77F0-BE7FBBB32773}"/>
              </a:ext>
            </a:extLst>
          </p:cNvPr>
          <p:cNvSpPr/>
          <p:nvPr/>
        </p:nvSpPr>
        <p:spPr>
          <a:xfrm>
            <a:off x="4605291" y="3195962"/>
            <a:ext cx="457200" cy="4572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/>
              <a:t>1</a:t>
            </a:r>
          </a:p>
        </p:txBody>
      </p:sp>
      <p:sp>
        <p:nvSpPr>
          <p:cNvPr id="9" name="Vývojový diagram: spojnica 8">
            <a:extLst>
              <a:ext uri="{FF2B5EF4-FFF2-40B4-BE49-F238E27FC236}">
                <a16:creationId xmlns:a16="http://schemas.microsoft.com/office/drawing/2014/main" id="{0273CA54-967D-F8E5-3A23-EFC449FC7B80}"/>
              </a:ext>
            </a:extLst>
          </p:cNvPr>
          <p:cNvSpPr/>
          <p:nvPr/>
        </p:nvSpPr>
        <p:spPr>
          <a:xfrm>
            <a:off x="11107074" y="2967363"/>
            <a:ext cx="457200" cy="4572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/>
              <a:t>2</a:t>
            </a:r>
          </a:p>
        </p:txBody>
      </p:sp>
      <p:sp>
        <p:nvSpPr>
          <p:cNvPr id="10" name="Vývojový diagram: spojnica 9">
            <a:extLst>
              <a:ext uri="{FF2B5EF4-FFF2-40B4-BE49-F238E27FC236}">
                <a16:creationId xmlns:a16="http://schemas.microsoft.com/office/drawing/2014/main" id="{7EF0B0ED-C465-61FF-7D81-48D47B7E5E6D}"/>
              </a:ext>
            </a:extLst>
          </p:cNvPr>
          <p:cNvSpPr/>
          <p:nvPr/>
        </p:nvSpPr>
        <p:spPr>
          <a:xfrm>
            <a:off x="4545365" y="4869401"/>
            <a:ext cx="457200" cy="4572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/>
              <a:t>3</a:t>
            </a:r>
          </a:p>
        </p:txBody>
      </p:sp>
      <p:sp>
        <p:nvSpPr>
          <p:cNvPr id="11" name="Vývojový diagram: spojnica 10">
            <a:extLst>
              <a:ext uri="{FF2B5EF4-FFF2-40B4-BE49-F238E27FC236}">
                <a16:creationId xmlns:a16="http://schemas.microsoft.com/office/drawing/2014/main" id="{C4E4B5EA-4BA6-EC2E-8158-3AD6364D811A}"/>
              </a:ext>
            </a:extLst>
          </p:cNvPr>
          <p:cNvSpPr/>
          <p:nvPr/>
        </p:nvSpPr>
        <p:spPr>
          <a:xfrm>
            <a:off x="10768614" y="5592931"/>
            <a:ext cx="457200" cy="457200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6235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F0F52-C127-50CD-ACE1-060408F48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28727"/>
            <a:ext cx="10178322" cy="1318333"/>
          </a:xfrm>
        </p:spPr>
        <p:txBody>
          <a:bodyPr>
            <a:normAutofit/>
          </a:bodyPr>
          <a:lstStyle/>
          <a:p>
            <a:pPr algn="ctr"/>
            <a:r>
              <a:rPr lang="sk-SK" sz="4000" dirty="0"/>
              <a:t>organizačná schéma</a:t>
            </a:r>
            <a:br>
              <a:rPr lang="sk-SK" sz="4000" dirty="0"/>
            </a:br>
            <a:r>
              <a:rPr lang="sk-SK" sz="4000" dirty="0" err="1"/>
              <a:t>organizational</a:t>
            </a:r>
            <a:r>
              <a:rPr lang="sk-SK" sz="4000" dirty="0"/>
              <a:t> </a:t>
            </a:r>
            <a:r>
              <a:rPr lang="sk-SK" sz="4000" dirty="0" err="1"/>
              <a:t>chart</a:t>
            </a:r>
            <a:endParaRPr lang="sk-SK" sz="4000" dirty="0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245B86A2-C288-78C1-15C2-FCA891DFC5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409866"/>
              </p:ext>
            </p:extLst>
          </p:nvPr>
        </p:nvGraphicFramePr>
        <p:xfrm>
          <a:off x="1179928" y="1447060"/>
          <a:ext cx="10591861" cy="5632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Rovná spojovacia šípka 5">
            <a:extLst>
              <a:ext uri="{FF2B5EF4-FFF2-40B4-BE49-F238E27FC236}">
                <a16:creationId xmlns:a16="http://schemas.microsoft.com/office/drawing/2014/main" id="{E0A3284D-302D-8E6D-F136-9CC7FBFF0A66}"/>
              </a:ext>
            </a:extLst>
          </p:cNvPr>
          <p:cNvCxnSpPr/>
          <p:nvPr/>
        </p:nvCxnSpPr>
        <p:spPr>
          <a:xfrm>
            <a:off x="6995604" y="3036163"/>
            <a:ext cx="1225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30B645FF-6416-2AD7-5574-DA9649607BA7}"/>
              </a:ext>
            </a:extLst>
          </p:cNvPr>
          <p:cNvCxnSpPr/>
          <p:nvPr/>
        </p:nvCxnSpPr>
        <p:spPr>
          <a:xfrm>
            <a:off x="3693111" y="4119239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ovná spojovacia šípka 10">
            <a:extLst>
              <a:ext uri="{FF2B5EF4-FFF2-40B4-BE49-F238E27FC236}">
                <a16:creationId xmlns:a16="http://schemas.microsoft.com/office/drawing/2014/main" id="{3DB00130-A62E-3335-E382-E07DD3144C4B}"/>
              </a:ext>
            </a:extLst>
          </p:cNvPr>
          <p:cNvCxnSpPr/>
          <p:nvPr/>
        </p:nvCxnSpPr>
        <p:spPr>
          <a:xfrm>
            <a:off x="5601810" y="4119239"/>
            <a:ext cx="0" cy="328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ovná spojovacia šípka 12">
            <a:extLst>
              <a:ext uri="{FF2B5EF4-FFF2-40B4-BE49-F238E27FC236}">
                <a16:creationId xmlns:a16="http://schemas.microsoft.com/office/drawing/2014/main" id="{AC00E921-D4EA-5F0A-7FA0-C6D039875784}"/>
              </a:ext>
            </a:extLst>
          </p:cNvPr>
          <p:cNvCxnSpPr/>
          <p:nvPr/>
        </p:nvCxnSpPr>
        <p:spPr>
          <a:xfrm>
            <a:off x="6578353" y="4119239"/>
            <a:ext cx="514905" cy="319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ovná spojovacia šípka 14">
            <a:extLst>
              <a:ext uri="{FF2B5EF4-FFF2-40B4-BE49-F238E27FC236}">
                <a16:creationId xmlns:a16="http://schemas.microsoft.com/office/drawing/2014/main" id="{67131D2B-763F-49F6-355B-0285020746F8}"/>
              </a:ext>
            </a:extLst>
          </p:cNvPr>
          <p:cNvCxnSpPr/>
          <p:nvPr/>
        </p:nvCxnSpPr>
        <p:spPr>
          <a:xfrm>
            <a:off x="6995604" y="3821837"/>
            <a:ext cx="2485747" cy="181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Rovná spojovacia šípka 16">
            <a:extLst>
              <a:ext uri="{FF2B5EF4-FFF2-40B4-BE49-F238E27FC236}">
                <a16:creationId xmlns:a16="http://schemas.microsoft.com/office/drawing/2014/main" id="{5F76FEFF-A127-5E67-B432-6372D2D0BF8A}"/>
              </a:ext>
            </a:extLst>
          </p:cNvPr>
          <p:cNvCxnSpPr/>
          <p:nvPr/>
        </p:nvCxnSpPr>
        <p:spPr>
          <a:xfrm>
            <a:off x="3773010" y="4119239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>
            <a:extLst>
              <a:ext uri="{FF2B5EF4-FFF2-40B4-BE49-F238E27FC236}">
                <a16:creationId xmlns:a16="http://schemas.microsoft.com/office/drawing/2014/main" id="{34FA1B8B-7407-7754-7FF8-BA0CFD2409A0}"/>
              </a:ext>
            </a:extLst>
          </p:cNvPr>
          <p:cNvCxnSpPr/>
          <p:nvPr/>
        </p:nvCxnSpPr>
        <p:spPr>
          <a:xfrm>
            <a:off x="2281561" y="4119239"/>
            <a:ext cx="639192" cy="568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68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C7C0F-FD24-52B8-F8FF-89E80A911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/>
              <a:t>personálne oddelenie</a:t>
            </a:r>
            <a:br>
              <a:rPr lang="sk-SK" sz="4400" dirty="0"/>
            </a:br>
            <a:r>
              <a:rPr lang="sk-SK" sz="4400" dirty="0"/>
              <a:t>Hr department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D3DEE95F-61D1-3919-6C4A-BC87901D84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233867"/>
              </p:ext>
            </p:extLst>
          </p:nvPr>
        </p:nvGraphicFramePr>
        <p:xfrm>
          <a:off x="1020932" y="2285999"/>
          <a:ext cx="10741981" cy="406486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211192">
                  <a:extLst>
                    <a:ext uri="{9D8B030D-6E8A-4147-A177-3AD203B41FA5}">
                      <a16:colId xmlns:a16="http://schemas.microsoft.com/office/drawing/2014/main" val="1679114137"/>
                    </a:ext>
                  </a:extLst>
                </a:gridCol>
                <a:gridCol w="5530789">
                  <a:extLst>
                    <a:ext uri="{9D8B030D-6E8A-4147-A177-3AD203B41FA5}">
                      <a16:colId xmlns:a16="http://schemas.microsoft.com/office/drawing/2014/main" val="695237719"/>
                    </a:ext>
                  </a:extLst>
                </a:gridCol>
              </a:tblGrid>
              <a:tr h="897754">
                <a:tc>
                  <a:txBody>
                    <a:bodyPr/>
                    <a:lstStyle/>
                    <a:p>
                      <a:r>
                        <a:rPr lang="sk-SK" sz="2800" b="1" dirty="0"/>
                        <a:t>CHRO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0" dirty="0"/>
                        <a:t>vedúci personálneho oddelenia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350577"/>
                  </a:ext>
                </a:extLst>
              </a:tr>
              <a:tr h="897754">
                <a:tc>
                  <a:txBody>
                    <a:bodyPr/>
                    <a:lstStyle/>
                    <a:p>
                      <a:r>
                        <a:rPr lang="sk-SK" sz="2800" b="1" dirty="0" err="1"/>
                        <a:t>Director</a:t>
                      </a:r>
                      <a:r>
                        <a:rPr lang="sk-SK" sz="2800" b="1" dirty="0"/>
                        <a:t> of 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/>
                        <a:t>personálny riaditeľ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690507"/>
                  </a:ext>
                </a:extLst>
              </a:tr>
              <a:tr h="897754">
                <a:tc>
                  <a:txBody>
                    <a:bodyPr/>
                    <a:lstStyle/>
                    <a:p>
                      <a:r>
                        <a:rPr lang="sk-SK" sz="2800" b="1" dirty="0"/>
                        <a:t>HR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/>
                        <a:t>manažér ľudských zdrojov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524198"/>
                  </a:ext>
                </a:extLst>
              </a:tr>
              <a:tr h="897754">
                <a:tc>
                  <a:txBody>
                    <a:bodyPr/>
                    <a:lstStyle/>
                    <a:p>
                      <a:r>
                        <a:rPr lang="en-US" sz="2800" b="1" noProof="0" dirty="0"/>
                        <a:t>Personnel generalist/Coordinator/</a:t>
                      </a:r>
                    </a:p>
                    <a:p>
                      <a:r>
                        <a:rPr lang="en-US" sz="2800" b="1" noProof="0" dirty="0"/>
                        <a:t>HR Assistant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/>
                        <a:t>asistent personálneho riaditeľa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791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91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77A7B-008B-5834-A207-FAD78ADE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/>
              <a:t>obchodné oddelenie</a:t>
            </a:r>
            <a:br>
              <a:rPr lang="sk-SK" sz="4400" dirty="0"/>
            </a:br>
            <a:r>
              <a:rPr lang="sk-SK" sz="4400" dirty="0" err="1"/>
              <a:t>sales</a:t>
            </a:r>
            <a:r>
              <a:rPr lang="sk-SK" sz="4400" dirty="0"/>
              <a:t> department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C0F987AB-A26C-E6C8-A932-3D6A0ECD8C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775550"/>
              </p:ext>
            </p:extLst>
          </p:nvPr>
        </p:nvGraphicFramePr>
        <p:xfrm>
          <a:off x="1251677" y="2285999"/>
          <a:ext cx="10484603" cy="418961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47450">
                  <a:extLst>
                    <a:ext uri="{9D8B030D-6E8A-4147-A177-3AD203B41FA5}">
                      <a16:colId xmlns:a16="http://schemas.microsoft.com/office/drawing/2014/main" val="3695037505"/>
                    </a:ext>
                  </a:extLst>
                </a:gridCol>
                <a:gridCol w="5437153">
                  <a:extLst>
                    <a:ext uri="{9D8B030D-6E8A-4147-A177-3AD203B41FA5}">
                      <a16:colId xmlns:a16="http://schemas.microsoft.com/office/drawing/2014/main" val="2696920996"/>
                    </a:ext>
                  </a:extLst>
                </a:gridCol>
              </a:tblGrid>
              <a:tr h="837923">
                <a:tc>
                  <a:txBody>
                    <a:bodyPr/>
                    <a:lstStyle/>
                    <a:p>
                      <a:r>
                        <a:rPr lang="en-US" sz="3200" noProof="0"/>
                        <a:t>COO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noProof="0"/>
                        <a:t>Vedúci obchodného oddelenia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31542"/>
                  </a:ext>
                </a:extLst>
              </a:tr>
              <a:tr h="837923">
                <a:tc>
                  <a:txBody>
                    <a:bodyPr/>
                    <a:lstStyle/>
                    <a:p>
                      <a:r>
                        <a:rPr lang="en-US" sz="3200" b="1" noProof="0"/>
                        <a:t>Director of sale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noProof="0"/>
                        <a:t>Obchodný riaditeľ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51174"/>
                  </a:ext>
                </a:extLst>
              </a:tr>
              <a:tr h="837923">
                <a:tc>
                  <a:txBody>
                    <a:bodyPr/>
                    <a:lstStyle/>
                    <a:p>
                      <a:r>
                        <a:rPr lang="en-US" sz="3200" b="1" noProof="0"/>
                        <a:t>Sales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noProof="0"/>
                        <a:t>Obchodný manažér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381978"/>
                  </a:ext>
                </a:extLst>
              </a:tr>
              <a:tr h="837923">
                <a:tc>
                  <a:txBody>
                    <a:bodyPr/>
                    <a:lstStyle/>
                    <a:p>
                      <a:r>
                        <a:rPr lang="en-US" sz="3200" b="1" noProof="0"/>
                        <a:t>Business agent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noProof="0"/>
                        <a:t>Obchodný zástupca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586284"/>
                  </a:ext>
                </a:extLst>
              </a:tr>
              <a:tr h="837923">
                <a:tc>
                  <a:txBody>
                    <a:bodyPr/>
                    <a:lstStyle/>
                    <a:p>
                      <a:r>
                        <a:rPr lang="en-US" sz="3200" b="1" noProof="0"/>
                        <a:t>Sales assistant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noProof="0" dirty="0" err="1"/>
                        <a:t>Asistent</a:t>
                      </a:r>
                      <a:r>
                        <a:rPr lang="en-US" sz="3200" noProof="0" dirty="0"/>
                        <a:t> </a:t>
                      </a:r>
                      <a:r>
                        <a:rPr lang="en-US" sz="3200" noProof="0" dirty="0" err="1"/>
                        <a:t>predaja</a:t>
                      </a:r>
                      <a:endParaRPr lang="en-US" sz="3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739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65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DBC53-EB99-4FA4-118D-A85A44220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dirty="0"/>
              <a:t>ekonomické oddelenie</a:t>
            </a:r>
            <a:br>
              <a:rPr lang="sk-SK" sz="4400" dirty="0"/>
            </a:br>
            <a:r>
              <a:rPr lang="sk-SK" sz="4400" dirty="0" err="1"/>
              <a:t>accounting</a:t>
            </a:r>
            <a:r>
              <a:rPr lang="sk-SK" sz="4400" dirty="0"/>
              <a:t> and </a:t>
            </a:r>
            <a:r>
              <a:rPr lang="sk-SK" sz="4400" dirty="0" err="1"/>
              <a:t>finance</a:t>
            </a:r>
            <a:r>
              <a:rPr lang="sk-SK" sz="4400" dirty="0"/>
              <a:t> department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E7C3C2C9-E4B3-BFDC-25A4-097B174C05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557165"/>
              </p:ext>
            </p:extLst>
          </p:nvPr>
        </p:nvGraphicFramePr>
        <p:xfrm>
          <a:off x="1250950" y="2285999"/>
          <a:ext cx="10361042" cy="348448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5180521">
                  <a:extLst>
                    <a:ext uri="{9D8B030D-6E8A-4147-A177-3AD203B41FA5}">
                      <a16:colId xmlns:a16="http://schemas.microsoft.com/office/drawing/2014/main" val="4239063265"/>
                    </a:ext>
                  </a:extLst>
                </a:gridCol>
                <a:gridCol w="5180521">
                  <a:extLst>
                    <a:ext uri="{9D8B030D-6E8A-4147-A177-3AD203B41FA5}">
                      <a16:colId xmlns:a16="http://schemas.microsoft.com/office/drawing/2014/main" val="4096617788"/>
                    </a:ext>
                  </a:extLst>
                </a:gridCol>
              </a:tblGrid>
              <a:tr h="696897">
                <a:tc>
                  <a:txBody>
                    <a:bodyPr/>
                    <a:lstStyle/>
                    <a:p>
                      <a:r>
                        <a:rPr lang="en-US" sz="2800" b="1" noProof="0"/>
                        <a:t>CFO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noProof="0"/>
                        <a:t>vedúci ekonomického oddelenia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206955"/>
                  </a:ext>
                </a:extLst>
              </a:tr>
              <a:tr h="696897">
                <a:tc>
                  <a:txBody>
                    <a:bodyPr/>
                    <a:lstStyle/>
                    <a:p>
                      <a:r>
                        <a:rPr lang="en-US" sz="2800" b="1" noProof="0"/>
                        <a:t>Finance 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/>
                        <a:t>ekonomický riaditeľ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455445"/>
                  </a:ext>
                </a:extLst>
              </a:tr>
              <a:tr h="696897">
                <a:tc>
                  <a:txBody>
                    <a:bodyPr/>
                    <a:lstStyle/>
                    <a:p>
                      <a:r>
                        <a:rPr lang="en-US" sz="2800" b="1" noProof="0"/>
                        <a:t>Chief accountant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/>
                        <a:t>hlavný účtovník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93645"/>
                  </a:ext>
                </a:extLst>
              </a:tr>
              <a:tr h="696897">
                <a:tc>
                  <a:txBody>
                    <a:bodyPr/>
                    <a:lstStyle/>
                    <a:p>
                      <a:r>
                        <a:rPr lang="en-US" sz="2800" b="1" noProof="0"/>
                        <a:t>Accountant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/>
                        <a:t>účtovník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556189"/>
                  </a:ext>
                </a:extLst>
              </a:tr>
              <a:tr h="696897">
                <a:tc>
                  <a:txBody>
                    <a:bodyPr/>
                    <a:lstStyle/>
                    <a:p>
                      <a:r>
                        <a:rPr lang="en-US" sz="2800" b="1" noProof="0"/>
                        <a:t>Payroll accountant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err="1"/>
                        <a:t>mzdový</a:t>
                      </a:r>
                      <a:r>
                        <a:rPr lang="en-US" sz="2800" noProof="0" dirty="0"/>
                        <a:t> </a:t>
                      </a:r>
                      <a:r>
                        <a:rPr lang="en-US" sz="2800" noProof="0" dirty="0" err="1"/>
                        <a:t>účtovník</a:t>
                      </a:r>
                      <a:endParaRPr lang="en-US" sz="28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470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19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28AA8-C5F0-C8F2-4C28-914A892AB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39697"/>
            <a:ext cx="10178322" cy="738711"/>
          </a:xfrm>
        </p:spPr>
        <p:txBody>
          <a:bodyPr>
            <a:noAutofit/>
          </a:bodyPr>
          <a:lstStyle/>
          <a:p>
            <a:r>
              <a:rPr lang="sk-SK" sz="4400" dirty="0"/>
              <a:t>výrobné oddelenie</a:t>
            </a:r>
            <a:br>
              <a:rPr lang="sk-SK" sz="4400" dirty="0"/>
            </a:br>
            <a:r>
              <a:rPr lang="sk-SK" sz="4400" dirty="0" err="1"/>
              <a:t>ops</a:t>
            </a:r>
            <a:br>
              <a:rPr lang="sk-SK" sz="4400" dirty="0"/>
            </a:br>
            <a:r>
              <a:rPr lang="sk-SK" sz="4400" dirty="0" err="1"/>
              <a:t>production</a:t>
            </a:r>
            <a:r>
              <a:rPr lang="sk-SK" sz="4400" dirty="0"/>
              <a:t> department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CEDE5DBF-DA51-E29B-AB7E-42E5C346DD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096706"/>
              </p:ext>
            </p:extLst>
          </p:nvPr>
        </p:nvGraphicFramePr>
        <p:xfrm>
          <a:off x="994299" y="2285999"/>
          <a:ext cx="10626571" cy="332468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150863">
                  <a:extLst>
                    <a:ext uri="{9D8B030D-6E8A-4147-A177-3AD203B41FA5}">
                      <a16:colId xmlns:a16="http://schemas.microsoft.com/office/drawing/2014/main" val="1720646283"/>
                    </a:ext>
                  </a:extLst>
                </a:gridCol>
                <a:gridCol w="5475708">
                  <a:extLst>
                    <a:ext uri="{9D8B030D-6E8A-4147-A177-3AD203B41FA5}">
                      <a16:colId xmlns:a16="http://schemas.microsoft.com/office/drawing/2014/main" val="3612572789"/>
                    </a:ext>
                  </a:extLst>
                </a:gridCol>
              </a:tblGrid>
              <a:tr h="702299">
                <a:tc>
                  <a:txBody>
                    <a:bodyPr/>
                    <a:lstStyle/>
                    <a:p>
                      <a:r>
                        <a:rPr lang="en-US" sz="3200" b="1" noProof="0"/>
                        <a:t>COO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noProof="0"/>
                        <a:t>vedúci výrobného oddelenia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623667"/>
                  </a:ext>
                </a:extLst>
              </a:tr>
              <a:tr h="702299">
                <a:tc>
                  <a:txBody>
                    <a:bodyPr/>
                    <a:lstStyle/>
                    <a:p>
                      <a:r>
                        <a:rPr lang="en-US" sz="3200" b="1" noProof="0"/>
                        <a:t>Operations 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noProof="0"/>
                        <a:t>výrobný riaditeľ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46515"/>
                  </a:ext>
                </a:extLst>
              </a:tr>
              <a:tr h="1217791">
                <a:tc>
                  <a:txBody>
                    <a:bodyPr/>
                    <a:lstStyle/>
                    <a:p>
                      <a:r>
                        <a:rPr lang="en-US" sz="3200" b="1" noProof="0" dirty="0"/>
                        <a:t>Production planner/schemer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noProof="0"/>
                        <a:t>plánovač výroby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922924"/>
                  </a:ext>
                </a:extLst>
              </a:tr>
              <a:tr h="702299">
                <a:tc>
                  <a:txBody>
                    <a:bodyPr/>
                    <a:lstStyle/>
                    <a:p>
                      <a:r>
                        <a:rPr lang="en-US" sz="3200" b="1" noProof="0"/>
                        <a:t>Quality assurance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noProof="0" dirty="0" err="1"/>
                        <a:t>kvalitár</a:t>
                      </a:r>
                      <a:endParaRPr lang="en-US" sz="3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005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53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51E65-F3FC-DB83-D489-D78CA3E54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814" y="164593"/>
            <a:ext cx="10178322" cy="545622"/>
          </a:xfrm>
        </p:spPr>
        <p:txBody>
          <a:bodyPr>
            <a:normAutofit/>
          </a:bodyPr>
          <a:lstStyle/>
          <a:p>
            <a:r>
              <a:rPr lang="sk-SK" sz="2800" dirty="0"/>
              <a:t>DO YOU KNOW WHAT ALL THESE ABBREVIATIONS MEAN?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B0072E9E-F8A4-709C-5335-AF287BFEFB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098544"/>
              </p:ext>
            </p:extLst>
          </p:nvPr>
        </p:nvGraphicFramePr>
        <p:xfrm>
          <a:off x="923278" y="829817"/>
          <a:ext cx="10946167" cy="60693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30283">
                  <a:extLst>
                    <a:ext uri="{9D8B030D-6E8A-4147-A177-3AD203B41FA5}">
                      <a16:colId xmlns:a16="http://schemas.microsoft.com/office/drawing/2014/main" val="2079551217"/>
                    </a:ext>
                  </a:extLst>
                </a:gridCol>
                <a:gridCol w="5015884">
                  <a:extLst>
                    <a:ext uri="{9D8B030D-6E8A-4147-A177-3AD203B41FA5}">
                      <a16:colId xmlns:a16="http://schemas.microsoft.com/office/drawing/2014/main" val="3447633098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r>
                        <a:rPr lang="en-US" sz="2400" b="1" noProof="0"/>
                        <a:t>CEO – Chief Executive Officer</a:t>
                      </a:r>
                    </a:p>
                    <a:p>
                      <a:r>
                        <a:rPr lang="en-US" sz="2400" b="1" noProof="0"/>
                        <a:t>Managing director</a:t>
                      </a:r>
                    </a:p>
                    <a:p>
                      <a:r>
                        <a:rPr lang="en-US" sz="2400" b="1" noProof="0"/>
                        <a:t>General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noProof="0"/>
                        <a:t>Generálny riaditeľ (USA)</a:t>
                      </a:r>
                    </a:p>
                    <a:p>
                      <a:r>
                        <a:rPr lang="en-US" sz="2400" b="0" noProof="0"/>
                        <a:t>Generálny riaditeľ (GB)</a:t>
                      </a:r>
                    </a:p>
                    <a:p>
                      <a:r>
                        <a:rPr lang="en-US" sz="2400" b="0" noProof="0"/>
                        <a:t>Generálny riaditeľ (SVK)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51101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2400" b="1" noProof="0"/>
                        <a:t>CFO – Chief Financial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/>
                        <a:t>Finančný riaditeľ/ Vedúci ekonomického oddelenia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768088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r>
                        <a:rPr lang="en-US" sz="2400" b="1" noProof="0"/>
                        <a:t>CMO – Chief Marketing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/>
                        <a:t>Marketingový riaditeľ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618090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r>
                        <a:rPr lang="en-US" sz="2400" b="1" noProof="0"/>
                        <a:t>CIO – Chief Information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/>
                        <a:t>Riaditeľ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01835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r>
                        <a:rPr lang="en-US" sz="2400" b="1" noProof="0"/>
                        <a:t>COO – Chief Operations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/>
                        <a:t>Prevádzkový riaditeľ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021899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r>
                        <a:rPr lang="en-US" sz="2400" b="1" noProof="0" dirty="0"/>
                        <a:t>CSO – Chief Sales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/>
                        <a:t>Obchodný riaditeľ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79314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r>
                        <a:rPr lang="en-US" sz="2400" b="1" noProof="0"/>
                        <a:t>CAO – Chief Accounting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/>
                        <a:t>Riaditeľ pre účtovníctvo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20345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r>
                        <a:rPr lang="en-US" sz="2400" b="1" noProof="0"/>
                        <a:t>CHRO – Chief Human Resources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err="1"/>
                        <a:t>Personálny</a:t>
                      </a:r>
                      <a:r>
                        <a:rPr lang="en-US" sz="2400" noProof="0" dirty="0"/>
                        <a:t> </a:t>
                      </a:r>
                      <a:r>
                        <a:rPr lang="en-US" sz="2400" noProof="0" dirty="0" err="1"/>
                        <a:t>riaditeľ</a:t>
                      </a:r>
                      <a:endParaRPr lang="en-US" sz="2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231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289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ľka 3">
            <a:extLst>
              <a:ext uri="{FF2B5EF4-FFF2-40B4-BE49-F238E27FC236}">
                <a16:creationId xmlns:a16="http://schemas.microsoft.com/office/drawing/2014/main" id="{08C63253-6507-165E-B887-4A591B5C2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903575"/>
              </p:ext>
            </p:extLst>
          </p:nvPr>
        </p:nvGraphicFramePr>
        <p:xfrm>
          <a:off x="976545" y="204188"/>
          <a:ext cx="10848512" cy="525069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28488">
                  <a:extLst>
                    <a:ext uri="{9D8B030D-6E8A-4147-A177-3AD203B41FA5}">
                      <a16:colId xmlns:a16="http://schemas.microsoft.com/office/drawing/2014/main" val="2516808539"/>
                    </a:ext>
                  </a:extLst>
                </a:gridCol>
                <a:gridCol w="7320024">
                  <a:extLst>
                    <a:ext uri="{9D8B030D-6E8A-4147-A177-3AD203B41FA5}">
                      <a16:colId xmlns:a16="http://schemas.microsoft.com/office/drawing/2014/main" val="1157997092"/>
                    </a:ext>
                  </a:extLst>
                </a:gridCol>
              </a:tblGrid>
              <a:tr h="456308">
                <a:tc>
                  <a:txBody>
                    <a:bodyPr/>
                    <a:lstStyle/>
                    <a:p>
                      <a:r>
                        <a:rPr lang="sk-SK" sz="2400" b="1" dirty="0" err="1"/>
                        <a:t>Executive</a:t>
                      </a:r>
                      <a:r>
                        <a:rPr lang="sk-SK" sz="2400" b="1" dirty="0"/>
                        <a:t> </a:t>
                      </a:r>
                      <a:r>
                        <a:rPr lang="sk-SK" sz="2400" b="1" dirty="0" err="1"/>
                        <a:t>Assistant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b="0" dirty="0"/>
                        <a:t>Výkonný asistent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855923"/>
                  </a:ext>
                </a:extLst>
              </a:tr>
              <a:tr h="787601">
                <a:tc>
                  <a:txBody>
                    <a:bodyPr/>
                    <a:lstStyle/>
                    <a:p>
                      <a:r>
                        <a:rPr lang="sk-SK" sz="2400" b="1" dirty="0"/>
                        <a:t>Junior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pozícia pracovníka v najnižších úrovniach manažmentu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845151"/>
                  </a:ext>
                </a:extLst>
              </a:tr>
              <a:tr h="677067">
                <a:tc>
                  <a:txBody>
                    <a:bodyPr/>
                    <a:lstStyle/>
                    <a:p>
                      <a:r>
                        <a:rPr lang="sk-SK" sz="2400" b="1" dirty="0"/>
                        <a:t>Senior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člen najnižšieho a stredného manažmentu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189980"/>
                  </a:ext>
                </a:extLst>
              </a:tr>
              <a:tr h="456308">
                <a:tc>
                  <a:txBody>
                    <a:bodyPr/>
                    <a:lstStyle/>
                    <a:p>
                      <a:r>
                        <a:rPr lang="sk-SK" sz="2400" b="1" dirty="0" err="1"/>
                        <a:t>Sales</a:t>
                      </a:r>
                      <a:r>
                        <a:rPr lang="sk-SK" sz="2400" b="1" dirty="0"/>
                        <a:t>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Obchodný riaditeľ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771322"/>
                  </a:ext>
                </a:extLst>
              </a:tr>
              <a:tr h="456308">
                <a:tc>
                  <a:txBody>
                    <a:bodyPr/>
                    <a:lstStyle/>
                    <a:p>
                      <a:r>
                        <a:rPr lang="sk-SK" sz="2400" b="1" dirty="0"/>
                        <a:t>Speaker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prednášajúci na konferencii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389755"/>
                  </a:ext>
                </a:extLst>
              </a:tr>
              <a:tr h="456308">
                <a:tc>
                  <a:txBody>
                    <a:bodyPr/>
                    <a:lstStyle/>
                    <a:p>
                      <a:r>
                        <a:rPr lang="sk-SK" sz="2400" b="1" dirty="0"/>
                        <a:t>PM/Project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Projektový manažér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011216"/>
                  </a:ext>
                </a:extLst>
              </a:tr>
              <a:tr h="677067">
                <a:tc>
                  <a:txBody>
                    <a:bodyPr/>
                    <a:lstStyle/>
                    <a:p>
                      <a:r>
                        <a:rPr lang="sk-SK" sz="2400" b="1" dirty="0" err="1"/>
                        <a:t>Managing</a:t>
                      </a:r>
                      <a:r>
                        <a:rPr lang="sk-SK" sz="2400" b="1" dirty="0"/>
                        <a:t> </a:t>
                      </a:r>
                      <a:r>
                        <a:rPr lang="sk-SK" sz="2400" b="1" dirty="0" err="1"/>
                        <a:t>Director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alternatívne označenie pre riaditeľ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763407"/>
                  </a:ext>
                </a:extLst>
              </a:tr>
              <a:tr h="644307">
                <a:tc>
                  <a:txBody>
                    <a:bodyPr/>
                    <a:lstStyle/>
                    <a:p>
                      <a:r>
                        <a:rPr lang="sk-SK" sz="2400" b="1" dirty="0" err="1"/>
                        <a:t>Board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predstavenstvo/vedenie spoločnosti (SVK)</a:t>
                      </a:r>
                    </a:p>
                    <a:p>
                      <a:r>
                        <a:rPr lang="sk-SK" sz="2400" dirty="0"/>
                        <a:t>pôvodný význam – „Rada riaditeľov“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77752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sk-SK" sz="2400" b="1" dirty="0"/>
                        <a:t>Business agent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Obchodný zástupca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151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617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D835D-BDF7-0086-9814-81B4F3283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5898"/>
          </a:xfrm>
        </p:spPr>
        <p:txBody>
          <a:bodyPr/>
          <a:lstStyle/>
          <a:p>
            <a:r>
              <a:rPr lang="sk-SK" dirty="0"/>
              <a:t>používané pojmy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E709EB04-02B1-8D11-0DCD-40793A02ED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070164"/>
              </p:ext>
            </p:extLst>
          </p:nvPr>
        </p:nvGraphicFramePr>
        <p:xfrm>
          <a:off x="1074197" y="1482571"/>
          <a:ext cx="10511161" cy="52023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61520">
                  <a:extLst>
                    <a:ext uri="{9D8B030D-6E8A-4147-A177-3AD203B41FA5}">
                      <a16:colId xmlns:a16="http://schemas.microsoft.com/office/drawing/2014/main" val="918074735"/>
                    </a:ext>
                  </a:extLst>
                </a:gridCol>
                <a:gridCol w="5349641">
                  <a:extLst>
                    <a:ext uri="{9D8B030D-6E8A-4147-A177-3AD203B41FA5}">
                      <a16:colId xmlns:a16="http://schemas.microsoft.com/office/drawing/2014/main" val="3025397264"/>
                    </a:ext>
                  </a:extLst>
                </a:gridCol>
              </a:tblGrid>
              <a:tr h="520231">
                <a:tc>
                  <a:txBody>
                    <a:bodyPr/>
                    <a:lstStyle/>
                    <a:p>
                      <a:r>
                        <a:rPr lang="sk-SK" sz="2400" dirty="0"/>
                        <a:t>slovenský jazyk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296012"/>
                  </a:ext>
                </a:extLst>
              </a:tr>
              <a:tr h="520231">
                <a:tc>
                  <a:txBody>
                    <a:bodyPr/>
                    <a:lstStyle/>
                    <a:p>
                      <a:r>
                        <a:rPr lang="sk-SK" sz="2400" dirty="0"/>
                        <a:t>organizačný poriadok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nie je anglický ekvivalent, nepoznajú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416478"/>
                  </a:ext>
                </a:extLst>
              </a:tr>
              <a:tr h="520231">
                <a:tc>
                  <a:txBody>
                    <a:bodyPr/>
                    <a:lstStyle/>
                    <a:p>
                      <a:r>
                        <a:rPr lang="sk-SK" sz="2400" dirty="0"/>
                        <a:t>organizačná štruktúra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/>
                        <a:t>Organizational structure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130764"/>
                  </a:ext>
                </a:extLst>
              </a:tr>
              <a:tr h="520231">
                <a:tc>
                  <a:txBody>
                    <a:bodyPr/>
                    <a:lstStyle/>
                    <a:p>
                      <a:r>
                        <a:rPr lang="sk-SK" sz="2400" dirty="0"/>
                        <a:t>organizačná schéma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/>
                        <a:t>Organizational chart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983987"/>
                  </a:ext>
                </a:extLst>
              </a:tr>
              <a:tr h="520231">
                <a:tc>
                  <a:txBody>
                    <a:bodyPr/>
                    <a:lstStyle/>
                    <a:p>
                      <a:r>
                        <a:rPr lang="sk-SK" sz="2400" dirty="0"/>
                        <a:t>pracovná zmluva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/>
                        <a:t>Employment agreement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207069"/>
                  </a:ext>
                </a:extLst>
              </a:tr>
              <a:tr h="520231">
                <a:tc>
                  <a:txBody>
                    <a:bodyPr/>
                    <a:lstStyle/>
                    <a:p>
                      <a:r>
                        <a:rPr lang="sk-SK" sz="2400" dirty="0"/>
                        <a:t>pracovná pozícia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Work 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372085"/>
                  </a:ext>
                </a:extLst>
              </a:tr>
              <a:tr h="520231">
                <a:tc>
                  <a:txBody>
                    <a:bodyPr/>
                    <a:lstStyle/>
                    <a:p>
                      <a:r>
                        <a:rPr lang="sk-SK" sz="2400" dirty="0"/>
                        <a:t>pracovná náplň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/>
                        <a:t>Job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684958"/>
                  </a:ext>
                </a:extLst>
              </a:tr>
              <a:tr h="520231">
                <a:tc>
                  <a:txBody>
                    <a:bodyPr/>
                    <a:lstStyle/>
                    <a:p>
                      <a:r>
                        <a:rPr lang="sk-SK" sz="2400" dirty="0"/>
                        <a:t>právomoci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/>
                        <a:t>comptetencies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537688"/>
                  </a:ext>
                </a:extLst>
              </a:tr>
              <a:tr h="520231">
                <a:tc>
                  <a:txBody>
                    <a:bodyPr/>
                    <a:lstStyle/>
                    <a:p>
                      <a:r>
                        <a:rPr lang="sk-SK" sz="2400" dirty="0"/>
                        <a:t>zodpovednosti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/>
                        <a:t>responsibilities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99736"/>
                  </a:ext>
                </a:extLst>
              </a:tr>
              <a:tr h="520231">
                <a:tc>
                  <a:txBody>
                    <a:bodyPr/>
                    <a:lstStyle/>
                    <a:p>
                      <a:r>
                        <a:rPr lang="sk-SK" sz="2400" dirty="0"/>
                        <a:t>pracovný pohovor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Job interview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8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121911"/>
      </p:ext>
    </p:extLst>
  </p:cSld>
  <p:clrMapOvr>
    <a:masterClrMapping/>
  </p:clrMapOvr>
</p:sld>
</file>

<file path=ppt/theme/theme1.xml><?xml version="1.0" encoding="utf-8"?>
<a:theme xmlns:a="http://schemas.openxmlformats.org/drawingml/2006/main" name="Odznak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TM10001106[[fn=Odznak]]</Template>
  <TotalTime>1165</TotalTime>
  <Words>475</Words>
  <Application>Microsoft Office PowerPoint</Application>
  <PresentationFormat>Širokouhlá</PresentationFormat>
  <Paragraphs>144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Odznak</vt:lpstr>
      <vt:lpstr>ORGANIZATIONAL STRUCTURE AND JOB TITLES.</vt:lpstr>
      <vt:lpstr>organizačná schéma organizational chart</vt:lpstr>
      <vt:lpstr>personálne oddelenie Hr department</vt:lpstr>
      <vt:lpstr>obchodné oddelenie sales department</vt:lpstr>
      <vt:lpstr>ekonomické oddelenie accounting and finance department</vt:lpstr>
      <vt:lpstr>výrobné oddelenie ops production department</vt:lpstr>
      <vt:lpstr>DO YOU KNOW WHAT ALL THESE ABBREVIATIONS MEAN?</vt:lpstr>
      <vt:lpstr>Prezentácia programu PowerPoint</vt:lpstr>
      <vt:lpstr>používané pojmy</vt:lpstr>
      <vt:lpstr>Common workforce role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STRUCTURE AND JOB TITLES.</dc:title>
  <dc:creator>Lucia Fröhlichová</dc:creator>
  <cp:lastModifiedBy>Lucia Fröhlichová</cp:lastModifiedBy>
  <cp:revision>7</cp:revision>
  <dcterms:created xsi:type="dcterms:W3CDTF">2022-08-24T15:42:53Z</dcterms:created>
  <dcterms:modified xsi:type="dcterms:W3CDTF">2023-01-16T17:33:15Z</dcterms:modified>
</cp:coreProperties>
</file>