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349A8-400F-4A80-BC08-E3E86A633B91}" type="datetimeFigureOut">
              <a:rPr lang="sk-SK" smtClean="0"/>
              <a:t>30. 6. 2023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B50FD-CCC4-4A75-8C3F-DCE07BA053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6940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DD4AF8-B967-4776-83B0-67190F352E96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77B4CB-FB30-44CA-9CE3-29166BEFC7C2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7672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4AF8-B967-4776-83B0-67190F352E96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4CB-FB30-44CA-9CE3-29166BEFC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4AF8-B967-4776-83B0-67190F352E96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4CB-FB30-44CA-9CE3-29166BEFC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7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4AF8-B967-4776-83B0-67190F352E96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4CB-FB30-44CA-9CE3-29166BEFC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83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DD4AF8-B967-4776-83B0-67190F352E96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77B4CB-FB30-44CA-9CE3-29166BEFC7C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45672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4AF8-B967-4776-83B0-67190F352E96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4CB-FB30-44CA-9CE3-29166BEFC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16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4AF8-B967-4776-83B0-67190F352E96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4CB-FB30-44CA-9CE3-29166BEFC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85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4AF8-B967-4776-83B0-67190F352E96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4CB-FB30-44CA-9CE3-29166BEFC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8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4AF8-B967-4776-83B0-67190F352E96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B4CB-FB30-44CA-9CE3-29166BEFC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3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DD4AF8-B967-4776-83B0-67190F352E96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77B4CB-FB30-44CA-9CE3-29166BEFC7C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17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DD4AF8-B967-4776-83B0-67190F352E96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77B4CB-FB30-44CA-9CE3-29166BEFC7C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836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CDD4AF8-B967-4776-83B0-67190F352E96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A77B4CB-FB30-44CA-9CE3-29166BEFC7C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604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westernunion.com/sk/sk/send-money-onlin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B2E746-C666-BC9D-CCD5-6148E5484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824" y="1573543"/>
            <a:ext cx="10993549" cy="725242"/>
          </a:xfrm>
        </p:spPr>
        <p:txBody>
          <a:bodyPr/>
          <a:lstStyle/>
          <a:p>
            <a:pPr algn="ctr"/>
            <a:r>
              <a:rPr lang="sk-SK" sz="6000" dirty="0" err="1"/>
              <a:t>Methods</a:t>
            </a:r>
            <a:r>
              <a:rPr lang="sk-SK" sz="6000" dirty="0"/>
              <a:t> of </a:t>
            </a:r>
            <a:r>
              <a:rPr lang="sk-SK" sz="6000" dirty="0" err="1"/>
              <a:t>payment</a:t>
            </a:r>
            <a:endParaRPr lang="en-GB" sz="6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FA492B4-6DE6-4713-6409-0FD9C769F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ADK </a:t>
            </a:r>
            <a:r>
              <a:rPr lang="sk-SK" dirty="0" err="1"/>
              <a:t>BiOA</a:t>
            </a:r>
            <a:endParaRPr lang="en-GB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5BAEB9C1-B9AB-4056-8E46-4A5C9EBBC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70" y="2298785"/>
            <a:ext cx="6770255" cy="310635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920842" y="320634"/>
            <a:ext cx="323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Príloha č. 10</a:t>
            </a: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5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E8A49A-014F-D531-5729-4EC906D5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6255"/>
            <a:ext cx="9601200" cy="824345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5. </a:t>
            </a:r>
            <a:r>
              <a:rPr lang="sk-SK" dirty="0" err="1">
                <a:solidFill>
                  <a:srgbClr val="FF0000"/>
                </a:solidFill>
              </a:rPr>
              <a:t>Payments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through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the</a:t>
            </a:r>
            <a:r>
              <a:rPr lang="sk-SK" dirty="0">
                <a:solidFill>
                  <a:srgbClr val="FF0000"/>
                </a:solidFill>
              </a:rPr>
              <a:t> Post Office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A93961A-38BD-6686-8120-B6AF4EF29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36" y="990600"/>
            <a:ext cx="10049164" cy="4876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sk-SK" sz="2800" i="1" u="sng" dirty="0" err="1">
                <a:solidFill>
                  <a:schemeClr val="tx1"/>
                </a:solidFill>
              </a:rPr>
              <a:t>Postal</a:t>
            </a:r>
            <a:r>
              <a:rPr lang="sk-SK" sz="2800" i="1" u="sng" dirty="0">
                <a:solidFill>
                  <a:schemeClr val="tx1"/>
                </a:solidFill>
              </a:rPr>
              <a:t> </a:t>
            </a:r>
            <a:r>
              <a:rPr lang="sk-SK" sz="2800" i="1" u="sng" dirty="0" err="1">
                <a:solidFill>
                  <a:schemeClr val="tx1"/>
                </a:solidFill>
              </a:rPr>
              <a:t>orders</a:t>
            </a:r>
            <a:endParaRPr lang="sk-SK" sz="2800" i="1" u="sng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British </a:t>
            </a:r>
            <a:r>
              <a:rPr lang="sk-SK" sz="2800" dirty="0" err="1">
                <a:solidFill>
                  <a:schemeClr val="tx1"/>
                </a:solidFill>
              </a:rPr>
              <a:t>postal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orders</a:t>
            </a:r>
            <a:r>
              <a:rPr lang="sk-SK" sz="2800" dirty="0">
                <a:solidFill>
                  <a:schemeClr val="tx1"/>
                </a:solidFill>
              </a:rPr>
              <a:t> are </a:t>
            </a:r>
            <a:r>
              <a:rPr lang="sk-SK" sz="2800" dirty="0" err="1">
                <a:solidFill>
                  <a:schemeClr val="tx1"/>
                </a:solidFill>
              </a:rPr>
              <a:t>similar</a:t>
            </a:r>
            <a:r>
              <a:rPr lang="sk-SK" sz="2800" dirty="0">
                <a:solidFill>
                  <a:schemeClr val="tx1"/>
                </a:solidFill>
              </a:rPr>
              <a:t> to </a:t>
            </a:r>
            <a:r>
              <a:rPr lang="sk-SK" sz="2800" dirty="0" err="1">
                <a:solidFill>
                  <a:schemeClr val="tx1"/>
                </a:solidFill>
              </a:rPr>
              <a:t>cheques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for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those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without</a:t>
            </a:r>
            <a:r>
              <a:rPr lang="sk-SK" sz="2800" dirty="0">
                <a:solidFill>
                  <a:schemeClr val="tx1"/>
                </a:solidFill>
              </a:rPr>
              <a:t> bank </a:t>
            </a:r>
            <a:r>
              <a:rPr lang="sk-SK" sz="2800" dirty="0" err="1">
                <a:solidFill>
                  <a:schemeClr val="tx1"/>
                </a:solidFill>
              </a:rPr>
              <a:t>accounts</a:t>
            </a:r>
            <a:r>
              <a:rPr lang="sk-SK" sz="2800" dirty="0">
                <a:solidFill>
                  <a:schemeClr val="tx1"/>
                </a:solidFill>
              </a:rPr>
              <a:t> or </a:t>
            </a:r>
            <a:r>
              <a:rPr lang="sk-SK" sz="2800" dirty="0" err="1">
                <a:solidFill>
                  <a:schemeClr val="tx1"/>
                </a:solidFill>
              </a:rPr>
              <a:t>those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who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want</a:t>
            </a:r>
            <a:r>
              <a:rPr lang="sk-SK" sz="2800" dirty="0">
                <a:solidFill>
                  <a:schemeClr val="tx1"/>
                </a:solidFill>
              </a:rPr>
              <a:t> to </a:t>
            </a:r>
            <a:r>
              <a:rPr lang="sk-SK" sz="2800" dirty="0" err="1">
                <a:solidFill>
                  <a:schemeClr val="tx1"/>
                </a:solidFill>
              </a:rPr>
              <a:t>avoid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giving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personal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financial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details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while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shopping</a:t>
            </a:r>
            <a:r>
              <a:rPr lang="sk-SK" sz="2800" dirty="0">
                <a:solidFill>
                  <a:schemeClr val="tx1"/>
                </a:solidFill>
              </a:rPr>
              <a:t> online</a:t>
            </a:r>
          </a:p>
          <a:p>
            <a:r>
              <a:rPr lang="sk-SK" sz="2800" dirty="0">
                <a:solidFill>
                  <a:schemeClr val="tx1"/>
                </a:solidFill>
              </a:rPr>
              <a:t>look </a:t>
            </a:r>
            <a:r>
              <a:rPr lang="sk-SK" sz="2800" dirty="0" err="1">
                <a:solidFill>
                  <a:schemeClr val="tx1"/>
                </a:solidFill>
              </a:rPr>
              <a:t>like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cheques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with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the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payment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amount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printed</a:t>
            </a:r>
            <a:r>
              <a:rPr lang="sk-SK" sz="2800" dirty="0">
                <a:solidFill>
                  <a:schemeClr val="tx1"/>
                </a:solidFill>
              </a:rPr>
              <a:t> in </a:t>
            </a:r>
            <a:r>
              <a:rPr lang="sk-SK" sz="2800" dirty="0" err="1">
                <a:solidFill>
                  <a:schemeClr val="tx1"/>
                </a:solidFill>
              </a:rPr>
              <a:t>words</a:t>
            </a:r>
            <a:r>
              <a:rPr lang="sk-SK" sz="2800" dirty="0">
                <a:solidFill>
                  <a:schemeClr val="tx1"/>
                </a:solidFill>
              </a:rPr>
              <a:t> and </a:t>
            </a:r>
            <a:r>
              <a:rPr lang="sk-SK" sz="2800" dirty="0" err="1">
                <a:solidFill>
                  <a:schemeClr val="tx1"/>
                </a:solidFill>
              </a:rPr>
              <a:t>numbers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available</a:t>
            </a:r>
            <a:r>
              <a:rPr lang="sk-SK" sz="2800" dirty="0">
                <a:solidFill>
                  <a:schemeClr val="tx1"/>
                </a:solidFill>
              </a:rPr>
              <a:t> in </a:t>
            </a:r>
            <a:r>
              <a:rPr lang="sk-SK" sz="2800" dirty="0" err="1">
                <a:solidFill>
                  <a:schemeClr val="tx1"/>
                </a:solidFill>
              </a:rPr>
              <a:t>any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value</a:t>
            </a:r>
            <a:r>
              <a:rPr lang="sk-SK" sz="2800" dirty="0">
                <a:solidFill>
                  <a:schemeClr val="tx1"/>
                </a:solidFill>
              </a:rPr>
              <a:t>                                                                             </a:t>
            </a:r>
            <a:r>
              <a:rPr lang="sk-SK" sz="2800" dirty="0" err="1">
                <a:solidFill>
                  <a:schemeClr val="tx1"/>
                </a:solidFill>
              </a:rPr>
              <a:t>up</a:t>
            </a:r>
            <a:r>
              <a:rPr lang="sk-SK" sz="2800" dirty="0">
                <a:solidFill>
                  <a:schemeClr val="tx1"/>
                </a:solidFill>
              </a:rPr>
              <a:t> to UK £250</a:t>
            </a:r>
          </a:p>
          <a:p>
            <a:r>
              <a:rPr lang="sk-SK" sz="2800" dirty="0" err="1">
                <a:solidFill>
                  <a:schemeClr val="tx1"/>
                </a:solidFill>
              </a:rPr>
              <a:t>many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countries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overseas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will</a:t>
            </a:r>
            <a:r>
              <a:rPr lang="sk-SK" sz="2800" dirty="0">
                <a:solidFill>
                  <a:schemeClr val="tx1"/>
                </a:solidFill>
              </a:rPr>
              <a:t>                                                                         cash British </a:t>
            </a:r>
            <a:r>
              <a:rPr lang="sk-SK" sz="2800" dirty="0" err="1">
                <a:solidFill>
                  <a:schemeClr val="tx1"/>
                </a:solidFill>
              </a:rPr>
              <a:t>postal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orders</a:t>
            </a:r>
            <a:r>
              <a:rPr lang="sk-SK" sz="2800" dirty="0">
                <a:solidFill>
                  <a:schemeClr val="tx1"/>
                </a:solidFill>
              </a:rPr>
              <a:t> –                                                                             list in online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CE7466B4-BB35-C954-3979-05FB4770C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56" y="3757635"/>
            <a:ext cx="6186920" cy="30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6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C3E0E5-D0CB-F664-02E2-829BB3E1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08" y="103315"/>
            <a:ext cx="10864392" cy="852055"/>
          </a:xfrm>
        </p:spPr>
        <p:txBody>
          <a:bodyPr>
            <a:normAutofit/>
          </a:bodyPr>
          <a:lstStyle/>
          <a:p>
            <a:r>
              <a:rPr kumimoji="0" lang="sk-SK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5. </a:t>
            </a:r>
            <a:r>
              <a:rPr kumimoji="0" lang="sk-SK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Payments</a:t>
            </a:r>
            <a:r>
              <a:rPr kumimoji="0" lang="sk-SK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 </a:t>
            </a:r>
            <a:r>
              <a:rPr kumimoji="0" lang="sk-SK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through</a:t>
            </a:r>
            <a:r>
              <a:rPr kumimoji="0" lang="sk-SK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 </a:t>
            </a:r>
            <a:r>
              <a:rPr kumimoji="0" lang="sk-SK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the</a:t>
            </a:r>
            <a:r>
              <a:rPr kumimoji="0" lang="sk-SK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 Post Office 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(</a:t>
            </a:r>
            <a:r>
              <a:rPr kumimoji="0" lang="sk-S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continued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)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1754940-8188-4984-FCD4-21FE91FCD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59" y="1071417"/>
            <a:ext cx="10143241" cy="57158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sz="2800" i="1" u="sng" dirty="0">
                <a:solidFill>
                  <a:schemeClr val="tx1"/>
                </a:solidFill>
              </a:rPr>
              <a:t>MoneyGram®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located in over 233,000 agent locations in 190 countries and territories worldwide</a:t>
            </a:r>
          </a:p>
          <a:p>
            <a:r>
              <a:rPr lang="en-US" sz="2800" dirty="0">
                <a:solidFill>
                  <a:schemeClr val="tx1"/>
                </a:solidFill>
              </a:rPr>
              <a:t>allow you to securely transfer up to </a:t>
            </a:r>
            <a:r>
              <a:rPr lang="sk-SK" sz="2800" dirty="0">
                <a:solidFill>
                  <a:schemeClr val="tx1"/>
                </a:solidFill>
              </a:rPr>
              <a:t>                                                                      </a:t>
            </a:r>
            <a:r>
              <a:rPr lang="en-US" sz="2800" dirty="0">
                <a:solidFill>
                  <a:schemeClr val="tx1"/>
                </a:solidFill>
              </a:rPr>
              <a:t>UK £5,000 and money will typically </a:t>
            </a:r>
            <a:r>
              <a:rPr lang="sk-SK" sz="2800" dirty="0">
                <a:solidFill>
                  <a:schemeClr val="tx1"/>
                </a:solidFill>
              </a:rPr>
              <a:t>                                                                  </a:t>
            </a:r>
            <a:r>
              <a:rPr lang="en-US" sz="2800" dirty="0">
                <a:solidFill>
                  <a:schemeClr val="tx1"/>
                </a:solidFill>
              </a:rPr>
              <a:t>arrive within 10 minutes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sender will give a reference number to                             recipient, within 10 minutes the recipient                                       will be able to visit their local post office                                         with some identification, quote the </a:t>
            </a:r>
            <a:r>
              <a:rPr lang="sk-SK" sz="2800" dirty="0">
                <a:solidFill>
                  <a:schemeClr val="tx1"/>
                </a:solidFill>
              </a:rPr>
              <a:t>                                                      </a:t>
            </a:r>
            <a:r>
              <a:rPr lang="en-US" sz="2800" dirty="0">
                <a:solidFill>
                  <a:schemeClr val="tx1"/>
                </a:solidFill>
              </a:rPr>
              <a:t>reference number and receives the money                                                                      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09734F4C-BFEC-0DEC-064F-6A190132C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687" y="2341322"/>
            <a:ext cx="4260957" cy="43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8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EA6D1A-7DB9-EA12-F385-835514A4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008495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1. </a:t>
            </a:r>
            <a:r>
              <a:rPr lang="sk-SK" dirty="0" err="1">
                <a:solidFill>
                  <a:srgbClr val="FF0000"/>
                </a:solidFill>
              </a:rPr>
              <a:t>Payments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through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banks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33FD69C-C7F3-56EC-91E2-FB00BA990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30036"/>
            <a:ext cx="9601200" cy="45373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sk-SK" sz="2800" dirty="0">
                <a:solidFill>
                  <a:schemeClr val="tx1"/>
                </a:solidFill>
              </a:rPr>
              <a:t>Online banking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800" dirty="0" err="1">
                <a:solidFill>
                  <a:schemeClr val="tx1"/>
                </a:solidFill>
              </a:rPr>
              <a:t>Cheques</a:t>
            </a:r>
            <a:endParaRPr lang="sk-SK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sk-SK" sz="2800" dirty="0">
                <a:solidFill>
                  <a:schemeClr val="tx1"/>
                </a:solidFill>
              </a:rPr>
              <a:t>Bank </a:t>
            </a:r>
            <a:r>
              <a:rPr lang="sk-SK" sz="2800" dirty="0" err="1">
                <a:solidFill>
                  <a:schemeClr val="tx1"/>
                </a:solidFill>
              </a:rPr>
              <a:t>giro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credit</a:t>
            </a:r>
            <a:endParaRPr lang="sk-SK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sk-SK" sz="2800" dirty="0">
                <a:solidFill>
                  <a:schemeClr val="tx1"/>
                </a:solidFill>
              </a:rPr>
              <a:t>FPS or BACS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800" dirty="0" err="1">
                <a:solidFill>
                  <a:schemeClr val="tx1"/>
                </a:solidFill>
              </a:rPr>
              <a:t>Electronic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Funds</a:t>
            </a:r>
            <a:r>
              <a:rPr lang="sk-SK" sz="2800" dirty="0">
                <a:solidFill>
                  <a:schemeClr val="tx1"/>
                </a:solidFill>
              </a:rPr>
              <a:t> Transfer (EFT)</a:t>
            </a:r>
          </a:p>
          <a:p>
            <a:pPr marL="457200" indent="-457200">
              <a:buFont typeface="+mj-lt"/>
              <a:buAutoNum type="alphaUcPeriod"/>
            </a:pPr>
            <a:r>
              <a:rPr lang="sk-SK" sz="2800" dirty="0" err="1">
                <a:solidFill>
                  <a:schemeClr val="tx1"/>
                </a:solidFill>
              </a:rPr>
              <a:t>Banker´s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drafts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4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C93C20-0E8C-EA14-B259-0F77ADF5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4268"/>
            <a:ext cx="9601200" cy="754144"/>
          </a:xfrm>
        </p:spPr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</a:rPr>
              <a:t>Cheques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28EB75A-029C-F01C-A277-A2D829B3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80" y="848412"/>
            <a:ext cx="10150193" cy="5476974"/>
          </a:xfrm>
        </p:spPr>
        <p:txBody>
          <a:bodyPr>
            <a:normAutofit/>
          </a:bodyPr>
          <a:lstStyle/>
          <a:p>
            <a:r>
              <a:rPr lang="sk-SK" sz="2800" dirty="0" err="1">
                <a:solidFill>
                  <a:schemeClr val="tx1"/>
                </a:solidFill>
              </a:rPr>
              <a:t>always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payable</a:t>
            </a:r>
            <a:r>
              <a:rPr lang="sk-SK" sz="2800" dirty="0">
                <a:solidFill>
                  <a:schemeClr val="tx1"/>
                </a:solidFill>
              </a:rPr>
              <a:t> on </a:t>
            </a:r>
            <a:r>
              <a:rPr lang="sk-SK" sz="2800" dirty="0" err="1">
                <a:solidFill>
                  <a:schemeClr val="tx1"/>
                </a:solidFill>
              </a:rPr>
              <a:t>demand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the</a:t>
            </a:r>
            <a:r>
              <a:rPr lang="sk-SK" sz="2800" dirty="0">
                <a:solidFill>
                  <a:schemeClr val="tx1"/>
                </a:solidFill>
              </a:rPr>
              <a:t> most </a:t>
            </a:r>
            <a:r>
              <a:rPr lang="sk-SK" sz="2800" dirty="0" err="1">
                <a:solidFill>
                  <a:schemeClr val="tx1"/>
                </a:solidFill>
              </a:rPr>
              <a:t>common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form</a:t>
            </a:r>
            <a:r>
              <a:rPr lang="sk-SK" sz="2800" dirty="0">
                <a:solidFill>
                  <a:schemeClr val="tx1"/>
                </a:solidFill>
              </a:rPr>
              <a:t> of </a:t>
            </a:r>
            <a:r>
              <a:rPr lang="sk-SK" sz="2800" dirty="0" err="1">
                <a:solidFill>
                  <a:schemeClr val="tx1"/>
                </a:solidFill>
              </a:rPr>
              <a:t>payment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used</a:t>
            </a:r>
            <a:r>
              <a:rPr lang="sk-SK" sz="2800" dirty="0">
                <a:solidFill>
                  <a:schemeClr val="tx1"/>
                </a:solidFill>
              </a:rPr>
              <a:t> in </a:t>
            </a:r>
            <a:r>
              <a:rPr lang="sk-SK" sz="2800" dirty="0" err="1">
                <a:solidFill>
                  <a:schemeClr val="tx1"/>
                </a:solidFill>
              </a:rPr>
              <a:t>the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home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trade</a:t>
            </a:r>
            <a:r>
              <a:rPr lang="sk-SK" sz="2800" dirty="0">
                <a:solidFill>
                  <a:schemeClr val="tx1"/>
                </a:solidFill>
              </a:rPr>
              <a:t> of </a:t>
            </a:r>
            <a:r>
              <a:rPr lang="sk-SK" sz="2800" dirty="0" err="1">
                <a:solidFill>
                  <a:schemeClr val="tx1"/>
                </a:solidFill>
              </a:rPr>
              <a:t>countries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wherer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the</a:t>
            </a:r>
            <a:r>
              <a:rPr lang="sk-SK" sz="2800" dirty="0">
                <a:solidFill>
                  <a:schemeClr val="tx1"/>
                </a:solidFill>
              </a:rPr>
              <a:t> bank </a:t>
            </a:r>
            <a:r>
              <a:rPr lang="sk-SK" sz="2800" dirty="0" err="1">
                <a:solidFill>
                  <a:schemeClr val="tx1"/>
                </a:solidFill>
              </a:rPr>
              <a:t>cheque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system</a:t>
            </a:r>
            <a:r>
              <a:rPr lang="sk-SK" sz="2800" dirty="0">
                <a:solidFill>
                  <a:schemeClr val="tx1"/>
                </a:solidFill>
              </a:rPr>
              <a:t> has </a:t>
            </a:r>
            <a:r>
              <a:rPr lang="sk-SK" sz="2800" dirty="0" err="1">
                <a:solidFill>
                  <a:schemeClr val="tx1"/>
                </a:solidFill>
              </a:rPr>
              <a:t>been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developed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may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also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be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used</a:t>
            </a:r>
            <a:r>
              <a:rPr lang="sk-SK" sz="2800" dirty="0">
                <a:solidFill>
                  <a:schemeClr val="tx1"/>
                </a:solidFill>
              </a:rPr>
              <a:t> to </a:t>
            </a:r>
            <a:r>
              <a:rPr lang="sk-SK" sz="2800" dirty="0" err="1">
                <a:solidFill>
                  <a:schemeClr val="tx1"/>
                </a:solidFill>
              </a:rPr>
              <a:t>pay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debts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abroad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when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payment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is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made</a:t>
            </a:r>
            <a:r>
              <a:rPr lang="sk-SK" sz="2800" dirty="0">
                <a:solidFill>
                  <a:schemeClr val="tx1"/>
                </a:solidFill>
              </a:rPr>
              <a:t> by </a:t>
            </a:r>
            <a:r>
              <a:rPr lang="sk-SK" sz="2800" dirty="0" err="1">
                <a:solidFill>
                  <a:schemeClr val="tx1"/>
                </a:solidFill>
              </a:rPr>
              <a:t>checque</a:t>
            </a:r>
            <a:r>
              <a:rPr lang="sk-SK" sz="2800" dirty="0">
                <a:solidFill>
                  <a:schemeClr val="tx1"/>
                </a:solidFill>
              </a:rPr>
              <a:t> – a </a:t>
            </a:r>
            <a:r>
              <a:rPr lang="sk-SK" sz="2800" dirty="0" err="1">
                <a:solidFill>
                  <a:schemeClr val="tx1"/>
                </a:solidFill>
              </a:rPr>
              <a:t>separate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receipt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is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not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necessary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but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the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payer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may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legally</a:t>
            </a:r>
            <a:r>
              <a:rPr lang="sk-SK" sz="2800" dirty="0">
                <a:solidFill>
                  <a:schemeClr val="tx1"/>
                </a:solidFill>
              </a:rPr>
              <a:t>                                                                                </a:t>
            </a:r>
            <a:r>
              <a:rPr lang="sk-SK" sz="2800" dirty="0" err="1">
                <a:solidFill>
                  <a:schemeClr val="tx1"/>
                </a:solidFill>
              </a:rPr>
              <a:t>demand</a:t>
            </a:r>
            <a:r>
              <a:rPr lang="sk-SK" sz="2800" dirty="0">
                <a:solidFill>
                  <a:schemeClr val="tx1"/>
                </a:solidFill>
              </a:rPr>
              <a:t> a </a:t>
            </a:r>
            <a:r>
              <a:rPr lang="sk-SK" sz="2800" dirty="0" err="1">
                <a:solidFill>
                  <a:schemeClr val="tx1"/>
                </a:solidFill>
              </a:rPr>
              <a:t>receipt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if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required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706A3390-EE48-679D-64CD-176E8E669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29" y="3996616"/>
            <a:ext cx="5545043" cy="28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5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CD0DD5-7610-0C0A-2AA7-CCC6B903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8691"/>
            <a:ext cx="9601200" cy="979055"/>
          </a:xfrm>
        </p:spPr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</a:rPr>
              <a:t>Bank </a:t>
            </a:r>
            <a:r>
              <a:rPr lang="sk-SK" dirty="0" err="1">
                <a:solidFill>
                  <a:srgbClr val="002060"/>
                </a:solidFill>
              </a:rPr>
              <a:t>giro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credit</a:t>
            </a:r>
            <a:r>
              <a:rPr lang="sk-SK" dirty="0">
                <a:solidFill>
                  <a:srgbClr val="002060"/>
                </a:solidFill>
              </a:rPr>
              <a:t> (</a:t>
            </a:r>
            <a:r>
              <a:rPr lang="sk-SK" dirty="0" err="1">
                <a:solidFill>
                  <a:srgbClr val="002060"/>
                </a:solidFill>
              </a:rPr>
              <a:t>BGCs</a:t>
            </a:r>
            <a:r>
              <a:rPr lang="sk-SK" dirty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9DDC753-6E16-A989-C7D5-B2944E02C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419" y="1357745"/>
            <a:ext cx="10547926" cy="4904509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used by customers to pay cash or cheques into a bank account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it is basically a paper slip addressed to a bank branch instructing it to credit a specified sum of money to a named account at that branch</a:t>
            </a:r>
          </a:p>
          <a:p>
            <a:r>
              <a:rPr lang="en-US" sz="2800" dirty="0">
                <a:solidFill>
                  <a:schemeClr val="tx1"/>
                </a:solidFill>
              </a:rPr>
              <a:t>it is not a payment instrument – </a:t>
            </a:r>
            <a:r>
              <a:rPr lang="en-US" sz="2800" dirty="0" err="1">
                <a:solidFill>
                  <a:schemeClr val="tx1"/>
                </a:solidFill>
              </a:rPr>
              <a:t>i</a:t>
            </a:r>
            <a:r>
              <a:rPr lang="sk-SK" sz="2800" dirty="0">
                <a:solidFill>
                  <a:schemeClr val="tx1"/>
                </a:solidFill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>e</a:t>
            </a:r>
            <a:r>
              <a:rPr lang="sk-SK" sz="2800" dirty="0">
                <a:solidFill>
                  <a:schemeClr val="tx1"/>
                </a:solidFill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> it cannot be used on its own to make a payment, and must be accompanied by cash and/or cheque</a:t>
            </a:r>
          </a:p>
          <a:p>
            <a:r>
              <a:rPr lang="en-US" sz="2800" dirty="0">
                <a:solidFill>
                  <a:schemeClr val="tx1"/>
                </a:solidFill>
              </a:rPr>
              <a:t>can be used to pay bills in two ways: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by post with a cheque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by paying the amount into a branch of the paying customer´s own bank with cash or cheque</a:t>
            </a:r>
          </a:p>
        </p:txBody>
      </p:sp>
    </p:spTree>
    <p:extLst>
      <p:ext uri="{BB962C8B-B14F-4D97-AF65-F5344CB8AC3E}">
        <p14:creationId xmlns:p14="http://schemas.microsoft.com/office/powerpoint/2010/main" val="41991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C8B279-F480-5E7C-37E3-852AAFD0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4" y="249382"/>
            <a:ext cx="10621818" cy="1524000"/>
          </a:xfrm>
        </p:spPr>
        <p:txBody>
          <a:bodyPr>
            <a:normAutofit/>
          </a:bodyPr>
          <a:lstStyle/>
          <a:p>
            <a:pPr algn="ctr"/>
            <a:r>
              <a:rPr lang="sk-SK" dirty="0" err="1">
                <a:solidFill>
                  <a:srgbClr val="002060"/>
                </a:solidFill>
              </a:rPr>
              <a:t>Faster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Payments</a:t>
            </a:r>
            <a:r>
              <a:rPr lang="sk-SK" dirty="0">
                <a:solidFill>
                  <a:srgbClr val="002060"/>
                </a:solidFill>
              </a:rPr>
              <a:t> Service (FPS) or </a:t>
            </a:r>
            <a:r>
              <a:rPr lang="sk-SK" dirty="0" err="1">
                <a:solidFill>
                  <a:srgbClr val="002060"/>
                </a:solidFill>
              </a:rPr>
              <a:t>Bankers</a:t>
            </a:r>
            <a:r>
              <a:rPr lang="sk-SK" dirty="0">
                <a:solidFill>
                  <a:srgbClr val="002060"/>
                </a:solidFill>
              </a:rPr>
              <a:t>' </a:t>
            </a:r>
            <a:r>
              <a:rPr lang="sk-SK" dirty="0" err="1">
                <a:solidFill>
                  <a:srgbClr val="002060"/>
                </a:solidFill>
              </a:rPr>
              <a:t>Automated</a:t>
            </a:r>
            <a:r>
              <a:rPr lang="sk-SK" dirty="0">
                <a:solidFill>
                  <a:srgbClr val="002060"/>
                </a:solidFill>
              </a:rPr>
              <a:t> Clearing </a:t>
            </a:r>
            <a:r>
              <a:rPr lang="sk-SK" dirty="0" err="1">
                <a:solidFill>
                  <a:srgbClr val="002060"/>
                </a:solidFill>
              </a:rPr>
              <a:t>Services</a:t>
            </a:r>
            <a:r>
              <a:rPr lang="sk-SK" dirty="0">
                <a:solidFill>
                  <a:srgbClr val="002060"/>
                </a:solidFill>
              </a:rPr>
              <a:t> (BACS)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AFAE36D-7352-2653-152F-742815C7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764" y="1921164"/>
            <a:ext cx="10723418" cy="4687454"/>
          </a:xfrm>
        </p:spPr>
        <p:txBody>
          <a:bodyPr>
            <a:normAutofit/>
          </a:bodyPr>
          <a:lstStyle/>
          <a:p>
            <a:r>
              <a:rPr lang="sk-SK" sz="2800" dirty="0" err="1">
                <a:solidFill>
                  <a:schemeClr val="tx1"/>
                </a:solidFill>
              </a:rPr>
              <a:t>payments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within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the</a:t>
            </a:r>
            <a:r>
              <a:rPr lang="sk-SK" sz="2800" dirty="0">
                <a:solidFill>
                  <a:schemeClr val="tx1"/>
                </a:solidFill>
              </a:rPr>
              <a:t> UK </a:t>
            </a:r>
            <a:r>
              <a:rPr lang="sk-SK" sz="2800" dirty="0" err="1">
                <a:solidFill>
                  <a:schemeClr val="tx1"/>
                </a:solidFill>
              </a:rPr>
              <a:t>can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be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sent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via</a:t>
            </a:r>
            <a:r>
              <a:rPr lang="sk-SK" sz="2800" dirty="0">
                <a:solidFill>
                  <a:schemeClr val="tx1"/>
                </a:solidFill>
              </a:rPr>
              <a:t> FPS or by BACS, </a:t>
            </a:r>
            <a:r>
              <a:rPr lang="sk-SK" sz="2800" dirty="0" err="1">
                <a:solidFill>
                  <a:schemeClr val="tx1"/>
                </a:solidFill>
              </a:rPr>
              <a:t>depending</a:t>
            </a:r>
            <a:r>
              <a:rPr lang="sk-SK" sz="2800" dirty="0">
                <a:solidFill>
                  <a:schemeClr val="tx1"/>
                </a:solidFill>
              </a:rPr>
              <a:t> on </a:t>
            </a:r>
            <a:r>
              <a:rPr lang="sk-SK" sz="2800" dirty="0" err="1">
                <a:solidFill>
                  <a:schemeClr val="tx1"/>
                </a:solidFill>
              </a:rPr>
              <a:t>how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soon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the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funds</a:t>
            </a:r>
            <a:r>
              <a:rPr lang="sk-SK" sz="2800" dirty="0">
                <a:solidFill>
                  <a:schemeClr val="tx1"/>
                </a:solidFill>
              </a:rPr>
              <a:t> are </a:t>
            </a:r>
            <a:r>
              <a:rPr lang="sk-SK" sz="2800" dirty="0" err="1">
                <a:solidFill>
                  <a:schemeClr val="tx1"/>
                </a:solidFill>
              </a:rPr>
              <a:t>nedeed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if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sending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an</a:t>
            </a:r>
            <a:r>
              <a:rPr lang="sk-SK" sz="2800" dirty="0">
                <a:solidFill>
                  <a:schemeClr val="tx1"/>
                </a:solidFill>
              </a:rPr>
              <a:t> FPS or BACS </a:t>
            </a:r>
            <a:r>
              <a:rPr lang="sk-SK" sz="2800" dirty="0" err="1">
                <a:solidFill>
                  <a:schemeClr val="tx1"/>
                </a:solidFill>
              </a:rPr>
              <a:t>payment</a:t>
            </a:r>
            <a:r>
              <a:rPr lang="sk-SK" sz="2800" dirty="0">
                <a:solidFill>
                  <a:schemeClr val="tx1"/>
                </a:solidFill>
              </a:rPr>
              <a:t>, </a:t>
            </a:r>
            <a:r>
              <a:rPr lang="sk-SK" sz="2800" dirty="0" err="1">
                <a:solidFill>
                  <a:schemeClr val="tx1"/>
                </a:solidFill>
              </a:rPr>
              <a:t>you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must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have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the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receiver´s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account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details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if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sending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money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abroad</a:t>
            </a:r>
            <a:r>
              <a:rPr lang="sk-SK" sz="2800" dirty="0">
                <a:solidFill>
                  <a:schemeClr val="tx1"/>
                </a:solidFill>
              </a:rPr>
              <a:t>, </a:t>
            </a:r>
            <a:r>
              <a:rPr lang="sk-SK" sz="2800" dirty="0" err="1">
                <a:solidFill>
                  <a:schemeClr val="tx1"/>
                </a:solidFill>
              </a:rPr>
              <a:t>you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need</a:t>
            </a:r>
            <a:r>
              <a:rPr lang="sk-SK" sz="2800" dirty="0">
                <a:solidFill>
                  <a:schemeClr val="tx1"/>
                </a:solidFill>
              </a:rPr>
              <a:t> to </a:t>
            </a:r>
            <a:r>
              <a:rPr lang="sk-SK" sz="2800" dirty="0" err="1">
                <a:solidFill>
                  <a:schemeClr val="tx1"/>
                </a:solidFill>
              </a:rPr>
              <a:t>have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the</a:t>
            </a:r>
            <a:r>
              <a:rPr lang="sk-SK" sz="2800" dirty="0">
                <a:solidFill>
                  <a:schemeClr val="tx1"/>
                </a:solidFill>
              </a:rPr>
              <a:t> International Bank </a:t>
            </a:r>
            <a:r>
              <a:rPr lang="sk-SK" sz="2800" dirty="0" err="1">
                <a:solidFill>
                  <a:schemeClr val="tx1"/>
                </a:solidFill>
              </a:rPr>
              <a:t>Account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Number</a:t>
            </a:r>
            <a:r>
              <a:rPr lang="sk-SK" sz="2800" dirty="0">
                <a:solidFill>
                  <a:schemeClr val="tx1"/>
                </a:solidFill>
              </a:rPr>
              <a:t> (IBAN) and SWIFT BIC (Bank </a:t>
            </a:r>
            <a:r>
              <a:rPr lang="sk-SK" sz="2800" dirty="0" err="1">
                <a:solidFill>
                  <a:schemeClr val="tx1"/>
                </a:solidFill>
              </a:rPr>
              <a:t>Identifier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Code</a:t>
            </a:r>
            <a:r>
              <a:rPr lang="sk-SK" sz="2800" dirty="0">
                <a:solidFill>
                  <a:schemeClr val="tx1"/>
                </a:solidFill>
              </a:rPr>
              <a:t>)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3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242522-F60A-6548-70B1-1860B369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7855"/>
            <a:ext cx="9601200" cy="997527"/>
          </a:xfrm>
        </p:spPr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</a:rPr>
              <a:t>Electronic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Funds</a:t>
            </a:r>
            <a:r>
              <a:rPr lang="sk-SK" dirty="0">
                <a:solidFill>
                  <a:srgbClr val="002060"/>
                </a:solidFill>
              </a:rPr>
              <a:t> Transfer (EFT)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E657A37-3DC4-ABE5-0C55-B78584660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65382"/>
            <a:ext cx="9601200" cy="4602018"/>
          </a:xfrm>
        </p:spPr>
        <p:txBody>
          <a:bodyPr>
            <a:normAutofit/>
          </a:bodyPr>
          <a:lstStyle/>
          <a:p>
            <a:r>
              <a:rPr lang="sk-SK" sz="2800" dirty="0" err="1">
                <a:solidFill>
                  <a:schemeClr val="tx1"/>
                </a:solidFill>
              </a:rPr>
              <a:t>is</a:t>
            </a:r>
            <a:r>
              <a:rPr lang="sk-SK" sz="2800" dirty="0">
                <a:solidFill>
                  <a:schemeClr val="tx1"/>
                </a:solidFill>
              </a:rPr>
              <a:t> a </a:t>
            </a:r>
            <a:r>
              <a:rPr lang="sk-SK" sz="2800" dirty="0" err="1">
                <a:solidFill>
                  <a:schemeClr val="tx1"/>
                </a:solidFill>
              </a:rPr>
              <a:t>system</a:t>
            </a:r>
            <a:r>
              <a:rPr lang="sk-SK" sz="2800" dirty="0">
                <a:solidFill>
                  <a:schemeClr val="tx1"/>
                </a:solidFill>
              </a:rPr>
              <a:t> of </a:t>
            </a:r>
            <a:r>
              <a:rPr lang="sk-SK" sz="2800" dirty="0" err="1">
                <a:solidFill>
                  <a:schemeClr val="tx1"/>
                </a:solidFill>
              </a:rPr>
              <a:t>transferring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money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from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one</a:t>
            </a:r>
            <a:r>
              <a:rPr lang="sk-SK" sz="2800" dirty="0">
                <a:solidFill>
                  <a:schemeClr val="tx1"/>
                </a:solidFill>
              </a:rPr>
              <a:t> bank </a:t>
            </a:r>
            <a:r>
              <a:rPr lang="sk-SK" sz="2800" dirty="0" err="1">
                <a:solidFill>
                  <a:schemeClr val="tx1"/>
                </a:solidFill>
              </a:rPr>
              <a:t>account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directly</a:t>
            </a:r>
            <a:r>
              <a:rPr lang="sk-SK" sz="2800" dirty="0">
                <a:solidFill>
                  <a:schemeClr val="tx1"/>
                </a:solidFill>
              </a:rPr>
              <a:t> to </a:t>
            </a:r>
            <a:r>
              <a:rPr lang="sk-SK" sz="2800" dirty="0" err="1">
                <a:solidFill>
                  <a:schemeClr val="tx1"/>
                </a:solidFill>
              </a:rPr>
              <a:t>another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without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any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paper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money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changing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hands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one</a:t>
            </a:r>
            <a:r>
              <a:rPr lang="sk-SK" sz="2800" dirty="0">
                <a:solidFill>
                  <a:schemeClr val="tx1"/>
                </a:solidFill>
              </a:rPr>
              <a:t> of </a:t>
            </a:r>
            <a:r>
              <a:rPr lang="sk-SK" sz="2800" dirty="0" err="1">
                <a:solidFill>
                  <a:schemeClr val="tx1"/>
                </a:solidFill>
              </a:rPr>
              <a:t>the</a:t>
            </a:r>
            <a:r>
              <a:rPr lang="sk-SK" sz="2800" dirty="0">
                <a:solidFill>
                  <a:schemeClr val="tx1"/>
                </a:solidFill>
              </a:rPr>
              <a:t> most </a:t>
            </a:r>
            <a:r>
              <a:rPr lang="sk-SK" sz="2800" dirty="0" err="1">
                <a:solidFill>
                  <a:schemeClr val="tx1"/>
                </a:solidFill>
              </a:rPr>
              <a:t>widely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used</a:t>
            </a:r>
            <a:r>
              <a:rPr lang="sk-SK" sz="2800" dirty="0">
                <a:solidFill>
                  <a:schemeClr val="tx1"/>
                </a:solidFill>
              </a:rPr>
              <a:t> EFT </a:t>
            </a:r>
            <a:r>
              <a:rPr lang="sk-SK" sz="2800" dirty="0" err="1">
                <a:solidFill>
                  <a:schemeClr val="tx1"/>
                </a:solidFill>
              </a:rPr>
              <a:t>programs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is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Direct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Deposit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EFT </a:t>
            </a:r>
            <a:r>
              <a:rPr lang="sk-SK" sz="2800" dirty="0" err="1">
                <a:solidFill>
                  <a:schemeClr val="tx1"/>
                </a:solidFill>
              </a:rPr>
              <a:t>transactions</a:t>
            </a:r>
            <a:r>
              <a:rPr lang="sk-SK" sz="2800" dirty="0">
                <a:solidFill>
                  <a:schemeClr val="tx1"/>
                </a:solidFill>
              </a:rPr>
              <a:t> are </a:t>
            </a:r>
            <a:r>
              <a:rPr lang="sk-SK" sz="2800" dirty="0" err="1">
                <a:solidFill>
                  <a:schemeClr val="tx1"/>
                </a:solidFill>
              </a:rPr>
              <a:t>processed</a:t>
            </a:r>
            <a:r>
              <a:rPr lang="sk-SK" sz="2800" dirty="0">
                <a:solidFill>
                  <a:schemeClr val="tx1"/>
                </a:solidFill>
              </a:rPr>
              <a:t> by </a:t>
            </a:r>
            <a:r>
              <a:rPr lang="sk-SK" sz="2800" dirty="0" err="1">
                <a:solidFill>
                  <a:schemeClr val="tx1"/>
                </a:solidFill>
              </a:rPr>
              <a:t>banks</a:t>
            </a:r>
            <a:r>
              <a:rPr lang="sk-SK" sz="2800" dirty="0">
                <a:solidFill>
                  <a:schemeClr val="tx1"/>
                </a:solidFill>
              </a:rPr>
              <a:t>, and a </a:t>
            </a:r>
            <a:r>
              <a:rPr lang="sk-SK" sz="2800" dirty="0" err="1">
                <a:solidFill>
                  <a:schemeClr val="tx1"/>
                </a:solidFill>
              </a:rPr>
              <a:t>fee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is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usually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charged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the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benefits</a:t>
            </a:r>
            <a:r>
              <a:rPr lang="sk-SK" sz="2800" dirty="0">
                <a:solidFill>
                  <a:schemeClr val="tx1"/>
                </a:solidFill>
              </a:rPr>
              <a:t>: </a:t>
            </a:r>
            <a:r>
              <a:rPr lang="sk-SK" sz="2800" dirty="0" err="1">
                <a:solidFill>
                  <a:schemeClr val="tx1"/>
                </a:solidFill>
              </a:rPr>
              <a:t>reduced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administrative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costs</a:t>
            </a:r>
            <a:r>
              <a:rPr lang="sk-SK" sz="2800" dirty="0">
                <a:solidFill>
                  <a:schemeClr val="tx1"/>
                </a:solidFill>
              </a:rPr>
              <a:t>, </a:t>
            </a:r>
            <a:r>
              <a:rPr lang="sk-SK" sz="2800" dirty="0" err="1">
                <a:solidFill>
                  <a:schemeClr val="tx1"/>
                </a:solidFill>
              </a:rPr>
              <a:t>increased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efficiency</a:t>
            </a:r>
            <a:r>
              <a:rPr lang="sk-SK" sz="2800" dirty="0">
                <a:solidFill>
                  <a:schemeClr val="tx1"/>
                </a:solidFill>
              </a:rPr>
              <a:t>, </a:t>
            </a:r>
            <a:r>
              <a:rPr lang="sk-SK" sz="2800" dirty="0" err="1">
                <a:solidFill>
                  <a:schemeClr val="tx1"/>
                </a:solidFill>
              </a:rPr>
              <a:t>simplified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bookkeeping</a:t>
            </a:r>
            <a:r>
              <a:rPr lang="sk-SK" sz="2800" dirty="0">
                <a:solidFill>
                  <a:schemeClr val="tx1"/>
                </a:solidFill>
              </a:rPr>
              <a:t> and </a:t>
            </a:r>
            <a:r>
              <a:rPr lang="sk-SK" sz="2800" dirty="0" err="1">
                <a:solidFill>
                  <a:schemeClr val="tx1"/>
                </a:solidFill>
              </a:rPr>
              <a:t>greater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security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4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4C6AB6-311A-816F-82E4-C37A10D4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128"/>
            <a:ext cx="9601200" cy="701964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>
                <a:solidFill>
                  <a:srgbClr val="002060"/>
                </a:solidFill>
              </a:rPr>
              <a:t>Banker´s</a:t>
            </a:r>
            <a:r>
              <a:rPr lang="sk-SK" sz="3600" b="1" dirty="0">
                <a:solidFill>
                  <a:srgbClr val="002060"/>
                </a:solidFill>
              </a:rPr>
              <a:t> </a:t>
            </a:r>
            <a:r>
              <a:rPr lang="sk-SK" sz="3600" b="1" dirty="0" err="1">
                <a:solidFill>
                  <a:srgbClr val="002060"/>
                </a:solidFill>
              </a:rPr>
              <a:t>drafts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A356F01-6497-5DEF-70CF-CFA82393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345" y="785093"/>
            <a:ext cx="10769599" cy="459970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document bought from a bank, for which the bank will usually charge a fee</a:t>
            </a:r>
          </a:p>
          <a:p>
            <a:r>
              <a:rPr lang="en-US" sz="2800" dirty="0">
                <a:solidFill>
                  <a:schemeClr val="tx1"/>
                </a:solidFill>
              </a:rPr>
              <a:t>it orders the branch bank to pay the stated sum of money on demand to the person named in the draft (the payee)</a:t>
            </a:r>
          </a:p>
          <a:p>
            <a:r>
              <a:rPr lang="en-US" sz="2800" dirty="0">
                <a:solidFill>
                  <a:schemeClr val="tx1"/>
                </a:solidFill>
              </a:rPr>
              <a:t>in foreign transactions the payee receives payment in the local currency at the current rate of </a:t>
            </a:r>
            <a:r>
              <a:rPr lang="en-US" sz="2800" dirty="0" err="1">
                <a:solidFill>
                  <a:schemeClr val="tx1"/>
                </a:solidFill>
              </a:rPr>
              <a:t>excha</a:t>
            </a:r>
            <a:r>
              <a:rPr lang="sk-SK" sz="2800" dirty="0">
                <a:solidFill>
                  <a:schemeClr val="tx1"/>
                </a:solidFill>
              </a:rPr>
              <a:t>n</a:t>
            </a:r>
            <a:r>
              <a:rPr lang="en-US" sz="2800" dirty="0" err="1">
                <a:solidFill>
                  <a:schemeClr val="tx1"/>
                </a:solidFill>
              </a:rPr>
              <a:t>ge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convenient for paying large sums of                                                                money in circumstances where                                                                                        a creditor would take                                                                                                           a cheque in payment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97B20F1F-DB51-6D9F-9047-F0C80D364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262" y="3591843"/>
            <a:ext cx="5107233" cy="31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8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F210CA-B73A-AFE0-A51C-FDD54FFB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6255"/>
            <a:ext cx="9601200" cy="824345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2. Cash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C2BF96E-B1D8-E408-7ACD-7A7EC8695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5" y="1080655"/>
            <a:ext cx="10714181" cy="541250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if paying or receiving cash for goods, you should ensure that a proper receipt is provided for inventory and accounting purposes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3. PayPal</a:t>
            </a:r>
          </a:p>
          <a:p>
            <a:r>
              <a:rPr lang="en-US" sz="2800" dirty="0">
                <a:solidFill>
                  <a:schemeClr val="tx1"/>
                </a:solidFill>
              </a:rPr>
              <a:t>is an e-commerce business that enables you to pay, send money and accept payments without revealing your financial information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acts like a digital wallet where you can securely store all your payment options, such as your bank account and credit card details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4FC28394-FDF4-3E92-2B8F-CFE263548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105" y="534352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1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9C5B0C-431B-1C81-6AC3-27AC3A63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729673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4. Western </a:t>
            </a:r>
            <a:r>
              <a:rPr lang="sk-SK" dirty="0" err="1">
                <a:solidFill>
                  <a:srgbClr val="FF0000"/>
                </a:solidFill>
              </a:rPr>
              <a:t>Union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BB7897B-E662-42CD-43AC-C45701EF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665018"/>
            <a:ext cx="6881090" cy="619298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enables quick and easy money </a:t>
            </a:r>
            <a:r>
              <a:rPr lang="en-US" sz="2400" dirty="0" err="1">
                <a:solidFill>
                  <a:schemeClr val="tx1"/>
                </a:solidFill>
              </a:rPr>
              <a:t>tra</a:t>
            </a:r>
            <a:r>
              <a:rPr lang="sk-SK" sz="2400" dirty="0">
                <a:solidFill>
                  <a:schemeClr val="tx1"/>
                </a:solidFill>
              </a:rPr>
              <a:t>n</a:t>
            </a:r>
            <a:r>
              <a:rPr lang="en-US" sz="2400" dirty="0" err="1">
                <a:solidFill>
                  <a:schemeClr val="tx1"/>
                </a:solidFill>
              </a:rPr>
              <a:t>sfer</a:t>
            </a:r>
            <a:r>
              <a:rPr lang="en-US" sz="2400" dirty="0">
                <a:solidFill>
                  <a:schemeClr val="tx1"/>
                </a:solidFill>
              </a:rPr>
              <a:t> to most locations worldwide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 order to send funds, a sender goes to a Western Union office and presents funds (plus fees)a sender provides his or her name and address, the recipient´s name and designated payment destination</a:t>
            </a:r>
            <a:r>
              <a:rPr lang="sk-SK" sz="2400" dirty="0">
                <a:solidFill>
                  <a:schemeClr val="tx1"/>
                </a:solidFill>
              </a:rPr>
              <a:t> – </a:t>
            </a:r>
            <a:r>
              <a:rPr lang="en-US" sz="2400" dirty="0">
                <a:solidFill>
                  <a:schemeClr val="tx1"/>
                </a:solidFill>
              </a:rPr>
              <a:t>then Western Union then gives the sender </a:t>
            </a:r>
            <a:r>
              <a:rPr lang="en-US" sz="2400" b="1" dirty="0">
                <a:solidFill>
                  <a:schemeClr val="tx1"/>
                </a:solidFill>
              </a:rPr>
              <a:t>a 10-digit Money Transfer Control Number (MTCN) </a:t>
            </a:r>
            <a:r>
              <a:rPr lang="en-US" sz="2400" dirty="0">
                <a:solidFill>
                  <a:schemeClr val="tx1"/>
                </a:solidFill>
              </a:rPr>
              <a:t>that must be transmitted separately by the sender to the recipient</a:t>
            </a:r>
            <a:r>
              <a:rPr lang="sk-SK" sz="2400" dirty="0">
                <a:solidFill>
                  <a:schemeClr val="tx1"/>
                </a:solidFill>
              </a:rPr>
              <a:t> – </a:t>
            </a:r>
            <a:r>
              <a:rPr lang="en-US" sz="2400" dirty="0">
                <a:solidFill>
                  <a:schemeClr val="tx1"/>
                </a:solidFill>
              </a:rPr>
              <a:t>the recipient then goes to a Western Union agent office in the designated payment location, presents the 10-digit MTCN and photo ID – money is then paid out to the recipient</a:t>
            </a: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  <a:hlinkClick r:id="rId2"/>
              </a:rPr>
              <a:t>https://www.westernunion.com/sk/sk/send-money-online.html</a:t>
            </a:r>
            <a:endParaRPr lang="sk-SK" sz="2400" dirty="0">
              <a:solidFill>
                <a:schemeClr val="tx1"/>
              </a:solidFill>
            </a:endParaRPr>
          </a:p>
          <a:p>
            <a:endParaRPr lang="sk-SK" sz="2400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92C29640-F03A-47C1-4942-3F5754E01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445" y="459509"/>
            <a:ext cx="4220150" cy="59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82939"/>
      </p:ext>
    </p:extLst>
  </p:cSld>
  <p:clrMapOvr>
    <a:masterClrMapping/>
  </p:clrMapOvr>
</p:sld>
</file>

<file path=ppt/theme/theme1.xml><?xml version="1.0" encoding="utf-8"?>
<a:theme xmlns:a="http://schemas.openxmlformats.org/drawingml/2006/main" name="Orezanie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rez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ez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Orezanie</Template>
  <TotalTime>284</TotalTime>
  <Words>749</Words>
  <Application>Microsoft Office PowerPoint</Application>
  <PresentationFormat>Širokouhlá</PresentationFormat>
  <Paragraphs>58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Calibri</vt:lpstr>
      <vt:lpstr>Franklin Gothic Book</vt:lpstr>
      <vt:lpstr>Times New Roman</vt:lpstr>
      <vt:lpstr>Orezanie</vt:lpstr>
      <vt:lpstr>Methods of payment</vt:lpstr>
      <vt:lpstr>1. Payments through banks</vt:lpstr>
      <vt:lpstr>Cheques</vt:lpstr>
      <vt:lpstr>Bank giro credit (BGCs)</vt:lpstr>
      <vt:lpstr>Faster Payments Service (FPS) or Bankers' Automated Clearing Services (BACS)</vt:lpstr>
      <vt:lpstr>Electronic Funds Transfer (EFT)</vt:lpstr>
      <vt:lpstr>Banker´s drafts</vt:lpstr>
      <vt:lpstr>2. Cash</vt:lpstr>
      <vt:lpstr>4. Western Union</vt:lpstr>
      <vt:lpstr>5. Payments through the Post Office</vt:lpstr>
      <vt:lpstr>5. Payments through the Post Office (continued)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payment</dc:title>
  <dc:creator>Lucia Fröhlichová</dc:creator>
  <cp:lastModifiedBy>student</cp:lastModifiedBy>
  <cp:revision>8</cp:revision>
  <cp:lastPrinted>2023-06-30T09:40:12Z</cp:lastPrinted>
  <dcterms:created xsi:type="dcterms:W3CDTF">2023-06-19T15:46:29Z</dcterms:created>
  <dcterms:modified xsi:type="dcterms:W3CDTF">2023-06-30T09:42:25Z</dcterms:modified>
</cp:coreProperties>
</file>