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91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2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6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19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0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3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1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10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052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05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5CB7-F810-4B46-BA87-0F32E3F7409F}" type="datetimeFigureOut">
              <a:rPr lang="sk-SK" smtClean="0"/>
              <a:t>29. 11. 2022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571BA0-FABC-4EF8-BB63-A21434528CB0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98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7ED71-698C-B23D-CC50-C5F79DBE0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dirty="0" err="1"/>
              <a:t>Education</a:t>
            </a:r>
            <a:endParaRPr lang="sk-SK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41C88D-75C8-6571-78F8-302BDE787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6093" y="5640109"/>
            <a:ext cx="9144000" cy="1655762"/>
          </a:xfrm>
        </p:spPr>
        <p:txBody>
          <a:bodyPr>
            <a:normAutofit/>
          </a:bodyPr>
          <a:lstStyle/>
          <a:p>
            <a:r>
              <a:rPr lang="en-CA" sz="900" dirty="0"/>
              <a:t>Created by: Adam </a:t>
            </a:r>
            <a:r>
              <a:rPr lang="sk-SK" sz="900" dirty="0"/>
              <a:t>U</a:t>
            </a:r>
            <a:r>
              <a:rPr lang="en-CA" sz="900" dirty="0" err="1"/>
              <a:t>hrovsk</a:t>
            </a:r>
            <a:r>
              <a:rPr lang="sk-SK" sz="900" dirty="0"/>
              <a:t>ý</a:t>
            </a:r>
          </a:p>
        </p:txBody>
      </p:sp>
    </p:spTree>
    <p:extLst>
      <p:ext uri="{BB962C8B-B14F-4D97-AF65-F5344CB8AC3E}">
        <p14:creationId xmlns:p14="http://schemas.microsoft.com/office/powerpoint/2010/main" val="3221219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A338E-0AC4-DA57-2CC7-1353A1EE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America</a:t>
            </a:r>
            <a:r>
              <a:rPr lang="sk-SK" b="1" dirty="0"/>
              <a:t> </a:t>
            </a:r>
            <a:r>
              <a:rPr lang="sk-SK" b="1" dirty="0" err="1"/>
              <a:t>School</a:t>
            </a:r>
            <a:r>
              <a:rPr lang="en-CA" b="1" dirty="0"/>
              <a:t> </a:t>
            </a:r>
            <a:r>
              <a:rPr lang="sk-SK" b="1" dirty="0" err="1"/>
              <a:t>system</a:t>
            </a:r>
            <a:endParaRPr lang="sk-SK" b="1" dirty="0"/>
          </a:p>
        </p:txBody>
      </p:sp>
      <p:pic>
        <p:nvPicPr>
          <p:cNvPr id="1028" name="Picture 4" descr="Education in America – ReviseSociology">
            <a:extLst>
              <a:ext uri="{FF2B5EF4-FFF2-40B4-BE49-F238E27FC236}">
                <a16:creationId xmlns:a16="http://schemas.microsoft.com/office/drawing/2014/main" id="{8CBD92B4-350C-BFD0-99A0-6C3D0C29D7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183" y="1930401"/>
            <a:ext cx="2916159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245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60C1A-8DAD-4A81-2DC6-C1F2AFF3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 in the United States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0DFFF5-882E-B57F-259E-8989B5F7D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It is provided in </a:t>
            </a:r>
            <a:r>
              <a:rPr lang="en-US" dirty="0">
                <a:latin typeface="Arial" panose="020B0604020202020204" pitchFamily="34" charset="0"/>
              </a:rPr>
              <a:t>public</a:t>
            </a:r>
            <a:r>
              <a:rPr lang="en-US" b="0" i="0" dirty="0">
                <a:effectLst/>
                <a:latin typeface="Arial" panose="020B0604020202020204" pitchFamily="34" charset="0"/>
              </a:rPr>
              <a:t> and </a:t>
            </a:r>
            <a:r>
              <a:rPr lang="en-US" dirty="0">
                <a:latin typeface="Arial" panose="020B0604020202020204" pitchFamily="34" charset="0"/>
              </a:rPr>
              <a:t>private</a:t>
            </a:r>
            <a:r>
              <a:rPr lang="en-US" b="0" i="0" dirty="0">
                <a:effectLst/>
                <a:latin typeface="Arial" panose="020B0604020202020204" pitchFamily="34" charset="0"/>
              </a:rPr>
              <a:t> schools and by individuals through </a:t>
            </a:r>
            <a:r>
              <a:rPr lang="en-US" dirty="0">
                <a:latin typeface="Arial" panose="020B0604020202020204" pitchFamily="34" charset="0"/>
              </a:rPr>
              <a:t>homeschooling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2013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about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87%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of school-age children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attended state-funded public schools, and about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10%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attended tuition and foundation-funded private schools,</a:t>
            </a:r>
            <a:r>
              <a:rPr lang="en-US" baseline="30000" dirty="0">
                <a:solidFill>
                  <a:srgbClr val="0645AD"/>
                </a:solidFill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and roughly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3%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were home-schooled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According to </a:t>
            </a:r>
            <a:r>
              <a:rPr lang="en-US" dirty="0">
                <a:latin typeface="Arial" panose="020B0604020202020204" pitchFamily="34" charset="0"/>
              </a:rPr>
              <a:t>a 2016 report </a:t>
            </a:r>
            <a:r>
              <a:rPr lang="en-US" b="0" i="0" dirty="0">
                <a:effectLst/>
                <a:latin typeface="Arial" panose="020B0604020202020204" pitchFamily="34" charset="0"/>
              </a:rPr>
              <a:t>published by the </a:t>
            </a:r>
            <a:r>
              <a:rPr lang="en-US" b="1" i="1" dirty="0">
                <a:latin typeface="Arial" panose="020B0604020202020204" pitchFamily="34" charset="0"/>
              </a:rPr>
              <a:t>U.S. News &amp; World Report</a:t>
            </a:r>
            <a:r>
              <a:rPr lang="en-US" b="0" i="0" dirty="0">
                <a:effectLst/>
                <a:latin typeface="Arial" panose="020B0604020202020204" pitchFamily="34" charset="0"/>
              </a:rPr>
              <a:t>, of the top ten colleges and universities in the world, eight are American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1623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98363-0C60-6306-978D-7B9CEA1FB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Daycare / Pre-school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61BD33-CD1E-2359-9789-C367B777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school has many names for example like</a:t>
            </a:r>
            <a:r>
              <a:rPr lang="en-US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preschool</a:t>
            </a:r>
            <a:r>
              <a:rPr lang="en-US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nursery school</a:t>
            </a:r>
            <a:r>
              <a:rPr lang="en-US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pre-primary school,</a:t>
            </a:r>
            <a:r>
              <a:rPr lang="en-US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play school</a:t>
            </a:r>
          </a:p>
          <a:p>
            <a:r>
              <a:rPr lang="en-US" i="0" dirty="0">
                <a:effectLst/>
                <a:latin typeface="Arial" panose="020B0604020202020204" pitchFamily="34" charset="0"/>
              </a:rPr>
              <a:t>is an </a:t>
            </a:r>
            <a:r>
              <a:rPr lang="en-US" b="1" dirty="0">
                <a:latin typeface="Arial" panose="020B0604020202020204" pitchFamily="34" charset="0"/>
              </a:rPr>
              <a:t>educational establishment</a:t>
            </a:r>
            <a:r>
              <a:rPr lang="en-US" b="1" i="0" dirty="0">
                <a:effectLst/>
                <a:latin typeface="Arial" panose="020B0604020202020204" pitchFamily="34" charset="0"/>
              </a:rPr>
              <a:t> </a:t>
            </a:r>
            <a:r>
              <a:rPr lang="en-US" i="0" dirty="0">
                <a:effectLst/>
                <a:latin typeface="Arial" panose="020B0604020202020204" pitchFamily="34" charset="0"/>
              </a:rPr>
              <a:t>or </a:t>
            </a:r>
            <a:r>
              <a:rPr lang="en-US" b="1" dirty="0">
                <a:latin typeface="Arial" panose="020B0604020202020204" pitchFamily="34" charset="0"/>
              </a:rPr>
              <a:t>learning space</a:t>
            </a:r>
            <a:r>
              <a:rPr lang="en-US" b="1" i="0" dirty="0">
                <a:effectLst/>
                <a:latin typeface="Arial" panose="020B0604020202020204" pitchFamily="34" charset="0"/>
              </a:rPr>
              <a:t> </a:t>
            </a:r>
            <a:r>
              <a:rPr lang="en-US" i="0" dirty="0">
                <a:effectLst/>
                <a:latin typeface="Arial" panose="020B0604020202020204" pitchFamily="34" charset="0"/>
              </a:rPr>
              <a:t>offering </a:t>
            </a:r>
            <a:r>
              <a:rPr lang="en-US" dirty="0">
                <a:latin typeface="Arial" panose="020B0604020202020204" pitchFamily="34" charset="0"/>
              </a:rPr>
              <a:t>early childhood education</a:t>
            </a:r>
            <a:r>
              <a:rPr lang="en-US" i="0" dirty="0">
                <a:effectLst/>
                <a:latin typeface="Arial" panose="020B0604020202020204" pitchFamily="34" charset="0"/>
              </a:rPr>
              <a:t> to children before they begin elementary school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child can attend this school from 3 to 4 years old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025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6FFF6-8AC7-321B-163D-D507E83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555FD0-34BE-6F29-F862-A271E43A8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Children often visit daycare from Monday to Friday from 7:45am to 6pm over fifty one weeks of the year, closing for a week at Christmas </a:t>
            </a:r>
            <a:endParaRPr lang="sk-SK" dirty="0"/>
          </a:p>
          <a:p>
            <a:r>
              <a:rPr lang="en-CA" dirty="0"/>
              <a:t>Kindergarten are equipped with classrooms with toys and educational aids like books and so on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goal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personal</a:t>
            </a:r>
            <a:r>
              <a:rPr lang="sk-SK" dirty="0"/>
              <a:t> </a:t>
            </a:r>
            <a:r>
              <a:rPr lang="sk-SK" dirty="0" err="1"/>
              <a:t>development</a:t>
            </a:r>
            <a:r>
              <a:rPr lang="sk-SK" dirty="0"/>
              <a:t> of </a:t>
            </a:r>
            <a:r>
              <a:rPr lang="sk-SK" dirty="0" err="1"/>
              <a:t>children</a:t>
            </a:r>
            <a:r>
              <a:rPr lang="sk-SK" dirty="0"/>
              <a:t> and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preparation</a:t>
            </a:r>
            <a:r>
              <a:rPr lang="sk-SK" dirty="0"/>
              <a:t> of </a:t>
            </a:r>
            <a:r>
              <a:rPr lang="sk-SK" dirty="0" err="1"/>
              <a:t>individuals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life</a:t>
            </a:r>
            <a:r>
              <a:rPr lang="sk-SK" dirty="0"/>
              <a:t> in society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5869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84E95-C46D-EA98-B8B8-76599FEC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Elementary school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AF1406-86C6-4A77-0AC6-9F242EACB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>
                <a:effectLst/>
                <a:latin typeface="Arial" panose="020B0604020202020204" pitchFamily="34" charset="0"/>
              </a:rPr>
              <a:t>is a</a:t>
            </a:r>
            <a:r>
              <a:rPr lang="en-US" dirty="0">
                <a:latin typeface="Arial" panose="020B0604020202020204" pitchFamily="34" charset="0"/>
              </a:rPr>
              <a:t> school</a:t>
            </a:r>
            <a:r>
              <a:rPr lang="en-US" i="0" dirty="0">
                <a:effectLst/>
                <a:latin typeface="Arial" panose="020B0604020202020204" pitchFamily="34" charset="0"/>
              </a:rPr>
              <a:t> that is the main point of </a:t>
            </a:r>
            <a:r>
              <a:rPr lang="en-US" b="1" i="0" dirty="0">
                <a:effectLst/>
                <a:latin typeface="Arial" panose="020B0604020202020204" pitchFamily="34" charset="0"/>
              </a:rPr>
              <a:t>delivery of </a:t>
            </a:r>
            <a:r>
              <a:rPr lang="en-US" b="1" dirty="0">
                <a:latin typeface="Arial" panose="020B0604020202020204" pitchFamily="34" charset="0"/>
              </a:rPr>
              <a:t>primary education</a:t>
            </a:r>
            <a:r>
              <a:rPr lang="en-US" dirty="0">
                <a:latin typeface="Arial" panose="020B0604020202020204" pitchFamily="34" charset="0"/>
              </a:rPr>
              <a:t> in the United States,</a:t>
            </a:r>
            <a:r>
              <a:rPr lang="en-US" i="0" dirty="0">
                <a:effectLst/>
                <a:latin typeface="Arial" panose="020B0604020202020204" pitchFamily="34" charset="0"/>
              </a:rPr>
              <a:t> for </a:t>
            </a:r>
            <a:r>
              <a:rPr lang="en-US" dirty="0">
                <a:latin typeface="Arial" panose="020B0604020202020204" pitchFamily="34" charset="0"/>
              </a:rPr>
              <a:t>children</a:t>
            </a:r>
            <a:r>
              <a:rPr lang="en-US" i="0" dirty="0">
                <a:effectLst/>
                <a:latin typeface="Arial" panose="020B0604020202020204" pitchFamily="34" charset="0"/>
              </a:rPr>
              <a:t> between the ages of </a:t>
            </a:r>
            <a:r>
              <a:rPr lang="en-US" b="1" i="0" dirty="0">
                <a:effectLst/>
                <a:latin typeface="Arial" panose="020B0604020202020204" pitchFamily="34" charset="0"/>
              </a:rPr>
              <a:t>5–11</a:t>
            </a:r>
            <a:r>
              <a:rPr lang="en-US" i="0" dirty="0">
                <a:effectLst/>
                <a:latin typeface="Arial" panose="020B0604020202020204" pitchFamily="34" charset="0"/>
              </a:rPr>
              <a:t> and coming between </a:t>
            </a:r>
            <a:r>
              <a:rPr lang="en-US" dirty="0">
                <a:latin typeface="Arial" panose="020B0604020202020204" pitchFamily="34" charset="0"/>
              </a:rPr>
              <a:t>pre-kindergarten</a:t>
            </a:r>
            <a:r>
              <a:rPr lang="en-US" i="0" dirty="0">
                <a:effectLst/>
                <a:latin typeface="Arial" panose="020B0604020202020204" pitchFamily="34" charset="0"/>
              </a:rPr>
              <a:t> and </a:t>
            </a:r>
            <a:r>
              <a:rPr lang="en-US" dirty="0">
                <a:latin typeface="Arial" panose="020B0604020202020204" pitchFamily="34" charset="0"/>
              </a:rPr>
              <a:t>secondary education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Elementary School teachers are trained with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emphasis on human cognitive and psychological development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 the principles of curriculum development and instruction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The time when they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ussualy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start is </a:t>
            </a:r>
            <a:r>
              <a:rPr lang="en-US" b="1" dirty="0">
                <a:solidFill>
                  <a:srgbClr val="202122"/>
                </a:solidFill>
                <a:latin typeface="Arial" panose="020B0604020202020204" pitchFamily="34" charset="0"/>
              </a:rPr>
              <a:t>7am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270801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44B1E-EB6F-FD00-D37F-A6ABAF6E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High school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263E9B-15E4-A9B8-E879-6E9CB1EA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This </a:t>
            </a:r>
            <a:r>
              <a:rPr lang="en-US" i="0" dirty="0">
                <a:effectLst/>
                <a:latin typeface="Arial" panose="020B0604020202020204" pitchFamily="34" charset="0"/>
              </a:rPr>
              <a:t>school describes an</a:t>
            </a:r>
            <a:r>
              <a:rPr lang="en-US" b="1" i="0" dirty="0">
                <a:effectLst/>
                <a:latin typeface="Arial" panose="020B0604020202020204" pitchFamily="34" charset="0"/>
              </a:rPr>
              <a:t> institution </a:t>
            </a:r>
            <a:r>
              <a:rPr lang="en-US" i="0" dirty="0">
                <a:effectLst/>
                <a:latin typeface="Arial" panose="020B0604020202020204" pitchFamily="34" charset="0"/>
              </a:rPr>
              <a:t>that provides </a:t>
            </a:r>
            <a:r>
              <a:rPr lang="en-US" b="1" dirty="0">
                <a:latin typeface="Arial" panose="020B0604020202020204" pitchFamily="34" charset="0"/>
              </a:rPr>
              <a:t>secondary education</a:t>
            </a:r>
            <a:r>
              <a:rPr lang="en-US" b="1" i="0" dirty="0">
                <a:effectLst/>
                <a:latin typeface="Arial" panose="020B0604020202020204" pitchFamily="34" charset="0"/>
              </a:rPr>
              <a:t> </a:t>
            </a:r>
            <a:r>
              <a:rPr lang="en-US" i="0" dirty="0">
                <a:effectLst/>
                <a:latin typeface="Arial" panose="020B0604020202020204" pitchFamily="34" charset="0"/>
              </a:rPr>
              <a:t>and also usually includes the building where this takes place</a:t>
            </a:r>
          </a:p>
          <a:p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 secondary schools provide both </a:t>
            </a:r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lower secondary education 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(ages 11 to 14) and </a:t>
            </a:r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upper secondary education </a:t>
            </a:r>
            <a:r>
              <a:rPr lang="en-US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(ages 14 to 18)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time when they start is individual at almost every school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60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323</Words>
  <Application>Microsoft Office PowerPoint</Application>
  <PresentationFormat>Širokouhlá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Galéria</vt:lpstr>
      <vt:lpstr>Education</vt:lpstr>
      <vt:lpstr>The America School system</vt:lpstr>
      <vt:lpstr>Education in the United States </vt:lpstr>
      <vt:lpstr>Daycare / Pre-school</vt:lpstr>
      <vt:lpstr>Prezentácia programu PowerPoint</vt:lpstr>
      <vt:lpstr>Elementary school</vt:lpstr>
      <vt:lpstr>High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</dc:title>
  <dc:creator>Adam Uhrovsky</dc:creator>
  <cp:lastModifiedBy>Adam Uhrovsky</cp:lastModifiedBy>
  <cp:revision>8</cp:revision>
  <dcterms:created xsi:type="dcterms:W3CDTF">2022-11-29T19:17:04Z</dcterms:created>
  <dcterms:modified xsi:type="dcterms:W3CDTF">2022-11-29T20:38:04Z</dcterms:modified>
</cp:coreProperties>
</file>