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56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E9976E-7C9C-427F-9DCC-2F9562BBB366}" type="datetimeFigureOut">
              <a:rPr lang="sk-SK" smtClean="0"/>
              <a:t>14. 11. 2020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738D03-35CA-4672-BB50-33E2909E46F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172200" cy="6264696"/>
          </a:xfrm>
        </p:spPr>
        <p:txBody>
          <a:bodyPr anchor="t">
            <a:normAutofit/>
          </a:bodyPr>
          <a:lstStyle/>
          <a:p>
            <a:r>
              <a:rPr lang="sk-SK" sz="2600" dirty="0" smtClean="0"/>
              <a:t>  MIROSLAV VÁLEK</a:t>
            </a:r>
            <a:br>
              <a:rPr lang="sk-SK" sz="2600" dirty="0" smtClean="0"/>
            </a:br>
            <a:r>
              <a:rPr lang="sk-SK" sz="2600" dirty="0"/>
              <a:t> </a:t>
            </a:r>
            <a:r>
              <a:rPr lang="sk-SK" sz="2600" dirty="0" smtClean="0"/>
              <a:t>          JESENNÁ LÁSKA</a:t>
            </a:r>
            <a:endParaRPr lang="sk-SK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88840"/>
            <a:ext cx="5688632" cy="415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15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600" b="1" dirty="0" smtClean="0"/>
              <a:t>MIROSLAV</a:t>
            </a:r>
            <a:r>
              <a:rPr lang="sk-SK" sz="2600" dirty="0" smtClean="0"/>
              <a:t> </a:t>
            </a:r>
            <a:r>
              <a:rPr lang="sk-SK" sz="2600" b="1" dirty="0" smtClean="0"/>
              <a:t>VÁLEK</a:t>
            </a:r>
            <a:endParaRPr lang="sk-SK" sz="26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- básnik</a:t>
            </a:r>
            <a:r>
              <a:rPr lang="sk-SK" dirty="0"/>
              <a:t>, publicista, prekladateľ, </a:t>
            </a:r>
            <a:r>
              <a:rPr lang="sk-SK" dirty="0" smtClean="0"/>
              <a:t>politik 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- reprezentant </a:t>
            </a:r>
            <a:r>
              <a:rPr lang="sk-SK" dirty="0"/>
              <a:t>modernej slovenskej </a:t>
            </a:r>
            <a:r>
              <a:rPr lang="sk-SK" dirty="0" smtClean="0"/>
              <a:t>poézie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- v </a:t>
            </a:r>
            <a:r>
              <a:rPr lang="sk-SK" dirty="0"/>
              <a:t>popredí je človek, jeho cítenie, </a:t>
            </a:r>
            <a:r>
              <a:rPr lang="sk-SK" dirty="0" smtClean="0"/>
              <a:t>problémy</a:t>
            </a:r>
            <a:endParaRPr lang="sk-SK" dirty="0"/>
          </a:p>
          <a:p>
            <a:endParaRPr lang="sk-SK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600" b="1" smtClean="0"/>
              <a:t>MIROSLAV</a:t>
            </a:r>
            <a:r>
              <a:rPr lang="sk-SK" sz="2600" smtClean="0"/>
              <a:t> </a:t>
            </a:r>
            <a:r>
              <a:rPr lang="sk-SK" sz="2600" b="1" smtClean="0"/>
              <a:t>VÁLEK</a:t>
            </a:r>
            <a:endParaRPr lang="sk-SK" sz="2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783" y="3212976"/>
            <a:ext cx="5904656" cy="3306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88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Znaky </a:t>
            </a:r>
            <a:r>
              <a:rPr lang="sk-SK" b="1" dirty="0" smtClean="0"/>
              <a:t>tvorby</a:t>
            </a:r>
            <a:br>
              <a:rPr lang="sk-SK" b="1" dirty="0" smtClean="0"/>
            </a:br>
            <a:endParaRPr lang="sk-SK" b="1" dirty="0"/>
          </a:p>
        </p:txBody>
      </p:sp>
      <p:sp>
        <p:nvSpPr>
          <p:cNvPr id="11" name="Obdĺžnik 10"/>
          <p:cNvSpPr/>
          <p:nvPr/>
        </p:nvSpPr>
        <p:spPr>
          <a:xfrm>
            <a:off x="654016" y="1356589"/>
            <a:ext cx="32403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- </a:t>
            </a:r>
            <a:r>
              <a:rPr lang="sk-SK" sz="2200" dirty="0" smtClean="0"/>
              <a:t>Mnohovýznamová reč</a:t>
            </a:r>
            <a:endParaRPr lang="sk-SK" sz="2200" dirty="0"/>
          </a:p>
        </p:txBody>
      </p:sp>
      <p:sp>
        <p:nvSpPr>
          <p:cNvPr id="12" name="Obdĺžnik 11"/>
          <p:cNvSpPr/>
          <p:nvPr/>
        </p:nvSpPr>
        <p:spPr>
          <a:xfrm>
            <a:off x="642881" y="1815873"/>
            <a:ext cx="27446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- </a:t>
            </a:r>
            <a:r>
              <a:rPr lang="sk-SK" sz="2200" dirty="0" smtClean="0"/>
              <a:t>Moderná metafora</a:t>
            </a:r>
            <a:endParaRPr lang="sk-SK" sz="2200" dirty="0"/>
          </a:p>
        </p:txBody>
      </p:sp>
      <p:sp>
        <p:nvSpPr>
          <p:cNvPr id="13" name="Obdĺžnik 12"/>
          <p:cNvSpPr/>
          <p:nvPr/>
        </p:nvSpPr>
        <p:spPr>
          <a:xfrm>
            <a:off x="611560" y="2231682"/>
            <a:ext cx="79928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- </a:t>
            </a:r>
            <a:r>
              <a:rPr lang="sk-SK" sz="2200" dirty="0" smtClean="0"/>
              <a:t>Čitateľ musí pri čítaní uvažovať, rozmýšľať</a:t>
            </a:r>
            <a:endParaRPr lang="sk-SK" sz="2200" dirty="0"/>
          </a:p>
        </p:txBody>
      </p:sp>
      <p:sp>
        <p:nvSpPr>
          <p:cNvPr id="14" name="Obdĺžnik 13"/>
          <p:cNvSpPr/>
          <p:nvPr/>
        </p:nvSpPr>
        <p:spPr>
          <a:xfrm>
            <a:off x="631299" y="2636912"/>
            <a:ext cx="36519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 smtClean="0"/>
              <a:t>- </a:t>
            </a:r>
            <a:r>
              <a:rPr lang="sk-SK" sz="2200" dirty="0" smtClean="0"/>
              <a:t>Témy: láska, človek, svet</a:t>
            </a:r>
            <a:endParaRPr lang="sk-SK" sz="2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05" y="3394923"/>
            <a:ext cx="23812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61048"/>
            <a:ext cx="372898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152374"/>
            <a:ext cx="2334238" cy="198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48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Jesenná láska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ClrTx/>
              <a:buFontTx/>
              <a:buChar char="-"/>
            </a:pPr>
            <a:r>
              <a:rPr lang="sk-SK" dirty="0" smtClean="0"/>
              <a:t>Vonkajšia </a:t>
            </a:r>
            <a:r>
              <a:rPr lang="sk-SK" dirty="0"/>
              <a:t>kompozícia </a:t>
            </a:r>
            <a:r>
              <a:rPr lang="sk-SK" dirty="0" smtClean="0"/>
              <a:t>básne:</a:t>
            </a:r>
          </a:p>
          <a:p>
            <a:pPr>
              <a:buClrTx/>
              <a:buFontTx/>
              <a:buChar char="-"/>
            </a:pPr>
            <a:r>
              <a:rPr lang="sk-SK" dirty="0"/>
              <a:t>b</a:t>
            </a:r>
            <a:r>
              <a:rPr lang="sk-SK" dirty="0" smtClean="0"/>
              <a:t>áseň </a:t>
            </a:r>
            <a:r>
              <a:rPr lang="sk-SK" dirty="0"/>
              <a:t>sa skladá z 5 strof, pričom prvá a posledná </a:t>
            </a:r>
            <a:r>
              <a:rPr lang="sk-SK" dirty="0" smtClean="0"/>
              <a:t>  sú </a:t>
            </a:r>
            <a:r>
              <a:rPr lang="sk-SK" dirty="0"/>
              <a:t>rovnaké a tvoria refrén. </a:t>
            </a:r>
          </a:p>
          <a:p>
            <a:pPr marL="0" indent="0">
              <a:buClrTx/>
              <a:buNone/>
            </a:pPr>
            <a:r>
              <a:rPr lang="sk-SK" dirty="0" smtClean="0"/>
              <a:t>- prvá</a:t>
            </a:r>
            <a:r>
              <a:rPr lang="sk-SK" dirty="0"/>
              <a:t>, tretia a piata strofa majú 4 verše. </a:t>
            </a:r>
          </a:p>
          <a:p>
            <a:pPr marL="0" indent="0">
              <a:buClrTx/>
              <a:buNone/>
            </a:pPr>
            <a:r>
              <a:rPr lang="sk-SK" dirty="0" smtClean="0"/>
              <a:t>- druhá </a:t>
            </a:r>
            <a:r>
              <a:rPr lang="sk-SK" dirty="0"/>
              <a:t>a štvrtá majú 5 veršov.</a:t>
            </a:r>
          </a:p>
          <a:p>
            <a:pPr>
              <a:buClrTx/>
              <a:buFontTx/>
              <a:buChar char="-"/>
            </a:pPr>
            <a:r>
              <a:rPr lang="sk-SK" dirty="0" smtClean="0"/>
              <a:t>rým </a:t>
            </a:r>
            <a:r>
              <a:rPr lang="sk-SK" dirty="0"/>
              <a:t>je združený, schéma </a:t>
            </a:r>
            <a:r>
              <a:rPr lang="sk-SK" dirty="0" err="1" smtClean="0"/>
              <a:t>aa</a:t>
            </a:r>
            <a:r>
              <a:rPr lang="sk-SK" dirty="0" smtClean="0"/>
              <a:t> </a:t>
            </a:r>
            <a:r>
              <a:rPr lang="sk-SK" dirty="0" err="1" smtClean="0"/>
              <a:t>bb</a:t>
            </a:r>
            <a:endParaRPr lang="sk-SK" dirty="0" smtClean="0"/>
          </a:p>
          <a:p>
            <a:pPr>
              <a:buClrTx/>
              <a:buFontTx/>
              <a:buChar char="-"/>
            </a:pPr>
            <a:endParaRPr lang="sk-SK" dirty="0"/>
          </a:p>
          <a:p>
            <a:pPr marL="0" indent="0">
              <a:buClrTx/>
              <a:buNone/>
            </a:pPr>
            <a:r>
              <a:rPr lang="sk-SK" dirty="0"/>
              <a:t>  </a:t>
            </a:r>
            <a:r>
              <a:rPr lang="sk-SK" b="1" dirty="0" smtClean="0"/>
              <a:t>Láska je strašne bohatá, láska, tá všetko sľúbi,</a:t>
            </a:r>
          </a:p>
          <a:p>
            <a:pPr marL="0" indent="0">
              <a:buClrTx/>
              <a:buNone/>
            </a:pPr>
            <a:r>
              <a:rPr lang="sk-SK" b="1" dirty="0"/>
              <a:t>n</a:t>
            </a:r>
            <a:r>
              <a:rPr lang="sk-SK" b="1" dirty="0" smtClean="0"/>
              <a:t>o ten čo ľúbil, sklamal sa a ten, čo sklamal ľúbi.</a:t>
            </a:r>
          </a:p>
          <a:p>
            <a:pPr marL="0" indent="0">
              <a:buClrTx/>
              <a:buNone/>
            </a:pPr>
            <a:r>
              <a:rPr lang="sk-SK" b="1" dirty="0" smtClean="0"/>
              <a:t>Prach dlhých smutných letných dni na staré lístie padá, poznal príliš neskoro, ako </a:t>
            </a:r>
            <a:r>
              <a:rPr lang="sk-SK" b="1" dirty="0"/>
              <a:t>h</a:t>
            </a:r>
            <a:r>
              <a:rPr lang="sk-SK" b="1" dirty="0" smtClean="0"/>
              <a:t>o mala rada.  </a:t>
            </a:r>
          </a:p>
          <a:p>
            <a:pPr marL="0" indent="0">
              <a:buClrTx/>
              <a:buNone/>
            </a:pPr>
            <a:endParaRPr lang="sk-SK" b="1" dirty="0" smtClean="0"/>
          </a:p>
          <a:p>
            <a:pPr marL="0" indent="0">
              <a:buClrTx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688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Tvorba pre deti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    Pozrime </a:t>
            </a:r>
            <a:r>
              <a:rPr lang="sk-SK" dirty="0"/>
              <a:t>sa do prírody, kto osoží a kto škodí</a:t>
            </a:r>
          </a:p>
          <a:p>
            <a:pPr marL="0" indent="0">
              <a:buNone/>
            </a:pPr>
            <a:r>
              <a:rPr lang="sk-SK" dirty="0" smtClean="0"/>
              <a:t>    Veľká </a:t>
            </a:r>
            <a:r>
              <a:rPr lang="sk-SK" dirty="0"/>
              <a:t>cestovná horúčka pre malých cestovateľov</a:t>
            </a:r>
          </a:p>
          <a:p>
            <a:pPr marL="0" indent="0">
              <a:buNone/>
            </a:pPr>
            <a:r>
              <a:rPr lang="sk-SK" dirty="0" smtClean="0"/>
              <a:t>    Do </a:t>
            </a:r>
            <a:r>
              <a:rPr lang="sk-SK" dirty="0"/>
              <a:t>Tramtárie </a:t>
            </a:r>
          </a:p>
          <a:p>
            <a:pPr marL="0" indent="0">
              <a:buNone/>
            </a:pPr>
            <a:r>
              <a:rPr lang="sk-SK" dirty="0" smtClean="0"/>
              <a:t>    </a:t>
            </a:r>
            <a:r>
              <a:rPr lang="sk-SK" dirty="0" err="1" smtClean="0"/>
              <a:t>Panpulóni</a:t>
            </a:r>
            <a:r>
              <a:rPr lang="sk-SK" dirty="0" smtClean="0"/>
              <a:t> </a:t>
            </a:r>
            <a:r>
              <a:rPr lang="sk-SK" dirty="0"/>
              <a:t>(výber) </a:t>
            </a:r>
          </a:p>
          <a:p>
            <a:pPr marL="0" indent="0">
              <a:buNone/>
            </a:pPr>
            <a:r>
              <a:rPr lang="sk-SK" dirty="0" smtClean="0"/>
              <a:t>    Lastovička </a:t>
            </a:r>
            <a:r>
              <a:rPr lang="sk-SK" dirty="0"/>
              <a:t>vo fraku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637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Diela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Tx/>
              <a:buFontTx/>
              <a:buChar char="-"/>
            </a:pPr>
            <a:r>
              <a:rPr lang="sk-SK" b="1" dirty="0" smtClean="0"/>
              <a:t>Dotyky</a:t>
            </a:r>
            <a:r>
              <a:rPr lang="sk-SK" dirty="0" smtClean="0"/>
              <a:t> </a:t>
            </a:r>
            <a:r>
              <a:rPr lang="sk-SK" dirty="0"/>
              <a:t>– básnická zbierka. Lyrický hrdina prežíva sklamanie a smútok. Jeho vzťah k žene je plný napätia, pramení z neho odcudzenie a hroziaci rozchod</a:t>
            </a:r>
            <a:r>
              <a:rPr lang="sk-SK" dirty="0" smtClean="0"/>
              <a:t>.</a:t>
            </a:r>
          </a:p>
          <a:p>
            <a:pPr>
              <a:buClrTx/>
              <a:buFontTx/>
              <a:buChar char="-"/>
            </a:pPr>
            <a:r>
              <a:rPr lang="sk-SK" dirty="0" smtClean="0"/>
              <a:t> </a:t>
            </a:r>
            <a:r>
              <a:rPr lang="sk-SK" b="1" dirty="0" smtClean="0"/>
              <a:t>Nepokoj</a:t>
            </a:r>
          </a:p>
          <a:p>
            <a:pPr>
              <a:buClrTx/>
              <a:buFontTx/>
              <a:buChar char="-"/>
            </a:pPr>
            <a:r>
              <a:rPr lang="sk-SK" b="1" dirty="0" smtClean="0"/>
              <a:t>Milovanie </a:t>
            </a:r>
            <a:r>
              <a:rPr lang="sk-SK" b="1" dirty="0"/>
              <a:t>v husej </a:t>
            </a:r>
            <a:r>
              <a:rPr lang="sk-SK" b="1" dirty="0" smtClean="0"/>
              <a:t>koži - </a:t>
            </a:r>
            <a:r>
              <a:rPr lang="sk-SK" dirty="0" smtClean="0"/>
              <a:t>intímna </a:t>
            </a:r>
            <a:r>
              <a:rPr lang="sk-SK" dirty="0"/>
              <a:t>lyrika</a:t>
            </a:r>
            <a:r>
              <a:rPr lang="sk-SK" dirty="0" smtClean="0"/>
              <a:t>.</a:t>
            </a:r>
          </a:p>
          <a:p>
            <a:pPr marL="0" indent="0">
              <a:buClrTx/>
              <a:buNone/>
            </a:pPr>
            <a:r>
              <a:rPr lang="sk-SK" dirty="0" smtClean="0"/>
              <a:t>   </a:t>
            </a:r>
            <a:endParaRPr lang="sk-SK" dirty="0"/>
          </a:p>
          <a:p>
            <a:pPr>
              <a:buClrTx/>
              <a:buFontTx/>
              <a:buChar char="-"/>
            </a:pPr>
            <a:r>
              <a:rPr lang="sk-SK" b="1" dirty="0" smtClean="0"/>
              <a:t>Z </a:t>
            </a:r>
            <a:r>
              <a:rPr lang="sk-SK" b="1" dirty="0"/>
              <a:t>vody </a:t>
            </a:r>
            <a:r>
              <a:rPr lang="sk-SK" dirty="0"/>
              <a:t>– básnický cyklus. Vyjadroval radosť a </a:t>
            </a:r>
            <a:r>
              <a:rPr lang="sk-SK" dirty="0" smtClean="0"/>
              <a:t>        </a:t>
            </a:r>
          </a:p>
          <a:p>
            <a:pPr marL="0" indent="0">
              <a:buClrTx/>
              <a:buNone/>
            </a:pPr>
            <a:r>
              <a:rPr lang="sk-SK" dirty="0"/>
              <a:t> </a:t>
            </a:r>
            <a:r>
              <a:rPr lang="sk-SK" dirty="0" smtClean="0"/>
              <a:t>  bolesť </a:t>
            </a:r>
            <a:r>
              <a:rPr lang="sk-SK" dirty="0"/>
              <a:t>z lásky, spájal ju s prírodou.</a:t>
            </a:r>
          </a:p>
          <a:p>
            <a:pPr marL="0" indent="0">
              <a:buClrTx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389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/>
              <a:t>     Knihy</a:t>
            </a:r>
            <a:endParaRPr lang="sk-SK" sz="4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45203">
            <a:off x="757947" y="2498499"/>
            <a:ext cx="2091642" cy="339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2719">
            <a:off x="3563317" y="705416"/>
            <a:ext cx="16859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33056"/>
            <a:ext cx="18288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8553">
            <a:off x="6480313" y="470613"/>
            <a:ext cx="18192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3293">
            <a:off x="6200684" y="3677715"/>
            <a:ext cx="17145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58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Zdoben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245</Words>
  <Application>Microsoft Office PowerPoint</Application>
  <PresentationFormat>Prezentácia na obrazovke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Zdobené</vt:lpstr>
      <vt:lpstr>  MIROSLAV VÁLEK            JESENNÁ LÁSKA</vt:lpstr>
      <vt:lpstr>MIROSLAV VÁLEK</vt:lpstr>
      <vt:lpstr>Znaky tvorby </vt:lpstr>
      <vt:lpstr>Jesenná láska</vt:lpstr>
      <vt:lpstr>Tvorba pre deti</vt:lpstr>
      <vt:lpstr>Diela</vt:lpstr>
      <vt:lpstr>     Knihy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MIROSLAV VÁLEK            JESENNÁ LÁSKA</dc:title>
  <dc:creator>Gabika</dc:creator>
  <cp:lastModifiedBy>Gabika</cp:lastModifiedBy>
  <cp:revision>12</cp:revision>
  <dcterms:created xsi:type="dcterms:W3CDTF">2020-11-14T18:17:53Z</dcterms:created>
  <dcterms:modified xsi:type="dcterms:W3CDTF">2020-11-14T20:23:31Z</dcterms:modified>
</cp:coreProperties>
</file>